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75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10A6F3-1C09-4FD8-81B4-867B1E466D1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B147024-90F6-4754-812D-509794D2C5D3}">
      <dgm:prSet phldrT="[Text]"/>
      <dgm:spPr/>
      <dgm:t>
        <a:bodyPr/>
        <a:lstStyle/>
        <a:p>
          <a:r>
            <a:rPr lang="en-US" dirty="0" smtClean="0"/>
            <a:t>Info gathering</a:t>
          </a:r>
          <a:endParaRPr lang="en-US" dirty="0"/>
        </a:p>
      </dgm:t>
    </dgm:pt>
    <dgm:pt modelId="{4E2E2EF2-2846-4B67-9374-E7097B443770}" type="parTrans" cxnId="{FED6C133-A5A4-4980-BB00-5B1837B4E7E7}">
      <dgm:prSet/>
      <dgm:spPr/>
      <dgm:t>
        <a:bodyPr/>
        <a:lstStyle/>
        <a:p>
          <a:endParaRPr lang="en-US"/>
        </a:p>
      </dgm:t>
    </dgm:pt>
    <dgm:pt modelId="{36EF215F-77A8-4EAF-BE41-4072ED3F26D3}" type="sibTrans" cxnId="{FED6C133-A5A4-4980-BB00-5B1837B4E7E7}">
      <dgm:prSet/>
      <dgm:spPr/>
      <dgm:t>
        <a:bodyPr/>
        <a:lstStyle/>
        <a:p>
          <a:endParaRPr lang="en-US"/>
        </a:p>
      </dgm:t>
    </dgm:pt>
    <dgm:pt modelId="{CCD555F6-BA63-4CF5-9FED-A833916064C2}">
      <dgm:prSet phldrT="[Text]" custT="1"/>
      <dgm:spPr/>
      <dgm:t>
        <a:bodyPr/>
        <a:lstStyle/>
        <a:p>
          <a:r>
            <a:rPr lang="en-US" sz="1200" dirty="0" smtClean="0"/>
            <a:t>Asset and revenue breakdown</a:t>
          </a:r>
          <a:endParaRPr lang="en-US" sz="1200" dirty="0"/>
        </a:p>
      </dgm:t>
    </dgm:pt>
    <dgm:pt modelId="{9F68B2EF-8F45-46C9-8549-D2D8A8B0B6FC}" type="parTrans" cxnId="{F4B764D3-7346-46DC-8F34-A68C674F84C5}">
      <dgm:prSet/>
      <dgm:spPr/>
      <dgm:t>
        <a:bodyPr/>
        <a:lstStyle/>
        <a:p>
          <a:endParaRPr lang="en-US"/>
        </a:p>
      </dgm:t>
    </dgm:pt>
    <dgm:pt modelId="{C29391B3-453E-49E8-A92F-D9A752B59D61}" type="sibTrans" cxnId="{F4B764D3-7346-46DC-8F34-A68C674F84C5}">
      <dgm:prSet/>
      <dgm:spPr/>
      <dgm:t>
        <a:bodyPr/>
        <a:lstStyle/>
        <a:p>
          <a:endParaRPr lang="en-US"/>
        </a:p>
      </dgm:t>
    </dgm:pt>
    <dgm:pt modelId="{5D5AA457-5581-4759-8C80-88EE839FEE34}">
      <dgm:prSet phldrT="[Text]"/>
      <dgm:spPr/>
      <dgm:t>
        <a:bodyPr/>
        <a:lstStyle/>
        <a:p>
          <a:r>
            <a:rPr lang="en-US" dirty="0" smtClean="0"/>
            <a:t>Offer and due diligence</a:t>
          </a:r>
          <a:endParaRPr lang="en-US" dirty="0"/>
        </a:p>
      </dgm:t>
    </dgm:pt>
    <dgm:pt modelId="{E8924697-B29B-4A49-95CF-F640B745DEEA}" type="parTrans" cxnId="{DFC1CD49-2271-4A7D-8A78-023213FED46B}">
      <dgm:prSet/>
      <dgm:spPr/>
      <dgm:t>
        <a:bodyPr/>
        <a:lstStyle/>
        <a:p>
          <a:endParaRPr lang="en-US"/>
        </a:p>
      </dgm:t>
    </dgm:pt>
    <dgm:pt modelId="{5847FECB-9D9B-4E40-9194-AF1B8F154E32}" type="sibTrans" cxnId="{DFC1CD49-2271-4A7D-8A78-023213FED46B}">
      <dgm:prSet/>
      <dgm:spPr/>
      <dgm:t>
        <a:bodyPr/>
        <a:lstStyle/>
        <a:p>
          <a:endParaRPr lang="en-US"/>
        </a:p>
      </dgm:t>
    </dgm:pt>
    <dgm:pt modelId="{AF157605-F0D3-403D-AED9-46B46759DA3A}">
      <dgm:prSet phldrT="[Text]" custT="1"/>
      <dgm:spPr/>
      <dgm:t>
        <a:bodyPr/>
        <a:lstStyle/>
        <a:p>
          <a:r>
            <a:rPr lang="en-US" sz="1200" dirty="0" smtClean="0"/>
            <a:t>Discuss the practice and the options available to you</a:t>
          </a:r>
          <a:endParaRPr lang="en-US" sz="1200" dirty="0"/>
        </a:p>
      </dgm:t>
    </dgm:pt>
    <dgm:pt modelId="{B9A56D45-CDBB-481E-BDFD-6A7700429203}" type="parTrans" cxnId="{E49A9F6D-2257-482F-B871-F74036E32B73}">
      <dgm:prSet/>
      <dgm:spPr/>
      <dgm:t>
        <a:bodyPr/>
        <a:lstStyle/>
        <a:p>
          <a:endParaRPr lang="en-US"/>
        </a:p>
      </dgm:t>
    </dgm:pt>
    <dgm:pt modelId="{8219B341-8B97-45E5-A72E-9CF616CF520A}" type="sibTrans" cxnId="{E49A9F6D-2257-482F-B871-F74036E32B73}">
      <dgm:prSet/>
      <dgm:spPr/>
      <dgm:t>
        <a:bodyPr/>
        <a:lstStyle/>
        <a:p>
          <a:endParaRPr lang="en-US"/>
        </a:p>
      </dgm:t>
    </dgm:pt>
    <dgm:pt modelId="{3087BD2C-A15D-4B4A-AC45-CF3EC30B0AE8}">
      <dgm:prSet phldrT="[Text]"/>
      <dgm:spPr/>
      <dgm:t>
        <a:bodyPr/>
        <a:lstStyle/>
        <a:p>
          <a:r>
            <a:rPr lang="en-US" dirty="0" smtClean="0"/>
            <a:t>Integration planning</a:t>
          </a:r>
          <a:endParaRPr lang="en-US" dirty="0"/>
        </a:p>
      </dgm:t>
    </dgm:pt>
    <dgm:pt modelId="{8443B352-86E8-4918-BC05-0E715C0F172F}" type="parTrans" cxnId="{1737E904-6CFF-4BB2-B83E-D38B1C710F6E}">
      <dgm:prSet/>
      <dgm:spPr/>
      <dgm:t>
        <a:bodyPr/>
        <a:lstStyle/>
        <a:p>
          <a:endParaRPr lang="en-US"/>
        </a:p>
      </dgm:t>
    </dgm:pt>
    <dgm:pt modelId="{0C0CB133-E793-4E04-B9F5-70A61B25D0AD}" type="sibTrans" cxnId="{1737E904-6CFF-4BB2-B83E-D38B1C710F6E}">
      <dgm:prSet/>
      <dgm:spPr/>
      <dgm:t>
        <a:bodyPr/>
        <a:lstStyle/>
        <a:p>
          <a:endParaRPr lang="en-US"/>
        </a:p>
      </dgm:t>
    </dgm:pt>
    <dgm:pt modelId="{A15A7FEC-F934-49EE-ABFA-596E6DBE50B4}">
      <dgm:prSet phldrT="[Text]" custT="1"/>
      <dgm:spPr/>
      <dgm:t>
        <a:bodyPr/>
        <a:lstStyle/>
        <a:p>
          <a:r>
            <a:rPr lang="en-US" sz="1200" dirty="0" smtClean="0"/>
            <a:t>Work with your successor to develop an integration plan</a:t>
          </a:r>
          <a:endParaRPr lang="en-US" sz="1200" dirty="0"/>
        </a:p>
      </dgm:t>
    </dgm:pt>
    <dgm:pt modelId="{611FA945-C6EE-4E4C-ABFD-43445408ACE2}" type="parTrans" cxnId="{B2BF376B-37E4-474D-A1B0-6C6B7594FD4F}">
      <dgm:prSet/>
      <dgm:spPr/>
      <dgm:t>
        <a:bodyPr/>
        <a:lstStyle/>
        <a:p>
          <a:endParaRPr lang="en-US"/>
        </a:p>
      </dgm:t>
    </dgm:pt>
    <dgm:pt modelId="{17A132B5-C10B-4609-A1B9-46041511CD8E}" type="sibTrans" cxnId="{B2BF376B-37E4-474D-A1B0-6C6B7594FD4F}">
      <dgm:prSet/>
      <dgm:spPr/>
      <dgm:t>
        <a:bodyPr/>
        <a:lstStyle/>
        <a:p>
          <a:endParaRPr lang="en-US"/>
        </a:p>
      </dgm:t>
    </dgm:pt>
    <dgm:pt modelId="{64CF986E-2D4B-415C-B9C6-9D7D2333B9FD}">
      <dgm:prSet phldrT="[Text]" custT="1"/>
      <dgm:spPr/>
      <dgm:t>
        <a:bodyPr/>
        <a:lstStyle/>
        <a:p>
          <a:r>
            <a:rPr lang="en-US" sz="1200" dirty="0" smtClean="0"/>
            <a:t>Meet with advisors in your area who are interested in acquiring an advisory practice</a:t>
          </a:r>
          <a:endParaRPr lang="en-US" sz="1200" dirty="0"/>
        </a:p>
      </dgm:t>
    </dgm:pt>
    <dgm:pt modelId="{13E3C2C9-5F0D-44DC-A4B6-9A0302744CD6}" type="parTrans" cxnId="{D10CD5A9-AC8E-48FA-93EC-81F2AB33F8C1}">
      <dgm:prSet/>
      <dgm:spPr/>
      <dgm:t>
        <a:bodyPr/>
        <a:lstStyle/>
        <a:p>
          <a:endParaRPr lang="en-US"/>
        </a:p>
      </dgm:t>
    </dgm:pt>
    <dgm:pt modelId="{03F5FEED-70E9-4C6E-8617-38D8F4CA2B81}" type="sibTrans" cxnId="{D10CD5A9-AC8E-48FA-93EC-81F2AB33F8C1}">
      <dgm:prSet/>
      <dgm:spPr/>
      <dgm:t>
        <a:bodyPr/>
        <a:lstStyle/>
        <a:p>
          <a:endParaRPr lang="en-US"/>
        </a:p>
      </dgm:t>
    </dgm:pt>
    <dgm:pt modelId="{7D47FC5F-FFC5-48E5-8DC1-A8644E227D70}">
      <dgm:prSet phldrT="[Text]" custT="1"/>
      <dgm:spPr/>
      <dgm:t>
        <a:bodyPr/>
        <a:lstStyle/>
        <a:p>
          <a:r>
            <a:rPr lang="en-US" sz="1200" dirty="0" smtClean="0"/>
            <a:t>Identify the advisor(s) who would be the best fit for your clients </a:t>
          </a:r>
          <a:endParaRPr lang="en-US" sz="1200" dirty="0"/>
        </a:p>
      </dgm:t>
    </dgm:pt>
    <dgm:pt modelId="{FA7BBC17-33FE-4600-A47C-6C8E269A2A73}" type="parTrans" cxnId="{82D89E41-94F4-4983-8EE9-14B670457D54}">
      <dgm:prSet/>
      <dgm:spPr/>
      <dgm:t>
        <a:bodyPr/>
        <a:lstStyle/>
        <a:p>
          <a:endParaRPr lang="en-US"/>
        </a:p>
      </dgm:t>
    </dgm:pt>
    <dgm:pt modelId="{2812CCA4-6DF5-4CB9-B355-91535F6611C1}" type="sibTrans" cxnId="{82D89E41-94F4-4983-8EE9-14B670457D54}">
      <dgm:prSet/>
      <dgm:spPr/>
      <dgm:t>
        <a:bodyPr/>
        <a:lstStyle/>
        <a:p>
          <a:endParaRPr lang="en-US"/>
        </a:p>
      </dgm:t>
    </dgm:pt>
    <dgm:pt modelId="{BA51AF04-A938-4C1D-BD86-E009CE748A25}">
      <dgm:prSet phldrT="[Text]" custT="1"/>
      <dgm:spPr/>
      <dgm:t>
        <a:bodyPr/>
        <a:lstStyle/>
        <a:p>
          <a:r>
            <a:rPr lang="en-US" sz="1200" dirty="0" smtClean="0"/>
            <a:t>Review the offer for your practice</a:t>
          </a:r>
          <a:endParaRPr lang="en-US" sz="1200" dirty="0"/>
        </a:p>
      </dgm:t>
    </dgm:pt>
    <dgm:pt modelId="{E36CE569-D174-4039-8AF9-8503E8E2BD8A}" type="parTrans" cxnId="{57EA70C7-05C7-4945-AF25-C325B9F896CB}">
      <dgm:prSet/>
      <dgm:spPr/>
      <dgm:t>
        <a:bodyPr/>
        <a:lstStyle/>
        <a:p>
          <a:endParaRPr lang="en-US"/>
        </a:p>
      </dgm:t>
    </dgm:pt>
    <dgm:pt modelId="{85453219-43C3-4C31-A187-1BD327867412}" type="sibTrans" cxnId="{57EA70C7-05C7-4945-AF25-C325B9F896CB}">
      <dgm:prSet/>
      <dgm:spPr/>
      <dgm:t>
        <a:bodyPr/>
        <a:lstStyle/>
        <a:p>
          <a:endParaRPr lang="en-US"/>
        </a:p>
      </dgm:t>
    </dgm:pt>
    <dgm:pt modelId="{1E37A8D8-4BD0-4FBE-BE9E-1B7878213B4A}">
      <dgm:prSet phldrT="[Text]" custT="1"/>
      <dgm:spPr/>
      <dgm:t>
        <a:bodyPr/>
        <a:lstStyle/>
        <a:p>
          <a:r>
            <a:rPr lang="en-US" sz="1200" dirty="0" smtClean="0"/>
            <a:t>Participate in the due diligence process, providing additional detail as needed</a:t>
          </a:r>
          <a:endParaRPr lang="en-US" sz="1200" dirty="0"/>
        </a:p>
      </dgm:t>
    </dgm:pt>
    <dgm:pt modelId="{B953E53C-6425-4DDF-9FE1-346A0AEC61F1}" type="parTrans" cxnId="{E363687E-90AD-4A3A-B117-E004C26447DD}">
      <dgm:prSet/>
      <dgm:spPr/>
      <dgm:t>
        <a:bodyPr/>
        <a:lstStyle/>
        <a:p>
          <a:endParaRPr lang="en-US"/>
        </a:p>
      </dgm:t>
    </dgm:pt>
    <dgm:pt modelId="{4EF2750D-D49C-46C0-BF2D-D729139AFFA8}" type="sibTrans" cxnId="{E363687E-90AD-4A3A-B117-E004C26447DD}">
      <dgm:prSet/>
      <dgm:spPr/>
      <dgm:t>
        <a:bodyPr/>
        <a:lstStyle/>
        <a:p>
          <a:endParaRPr lang="en-US"/>
        </a:p>
      </dgm:t>
    </dgm:pt>
    <dgm:pt modelId="{72B4FCE9-525B-40A4-BF66-0E8B111E889C}">
      <dgm:prSet phldrT="[Text]" custT="1"/>
      <dgm:spPr/>
      <dgm:t>
        <a:bodyPr/>
        <a:lstStyle/>
        <a:p>
          <a:r>
            <a:rPr lang="en-US" sz="1200" dirty="0" smtClean="0"/>
            <a:t>Draft client communications announcing the upcoming transition</a:t>
          </a:r>
          <a:endParaRPr lang="en-US" sz="1200" dirty="0"/>
        </a:p>
      </dgm:t>
    </dgm:pt>
    <dgm:pt modelId="{725FFC26-EBFD-4AA6-BB9D-53F285569939}" type="parTrans" cxnId="{5FB4A60D-A1E4-4138-802B-50472A5A5805}">
      <dgm:prSet/>
      <dgm:spPr/>
      <dgm:t>
        <a:bodyPr/>
        <a:lstStyle/>
        <a:p>
          <a:endParaRPr lang="en-US"/>
        </a:p>
      </dgm:t>
    </dgm:pt>
    <dgm:pt modelId="{2D0753DE-5F5B-481F-BEBE-FC2264B669F1}" type="sibTrans" cxnId="{5FB4A60D-A1E4-4138-802B-50472A5A5805}">
      <dgm:prSet/>
      <dgm:spPr/>
      <dgm:t>
        <a:bodyPr/>
        <a:lstStyle/>
        <a:p>
          <a:endParaRPr lang="en-US"/>
        </a:p>
      </dgm:t>
    </dgm:pt>
    <dgm:pt modelId="{FE392A5A-FB2F-43D3-8A9F-D31FE24C2762}">
      <dgm:prSet phldrT="[Text]" custT="1"/>
      <dgm:spPr/>
      <dgm:t>
        <a:bodyPr/>
        <a:lstStyle/>
        <a:p>
          <a:r>
            <a:rPr lang="en-US" sz="1200" dirty="0" smtClean="0"/>
            <a:t>Plan events and face-to-face meetings where your clients will meet your successor</a:t>
          </a:r>
          <a:endParaRPr lang="en-US" sz="1200" dirty="0"/>
        </a:p>
      </dgm:t>
    </dgm:pt>
    <dgm:pt modelId="{78E448B9-F993-43AC-B03C-25DF9B72343C}" type="parTrans" cxnId="{DA8B141C-19DB-430D-91FF-C0D4F277D414}">
      <dgm:prSet/>
      <dgm:spPr/>
      <dgm:t>
        <a:bodyPr/>
        <a:lstStyle/>
        <a:p>
          <a:endParaRPr lang="en-US"/>
        </a:p>
      </dgm:t>
    </dgm:pt>
    <dgm:pt modelId="{FE59D65D-A1F8-45C2-AE9B-9BD0D3C5B254}" type="sibTrans" cxnId="{DA8B141C-19DB-430D-91FF-C0D4F277D414}">
      <dgm:prSet/>
      <dgm:spPr/>
      <dgm:t>
        <a:bodyPr/>
        <a:lstStyle/>
        <a:p>
          <a:endParaRPr lang="en-US"/>
        </a:p>
      </dgm:t>
    </dgm:pt>
    <dgm:pt modelId="{1FA0BC7E-9961-4E90-BC90-4FA85568126D}">
      <dgm:prSet phldrT="[Text]" custT="1"/>
      <dgm:spPr/>
      <dgm:t>
        <a:bodyPr/>
        <a:lstStyle/>
        <a:p>
          <a:r>
            <a:rPr lang="en-US" sz="1200" dirty="0" smtClean="0"/>
            <a:t>Review and sign the acquisition documents</a:t>
          </a:r>
          <a:endParaRPr lang="en-US" sz="1200" dirty="0"/>
        </a:p>
      </dgm:t>
    </dgm:pt>
    <dgm:pt modelId="{B28FCE79-C242-4795-9DF6-4C321BFF6A58}" type="parTrans" cxnId="{65424A22-151A-44EC-AF61-6DA3B5CC2909}">
      <dgm:prSet/>
      <dgm:spPr/>
      <dgm:t>
        <a:bodyPr/>
        <a:lstStyle/>
        <a:p>
          <a:endParaRPr lang="en-US"/>
        </a:p>
      </dgm:t>
    </dgm:pt>
    <dgm:pt modelId="{909D7E14-27E5-4F0E-BB97-78427006A0AF}" type="sibTrans" cxnId="{65424A22-151A-44EC-AF61-6DA3B5CC2909}">
      <dgm:prSet/>
      <dgm:spPr/>
      <dgm:t>
        <a:bodyPr/>
        <a:lstStyle/>
        <a:p>
          <a:endParaRPr lang="en-US"/>
        </a:p>
      </dgm:t>
    </dgm:pt>
    <dgm:pt modelId="{20A18EA5-9028-49FC-8CA9-FDB864BC37CC}">
      <dgm:prSet/>
      <dgm:spPr/>
      <dgm:t>
        <a:bodyPr/>
        <a:lstStyle/>
        <a:p>
          <a:r>
            <a:rPr lang="en-US" dirty="0" smtClean="0"/>
            <a:t>Transition</a:t>
          </a:r>
          <a:endParaRPr lang="en-US" dirty="0"/>
        </a:p>
      </dgm:t>
    </dgm:pt>
    <dgm:pt modelId="{529410BD-F931-49F0-9284-9149EE7F49E5}" type="parTrans" cxnId="{3DA24BA3-9DBF-4821-B782-AE6D809CA3C7}">
      <dgm:prSet/>
      <dgm:spPr/>
      <dgm:t>
        <a:bodyPr/>
        <a:lstStyle/>
        <a:p>
          <a:endParaRPr lang="en-US"/>
        </a:p>
      </dgm:t>
    </dgm:pt>
    <dgm:pt modelId="{915B0E15-E745-4C41-A438-31D2299971CF}" type="sibTrans" cxnId="{3DA24BA3-9DBF-4821-B782-AE6D809CA3C7}">
      <dgm:prSet/>
      <dgm:spPr/>
      <dgm:t>
        <a:bodyPr/>
        <a:lstStyle/>
        <a:p>
          <a:endParaRPr lang="en-US"/>
        </a:p>
      </dgm:t>
    </dgm:pt>
    <dgm:pt modelId="{A94A8AFE-1FA3-4823-B09E-7E5475A7F64D}" type="pres">
      <dgm:prSet presAssocID="{B910A6F3-1C09-4FD8-81B4-867B1E466D12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BFE592E7-0D3D-4B22-AA94-486D3E8FA831}" type="pres">
      <dgm:prSet presAssocID="{FB147024-90F6-4754-812D-509794D2C5D3}" presName="composite" presStyleCnt="0"/>
      <dgm:spPr/>
    </dgm:pt>
    <dgm:pt modelId="{163DA700-29E5-4F93-852E-E4CEBFA93FC1}" type="pres">
      <dgm:prSet presAssocID="{FB147024-90F6-4754-812D-509794D2C5D3}" presName="bentUpArrow1" presStyleLbl="alignImgPlace1" presStyleIdx="0" presStyleCnt="3"/>
      <dgm:spPr/>
    </dgm:pt>
    <dgm:pt modelId="{50869635-25F5-4616-93B3-0FEE19A92A3D}" type="pres">
      <dgm:prSet presAssocID="{FB147024-90F6-4754-812D-509794D2C5D3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670A1B-4C28-45BB-BE87-F08DD4114FFB}" type="pres">
      <dgm:prSet presAssocID="{FB147024-90F6-4754-812D-509794D2C5D3}" presName="ChildText" presStyleLbl="revTx" presStyleIdx="0" presStyleCnt="3" custScaleX="419426" custLinFactX="59915" custLinFactNeighborX="100000" custLinFactNeighborY="-185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D9019F-EBF6-45BD-A664-D2F237C1E23C}" type="pres">
      <dgm:prSet presAssocID="{36EF215F-77A8-4EAF-BE41-4072ED3F26D3}" presName="sibTrans" presStyleCnt="0"/>
      <dgm:spPr/>
    </dgm:pt>
    <dgm:pt modelId="{79B16585-7207-4AD8-B438-BC32F930903D}" type="pres">
      <dgm:prSet presAssocID="{5D5AA457-5581-4759-8C80-88EE839FEE34}" presName="composite" presStyleCnt="0"/>
      <dgm:spPr/>
    </dgm:pt>
    <dgm:pt modelId="{75432A75-A37B-4E86-B601-20075215F7BF}" type="pres">
      <dgm:prSet presAssocID="{5D5AA457-5581-4759-8C80-88EE839FEE34}" presName="bentUpArrow1" presStyleLbl="alignImgPlace1" presStyleIdx="1" presStyleCnt="3"/>
      <dgm:spPr/>
      <dgm:t>
        <a:bodyPr/>
        <a:lstStyle/>
        <a:p>
          <a:endParaRPr lang="en-US"/>
        </a:p>
      </dgm:t>
    </dgm:pt>
    <dgm:pt modelId="{2C388A00-9707-46E5-A792-B4B6E17F2133}" type="pres">
      <dgm:prSet presAssocID="{5D5AA457-5581-4759-8C80-88EE839FEE34}" presName="ParentText" presStyleLbl="node1" presStyleIdx="1" presStyleCnt="4" custLinFactNeighborX="-5303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0F074E-2AE5-4CE8-B056-88D6837682D2}" type="pres">
      <dgm:prSet presAssocID="{5D5AA457-5581-4759-8C80-88EE839FEE34}" presName="ChildText" presStyleLbl="revTx" presStyleIdx="1" presStyleCnt="3" custScaleX="346939" custLinFactNeighborX="52331" custLinFactNeighborY="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3A642E-D5F0-40D8-8F57-677C38F23D01}" type="pres">
      <dgm:prSet presAssocID="{5847FECB-9D9B-4E40-9194-AF1B8F154E32}" presName="sibTrans" presStyleCnt="0"/>
      <dgm:spPr/>
    </dgm:pt>
    <dgm:pt modelId="{90035561-F39C-40AA-9E37-95E48CB58A36}" type="pres">
      <dgm:prSet presAssocID="{3087BD2C-A15D-4B4A-AC45-CF3EC30B0AE8}" presName="composite" presStyleCnt="0"/>
      <dgm:spPr/>
    </dgm:pt>
    <dgm:pt modelId="{D58B597B-7E58-46EF-A2E7-CB30C9F54B94}" type="pres">
      <dgm:prSet presAssocID="{3087BD2C-A15D-4B4A-AC45-CF3EC30B0AE8}" presName="bentUpArrow1" presStyleLbl="alignImgPlace1" presStyleIdx="2" presStyleCnt="3"/>
      <dgm:spPr/>
    </dgm:pt>
    <dgm:pt modelId="{E69F0A9C-C953-40CB-9D7B-BEC4A2441221}" type="pres">
      <dgm:prSet presAssocID="{3087BD2C-A15D-4B4A-AC45-CF3EC30B0AE8}" presName="ParentText" presStyleLbl="node1" presStyleIdx="2" presStyleCnt="4" custLinFactNeighborX="-66619" custLinFactNeighborY="-917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833905-6BBD-46DB-B1D6-BFF12EFA3F99}" type="pres">
      <dgm:prSet presAssocID="{3087BD2C-A15D-4B4A-AC45-CF3EC30B0AE8}" presName="ChildText" presStyleLbl="revTx" presStyleIdx="2" presStyleCnt="3" custScaleX="358509" custLinFactNeighborX="41180" custLinFactNeighborY="-1004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895DD-F60F-488D-9C7B-0D2C7E1031FD}" type="pres">
      <dgm:prSet presAssocID="{0C0CB133-E793-4E04-B9F5-70A61B25D0AD}" presName="sibTrans" presStyleCnt="0"/>
      <dgm:spPr/>
    </dgm:pt>
    <dgm:pt modelId="{FF41A6FA-6810-4E18-9627-43E7E0890686}" type="pres">
      <dgm:prSet presAssocID="{20A18EA5-9028-49FC-8CA9-FDB864BC37CC}" presName="composite" presStyleCnt="0"/>
      <dgm:spPr/>
    </dgm:pt>
    <dgm:pt modelId="{0B01469A-A18C-41F8-8A9F-D50584EE2672}" type="pres">
      <dgm:prSet presAssocID="{20A18EA5-9028-49FC-8CA9-FDB864BC37CC}" presName="ParentText" presStyleLbl="node1" presStyleIdx="3" presStyleCnt="4" custLinFactNeighborX="-66323" custLinFactNeighborY="-373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41EB994-2239-4B70-927B-4DBD47860FBF}" type="presOf" srcId="{20A18EA5-9028-49FC-8CA9-FDB864BC37CC}" destId="{0B01469A-A18C-41F8-8A9F-D50584EE2672}" srcOrd="0" destOrd="0" presId="urn:microsoft.com/office/officeart/2005/8/layout/StepDownProcess"/>
    <dgm:cxn modelId="{FED6C133-A5A4-4980-BB00-5B1837B4E7E7}" srcId="{B910A6F3-1C09-4FD8-81B4-867B1E466D12}" destId="{FB147024-90F6-4754-812D-509794D2C5D3}" srcOrd="0" destOrd="0" parTransId="{4E2E2EF2-2846-4B67-9374-E7097B443770}" sibTransId="{36EF215F-77A8-4EAF-BE41-4072ED3F26D3}"/>
    <dgm:cxn modelId="{A1256FCD-5659-4E1F-B388-A77556CBCE75}" type="presOf" srcId="{5D5AA457-5581-4759-8C80-88EE839FEE34}" destId="{2C388A00-9707-46E5-A792-B4B6E17F2133}" srcOrd="0" destOrd="0" presId="urn:microsoft.com/office/officeart/2005/8/layout/StepDownProcess"/>
    <dgm:cxn modelId="{E70E1C8E-18AE-4DD4-B370-EA55FF83774C}" type="presOf" srcId="{1E37A8D8-4BD0-4FBE-BE9E-1B7878213B4A}" destId="{370F074E-2AE5-4CE8-B056-88D6837682D2}" srcOrd="0" destOrd="2" presId="urn:microsoft.com/office/officeart/2005/8/layout/StepDownProcess"/>
    <dgm:cxn modelId="{1737E904-6CFF-4BB2-B83E-D38B1C710F6E}" srcId="{B910A6F3-1C09-4FD8-81B4-867B1E466D12}" destId="{3087BD2C-A15D-4B4A-AC45-CF3EC30B0AE8}" srcOrd="2" destOrd="0" parTransId="{8443B352-86E8-4918-BC05-0E715C0F172F}" sibTransId="{0C0CB133-E793-4E04-B9F5-70A61B25D0AD}"/>
    <dgm:cxn modelId="{345594B7-2C28-4503-885A-F3F2A7619DCB}" type="presOf" srcId="{AF157605-F0D3-403D-AED9-46B46759DA3A}" destId="{370F074E-2AE5-4CE8-B056-88D6837682D2}" srcOrd="0" destOrd="0" presId="urn:microsoft.com/office/officeart/2005/8/layout/StepDownProcess"/>
    <dgm:cxn modelId="{B2BF376B-37E4-474D-A1B0-6C6B7594FD4F}" srcId="{3087BD2C-A15D-4B4A-AC45-CF3EC30B0AE8}" destId="{A15A7FEC-F934-49EE-ABFA-596E6DBE50B4}" srcOrd="0" destOrd="0" parTransId="{611FA945-C6EE-4E4C-ABFD-43445408ACE2}" sibTransId="{17A132B5-C10B-4609-A1B9-46041511CD8E}"/>
    <dgm:cxn modelId="{49489AA8-5CFF-468D-8ECB-5E6F5F5DE991}" type="presOf" srcId="{FE392A5A-FB2F-43D3-8A9F-D31FE24C2762}" destId="{21833905-6BBD-46DB-B1D6-BFF12EFA3F99}" srcOrd="0" destOrd="2" presId="urn:microsoft.com/office/officeart/2005/8/layout/StepDownProcess"/>
    <dgm:cxn modelId="{E363687E-90AD-4A3A-B117-E004C26447DD}" srcId="{5D5AA457-5581-4759-8C80-88EE839FEE34}" destId="{1E37A8D8-4BD0-4FBE-BE9E-1B7878213B4A}" srcOrd="2" destOrd="0" parTransId="{B953E53C-6425-4DDF-9FE1-346A0AEC61F1}" sibTransId="{4EF2750D-D49C-46C0-BF2D-D729139AFFA8}"/>
    <dgm:cxn modelId="{3DA24BA3-9DBF-4821-B782-AE6D809CA3C7}" srcId="{B910A6F3-1C09-4FD8-81B4-867B1E466D12}" destId="{20A18EA5-9028-49FC-8CA9-FDB864BC37CC}" srcOrd="3" destOrd="0" parTransId="{529410BD-F931-49F0-9284-9149EE7F49E5}" sibTransId="{915B0E15-E745-4C41-A438-31D2299971CF}"/>
    <dgm:cxn modelId="{BD5DB2EA-6AA8-4A7D-A12D-87F0917DBB6C}" type="presOf" srcId="{72B4FCE9-525B-40A4-BF66-0E8B111E889C}" destId="{21833905-6BBD-46DB-B1D6-BFF12EFA3F99}" srcOrd="0" destOrd="1" presId="urn:microsoft.com/office/officeart/2005/8/layout/StepDownProcess"/>
    <dgm:cxn modelId="{C2FB6745-2161-4033-8595-774B7BAA270A}" type="presOf" srcId="{1FA0BC7E-9961-4E90-BC90-4FA85568126D}" destId="{21833905-6BBD-46DB-B1D6-BFF12EFA3F99}" srcOrd="0" destOrd="3" presId="urn:microsoft.com/office/officeart/2005/8/layout/StepDownProcess"/>
    <dgm:cxn modelId="{DA8B141C-19DB-430D-91FF-C0D4F277D414}" srcId="{3087BD2C-A15D-4B4A-AC45-CF3EC30B0AE8}" destId="{FE392A5A-FB2F-43D3-8A9F-D31FE24C2762}" srcOrd="2" destOrd="0" parTransId="{78E448B9-F993-43AC-B03C-25DF9B72343C}" sibTransId="{FE59D65D-A1F8-45C2-AE9B-9BD0D3C5B254}"/>
    <dgm:cxn modelId="{DFC1CD49-2271-4A7D-8A78-023213FED46B}" srcId="{B910A6F3-1C09-4FD8-81B4-867B1E466D12}" destId="{5D5AA457-5581-4759-8C80-88EE839FEE34}" srcOrd="1" destOrd="0" parTransId="{E8924697-B29B-4A49-95CF-F640B745DEEA}" sibTransId="{5847FECB-9D9B-4E40-9194-AF1B8F154E32}"/>
    <dgm:cxn modelId="{72277922-ED99-460A-A17F-DC4F6A0EEA19}" type="presOf" srcId="{64CF986E-2D4B-415C-B9C6-9D7D2333B9FD}" destId="{3B670A1B-4C28-45BB-BE87-F08DD4114FFB}" srcOrd="0" destOrd="1" presId="urn:microsoft.com/office/officeart/2005/8/layout/StepDownProcess"/>
    <dgm:cxn modelId="{57EA70C7-05C7-4945-AF25-C325B9F896CB}" srcId="{5D5AA457-5581-4759-8C80-88EE839FEE34}" destId="{BA51AF04-A938-4C1D-BD86-E009CE748A25}" srcOrd="1" destOrd="0" parTransId="{E36CE569-D174-4039-8AF9-8503E8E2BD8A}" sibTransId="{85453219-43C3-4C31-A187-1BD327867412}"/>
    <dgm:cxn modelId="{F4B764D3-7346-46DC-8F34-A68C674F84C5}" srcId="{FB147024-90F6-4754-812D-509794D2C5D3}" destId="{CCD555F6-BA63-4CF5-9FED-A833916064C2}" srcOrd="0" destOrd="0" parTransId="{9F68B2EF-8F45-46C9-8549-D2D8A8B0B6FC}" sibTransId="{C29391B3-453E-49E8-A92F-D9A752B59D61}"/>
    <dgm:cxn modelId="{65424A22-151A-44EC-AF61-6DA3B5CC2909}" srcId="{3087BD2C-A15D-4B4A-AC45-CF3EC30B0AE8}" destId="{1FA0BC7E-9961-4E90-BC90-4FA85568126D}" srcOrd="3" destOrd="0" parTransId="{B28FCE79-C242-4795-9DF6-4C321BFF6A58}" sibTransId="{909D7E14-27E5-4F0E-BB97-78427006A0AF}"/>
    <dgm:cxn modelId="{E49A9F6D-2257-482F-B871-F74036E32B73}" srcId="{5D5AA457-5581-4759-8C80-88EE839FEE34}" destId="{AF157605-F0D3-403D-AED9-46B46759DA3A}" srcOrd="0" destOrd="0" parTransId="{B9A56D45-CDBB-481E-BDFD-6A7700429203}" sibTransId="{8219B341-8B97-45E5-A72E-9CF616CF520A}"/>
    <dgm:cxn modelId="{D10CD5A9-AC8E-48FA-93EC-81F2AB33F8C1}" srcId="{FB147024-90F6-4754-812D-509794D2C5D3}" destId="{64CF986E-2D4B-415C-B9C6-9D7D2333B9FD}" srcOrd="1" destOrd="0" parTransId="{13E3C2C9-5F0D-44DC-A4B6-9A0302744CD6}" sibTransId="{03F5FEED-70E9-4C6E-8617-38D8F4CA2B81}"/>
    <dgm:cxn modelId="{E5628892-F950-40C7-B6FF-9495A8E9075E}" type="presOf" srcId="{A15A7FEC-F934-49EE-ABFA-596E6DBE50B4}" destId="{21833905-6BBD-46DB-B1D6-BFF12EFA3F99}" srcOrd="0" destOrd="0" presId="urn:microsoft.com/office/officeart/2005/8/layout/StepDownProcess"/>
    <dgm:cxn modelId="{26869A33-E1D2-449B-A26D-A17B4A4755F7}" type="presOf" srcId="{BA51AF04-A938-4C1D-BD86-E009CE748A25}" destId="{370F074E-2AE5-4CE8-B056-88D6837682D2}" srcOrd="0" destOrd="1" presId="urn:microsoft.com/office/officeart/2005/8/layout/StepDownProcess"/>
    <dgm:cxn modelId="{ECA4D665-8593-4E2B-8A78-35F620F9143A}" type="presOf" srcId="{7D47FC5F-FFC5-48E5-8DC1-A8644E227D70}" destId="{3B670A1B-4C28-45BB-BE87-F08DD4114FFB}" srcOrd="0" destOrd="2" presId="urn:microsoft.com/office/officeart/2005/8/layout/StepDownProcess"/>
    <dgm:cxn modelId="{282908B2-7761-43FB-9F05-7C307B4EB7E8}" type="presOf" srcId="{3087BD2C-A15D-4B4A-AC45-CF3EC30B0AE8}" destId="{E69F0A9C-C953-40CB-9D7B-BEC4A2441221}" srcOrd="0" destOrd="0" presId="urn:microsoft.com/office/officeart/2005/8/layout/StepDownProcess"/>
    <dgm:cxn modelId="{E0F33210-2DAE-493D-AFF5-BA1A929B1C5E}" type="presOf" srcId="{B910A6F3-1C09-4FD8-81B4-867B1E466D12}" destId="{A94A8AFE-1FA3-4823-B09E-7E5475A7F64D}" srcOrd="0" destOrd="0" presId="urn:microsoft.com/office/officeart/2005/8/layout/StepDownProcess"/>
    <dgm:cxn modelId="{717A8EA3-D9A4-4B8A-9E65-9D67C66C9637}" type="presOf" srcId="{CCD555F6-BA63-4CF5-9FED-A833916064C2}" destId="{3B670A1B-4C28-45BB-BE87-F08DD4114FFB}" srcOrd="0" destOrd="0" presId="urn:microsoft.com/office/officeart/2005/8/layout/StepDownProcess"/>
    <dgm:cxn modelId="{82D89E41-94F4-4983-8EE9-14B670457D54}" srcId="{FB147024-90F6-4754-812D-509794D2C5D3}" destId="{7D47FC5F-FFC5-48E5-8DC1-A8644E227D70}" srcOrd="2" destOrd="0" parTransId="{FA7BBC17-33FE-4600-A47C-6C8E269A2A73}" sibTransId="{2812CCA4-6DF5-4CB9-B355-91535F6611C1}"/>
    <dgm:cxn modelId="{5FB4A60D-A1E4-4138-802B-50472A5A5805}" srcId="{3087BD2C-A15D-4B4A-AC45-CF3EC30B0AE8}" destId="{72B4FCE9-525B-40A4-BF66-0E8B111E889C}" srcOrd="1" destOrd="0" parTransId="{725FFC26-EBFD-4AA6-BB9D-53F285569939}" sibTransId="{2D0753DE-5F5B-481F-BEBE-FC2264B669F1}"/>
    <dgm:cxn modelId="{B249BC2A-B004-46A3-95AB-A9F0D641D2BD}" type="presOf" srcId="{FB147024-90F6-4754-812D-509794D2C5D3}" destId="{50869635-25F5-4616-93B3-0FEE19A92A3D}" srcOrd="0" destOrd="0" presId="urn:microsoft.com/office/officeart/2005/8/layout/StepDownProcess"/>
    <dgm:cxn modelId="{AACD4B9A-20B1-4E0C-A0F7-7B99A57ACE36}" type="presParOf" srcId="{A94A8AFE-1FA3-4823-B09E-7E5475A7F64D}" destId="{BFE592E7-0D3D-4B22-AA94-486D3E8FA831}" srcOrd="0" destOrd="0" presId="urn:microsoft.com/office/officeart/2005/8/layout/StepDownProcess"/>
    <dgm:cxn modelId="{3205B6EC-62F5-4231-9DB3-00A4D7947D96}" type="presParOf" srcId="{BFE592E7-0D3D-4B22-AA94-486D3E8FA831}" destId="{163DA700-29E5-4F93-852E-E4CEBFA93FC1}" srcOrd="0" destOrd="0" presId="urn:microsoft.com/office/officeart/2005/8/layout/StepDownProcess"/>
    <dgm:cxn modelId="{FCF6898D-1DA9-4384-B63E-50887F3833BF}" type="presParOf" srcId="{BFE592E7-0D3D-4B22-AA94-486D3E8FA831}" destId="{50869635-25F5-4616-93B3-0FEE19A92A3D}" srcOrd="1" destOrd="0" presId="urn:microsoft.com/office/officeart/2005/8/layout/StepDownProcess"/>
    <dgm:cxn modelId="{8C3C3D7F-9DC4-48BC-A052-4B24DDD6D075}" type="presParOf" srcId="{BFE592E7-0D3D-4B22-AA94-486D3E8FA831}" destId="{3B670A1B-4C28-45BB-BE87-F08DD4114FFB}" srcOrd="2" destOrd="0" presId="urn:microsoft.com/office/officeart/2005/8/layout/StepDownProcess"/>
    <dgm:cxn modelId="{2A1CCCA0-56BC-4F87-A7BF-2D73147AED34}" type="presParOf" srcId="{A94A8AFE-1FA3-4823-B09E-7E5475A7F64D}" destId="{B9D9019F-EBF6-45BD-A664-D2F237C1E23C}" srcOrd="1" destOrd="0" presId="urn:microsoft.com/office/officeart/2005/8/layout/StepDownProcess"/>
    <dgm:cxn modelId="{8471AD31-37C4-4DE5-805E-840719C051C6}" type="presParOf" srcId="{A94A8AFE-1FA3-4823-B09E-7E5475A7F64D}" destId="{79B16585-7207-4AD8-B438-BC32F930903D}" srcOrd="2" destOrd="0" presId="urn:microsoft.com/office/officeart/2005/8/layout/StepDownProcess"/>
    <dgm:cxn modelId="{F3866323-387D-4734-9486-9E139DE26A99}" type="presParOf" srcId="{79B16585-7207-4AD8-B438-BC32F930903D}" destId="{75432A75-A37B-4E86-B601-20075215F7BF}" srcOrd="0" destOrd="0" presId="urn:microsoft.com/office/officeart/2005/8/layout/StepDownProcess"/>
    <dgm:cxn modelId="{F97EC124-BB9E-488F-9CDF-AC5A40034A04}" type="presParOf" srcId="{79B16585-7207-4AD8-B438-BC32F930903D}" destId="{2C388A00-9707-46E5-A792-B4B6E17F2133}" srcOrd="1" destOrd="0" presId="urn:microsoft.com/office/officeart/2005/8/layout/StepDownProcess"/>
    <dgm:cxn modelId="{6EEDABC6-484F-43C0-9FDD-D43828CD2228}" type="presParOf" srcId="{79B16585-7207-4AD8-B438-BC32F930903D}" destId="{370F074E-2AE5-4CE8-B056-88D6837682D2}" srcOrd="2" destOrd="0" presId="urn:microsoft.com/office/officeart/2005/8/layout/StepDownProcess"/>
    <dgm:cxn modelId="{3C689577-E94E-4D3E-BA2C-CA7C28A9BCA1}" type="presParOf" srcId="{A94A8AFE-1FA3-4823-B09E-7E5475A7F64D}" destId="{4E3A642E-D5F0-40D8-8F57-677C38F23D01}" srcOrd="3" destOrd="0" presId="urn:microsoft.com/office/officeart/2005/8/layout/StepDownProcess"/>
    <dgm:cxn modelId="{A8CA5EBD-0009-4EF7-84EA-2839318DF6E3}" type="presParOf" srcId="{A94A8AFE-1FA3-4823-B09E-7E5475A7F64D}" destId="{90035561-F39C-40AA-9E37-95E48CB58A36}" srcOrd="4" destOrd="0" presId="urn:microsoft.com/office/officeart/2005/8/layout/StepDownProcess"/>
    <dgm:cxn modelId="{BCB894EF-F18C-4356-91B9-080BEC7954CE}" type="presParOf" srcId="{90035561-F39C-40AA-9E37-95E48CB58A36}" destId="{D58B597B-7E58-46EF-A2E7-CB30C9F54B94}" srcOrd="0" destOrd="0" presId="urn:microsoft.com/office/officeart/2005/8/layout/StepDownProcess"/>
    <dgm:cxn modelId="{B66A863F-3D23-4C1E-AE34-CA125C0D105E}" type="presParOf" srcId="{90035561-F39C-40AA-9E37-95E48CB58A36}" destId="{E69F0A9C-C953-40CB-9D7B-BEC4A2441221}" srcOrd="1" destOrd="0" presId="urn:microsoft.com/office/officeart/2005/8/layout/StepDownProcess"/>
    <dgm:cxn modelId="{47177EFB-AF14-4290-8E65-3ACF45A882FD}" type="presParOf" srcId="{90035561-F39C-40AA-9E37-95E48CB58A36}" destId="{21833905-6BBD-46DB-B1D6-BFF12EFA3F99}" srcOrd="2" destOrd="0" presId="urn:microsoft.com/office/officeart/2005/8/layout/StepDownProcess"/>
    <dgm:cxn modelId="{5D435A80-6D85-4246-9633-DF93148A0383}" type="presParOf" srcId="{A94A8AFE-1FA3-4823-B09E-7E5475A7F64D}" destId="{142895DD-F60F-488D-9C7B-0D2C7E1031FD}" srcOrd="5" destOrd="0" presId="urn:microsoft.com/office/officeart/2005/8/layout/StepDownProcess"/>
    <dgm:cxn modelId="{59A9C441-CE81-4688-97C7-5AC393F3309F}" type="presParOf" srcId="{A94A8AFE-1FA3-4823-B09E-7E5475A7F64D}" destId="{FF41A6FA-6810-4E18-9627-43E7E0890686}" srcOrd="6" destOrd="0" presId="urn:microsoft.com/office/officeart/2005/8/layout/StepDownProcess"/>
    <dgm:cxn modelId="{E823D71A-19B6-4C76-8857-AFDF2F8008F1}" type="presParOf" srcId="{FF41A6FA-6810-4E18-9627-43E7E0890686}" destId="{0B01469A-A18C-41F8-8A9F-D50584EE2672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8/12/2014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11680" y="1380068"/>
            <a:ext cx="9491343" cy="2616199"/>
          </a:xfrm>
        </p:spPr>
        <p:txBody>
          <a:bodyPr>
            <a:normAutofit/>
          </a:bodyPr>
          <a:lstStyle/>
          <a:p>
            <a:r>
              <a:rPr lang="en-US" dirty="0" smtClean="0"/>
              <a:t>Your Retirement – Your Way</a:t>
            </a:r>
            <a:br>
              <a:rPr lang="en-US" dirty="0" smtClean="0"/>
            </a:br>
            <a:r>
              <a:rPr lang="en-US" sz="2100" dirty="0" smtClean="0"/>
              <a:t>Succession planning concepts to preserve the value of your practice.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Jason Andrews, CFP®, CRPC®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8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591" y="0"/>
            <a:ext cx="10018713" cy="1752599"/>
          </a:xfrm>
        </p:spPr>
        <p:txBody>
          <a:bodyPr/>
          <a:lstStyle/>
          <a:p>
            <a:r>
              <a:rPr lang="en-US" dirty="0" smtClean="0"/>
              <a:t>What do valuation methods </a:t>
            </a:r>
            <a:r>
              <a:rPr lang="en-US" b="1" i="1" dirty="0" smtClean="0"/>
              <a:t>not</a:t>
            </a:r>
            <a:r>
              <a:rPr lang="en-US" dirty="0" smtClean="0"/>
              <a:t> tell you?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6272" y="1344168"/>
            <a:ext cx="875995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Broker/Dealer Impacts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Product portability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Product compensation changes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Future cash flow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Ramp up assumption-GDC and </a:t>
            </a:r>
            <a:r>
              <a:rPr lang="en-US" sz="2000" dirty="0" smtClean="0"/>
              <a:t>AUM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/>
          </a:p>
          <a:p>
            <a:r>
              <a:rPr lang="en-US" sz="2000" b="1" dirty="0"/>
              <a:t>Transition Risks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Transition/legal risks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Compliance history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Other interested parties (solicitation)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r>
              <a:rPr lang="en-US" sz="2000" b="1" dirty="0"/>
              <a:t>Negotiation considerations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Added expenses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Deal structure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Tax implications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38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3999" y="310896"/>
            <a:ext cx="10018713" cy="1752599"/>
          </a:xfrm>
        </p:spPr>
        <p:txBody>
          <a:bodyPr/>
          <a:lstStyle/>
          <a:p>
            <a:r>
              <a:rPr lang="en-US" dirty="0" smtClean="0"/>
              <a:t>What affects your business’s value?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9465" y="2127503"/>
            <a:ext cx="8723247" cy="3124201"/>
          </a:xfrm>
        </p:spPr>
        <p:txBody>
          <a:bodyPr/>
          <a:lstStyle/>
          <a:p>
            <a:r>
              <a:rPr lang="en-US" dirty="0" smtClean="0"/>
              <a:t>AUM portability</a:t>
            </a:r>
          </a:p>
          <a:p>
            <a:r>
              <a:rPr lang="en-US" dirty="0" smtClean="0"/>
              <a:t>Revenue mix</a:t>
            </a:r>
          </a:p>
          <a:p>
            <a:r>
              <a:rPr lang="en-US" dirty="0" smtClean="0"/>
              <a:t>Return on assets</a:t>
            </a:r>
          </a:p>
          <a:p>
            <a:r>
              <a:rPr lang="en-US" dirty="0" smtClean="0"/>
              <a:t>Client risk</a:t>
            </a:r>
          </a:p>
          <a:p>
            <a:r>
              <a:rPr lang="en-US" dirty="0" smtClean="0"/>
              <a:t>Size of practice</a:t>
            </a:r>
          </a:p>
          <a:p>
            <a:r>
              <a:rPr lang="en-US" dirty="0" smtClean="0"/>
              <a:t>Market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35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3392" y="365761"/>
            <a:ext cx="10018713" cy="121615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Due diligence—verify initial data received and evaluate risks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3392" y="1645921"/>
            <a:ext cx="875995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Production review</a:t>
            </a:r>
            <a:endParaRPr lang="en-US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Fee structure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Product portability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Revenue flow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Timing of product sales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Financial planning history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b="1" dirty="0" smtClean="0"/>
              <a:t>Client Review</a:t>
            </a:r>
            <a:endParaRPr lang="en-US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Client service model (frequency of meetings; meeting methods/location)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Anonymous client-by-client assets and production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Breakdown of clients by location and age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en-US" b="1" dirty="0" smtClean="0"/>
              <a:t>Documentation</a:t>
            </a:r>
            <a:endParaRPr lang="en-US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Rep agreement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3 years of taxes to verify income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FINRA broker check to review compliance history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dirty="0" smtClean="0"/>
              <a:t>Existing staff agreements</a:t>
            </a: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036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085153" y="338329"/>
            <a:ext cx="10018713" cy="1216152"/>
          </a:xfrm>
        </p:spPr>
        <p:txBody>
          <a:bodyPr>
            <a:normAutofit/>
          </a:bodyPr>
          <a:lstStyle/>
          <a:p>
            <a:r>
              <a:rPr lang="en-US" dirty="0" smtClean="0"/>
              <a:t>Negotiation points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93392" y="1410355"/>
            <a:ext cx="8759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Seller involvement</a:t>
            </a:r>
            <a:endParaRPr lang="en-US" sz="2400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Collaborating with your successor to provide transition support (temporary or long term)</a:t>
            </a:r>
            <a:endParaRPr lang="en-US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/>
          </a:p>
          <a:p>
            <a:r>
              <a:rPr lang="en-US" sz="2400" b="1" dirty="0" smtClean="0"/>
              <a:t>Payments</a:t>
            </a:r>
            <a:endParaRPr lang="en-US" sz="2400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Down payment percentage (average is 30-40%)</a:t>
            </a:r>
            <a:endParaRPr lang="en-US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Deferred payments (usually over 3-7 years)</a:t>
            </a:r>
            <a:endParaRPr lang="en-US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Deferred payments tied to performance</a:t>
            </a:r>
            <a:endParaRPr lang="en-US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r>
              <a:rPr lang="en-US" sz="2400" b="1" dirty="0" smtClean="0"/>
              <a:t>Protections</a:t>
            </a:r>
            <a:endParaRPr lang="en-US" sz="2400" b="1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Non-solicitation agreement</a:t>
            </a:r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Non-compete agreement</a:t>
            </a:r>
            <a:endParaRPr lang="en-US" sz="2400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smtClean="0"/>
              <a:t>Embedded interest (restrictive covenant agreement)</a:t>
            </a:r>
            <a:endParaRPr lang="en-US" sz="2400" dirty="0"/>
          </a:p>
          <a:p>
            <a:pPr>
              <a:buClr>
                <a:schemeClr val="accent1">
                  <a:lumMod val="75000"/>
                </a:schemeClr>
              </a:buClr>
            </a:pPr>
            <a:endParaRPr lang="en-US" dirty="0"/>
          </a:p>
          <a:p>
            <a:pPr marL="285750" indent="-285750">
              <a:buClr>
                <a:schemeClr val="accent1">
                  <a:lumMod val="75000"/>
                </a:schemeClr>
              </a:buClr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30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519" y="685801"/>
            <a:ext cx="10018713" cy="1335024"/>
          </a:xfrm>
        </p:spPr>
        <p:txBody>
          <a:bodyPr/>
          <a:lstStyle/>
          <a:p>
            <a:r>
              <a:rPr lang="en-US" dirty="0" smtClean="0"/>
              <a:t>Characteristics of your successor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0593" y="1834895"/>
            <a:ext cx="8430639" cy="3124201"/>
          </a:xfrm>
        </p:spPr>
        <p:txBody>
          <a:bodyPr/>
          <a:lstStyle/>
          <a:p>
            <a:r>
              <a:rPr lang="en-US" dirty="0" smtClean="0"/>
              <a:t>Compatibility</a:t>
            </a:r>
          </a:p>
          <a:p>
            <a:r>
              <a:rPr lang="en-US" dirty="0" smtClean="0"/>
              <a:t>Portability</a:t>
            </a:r>
          </a:p>
          <a:p>
            <a:r>
              <a:rPr lang="en-US" dirty="0" smtClean="0"/>
              <a:t>Deal structure</a:t>
            </a:r>
          </a:p>
          <a:p>
            <a:r>
              <a:rPr lang="en-US" dirty="0" smtClean="0"/>
              <a:t>Transition support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2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1435608"/>
          </a:xfrm>
        </p:spPr>
        <p:txBody>
          <a:bodyPr/>
          <a:lstStyle/>
          <a:p>
            <a:r>
              <a:rPr lang="en-US" dirty="0" smtClean="0"/>
              <a:t>Keys to a successful Succession Plan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2152110"/>
            <a:ext cx="4607188" cy="576262"/>
          </a:xfrm>
        </p:spPr>
        <p:txBody>
          <a:bodyPr/>
          <a:lstStyle/>
          <a:p>
            <a:r>
              <a:rPr lang="en-US" dirty="0" smtClean="0"/>
              <a:t>Seller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2907792"/>
            <a:ext cx="4895056" cy="2883407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Similar practice structure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Aligned values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Relationship often more important than price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Treat each other like clients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Commitment throughout the transition process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Trust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7967" y="2152110"/>
            <a:ext cx="4622537" cy="576262"/>
          </a:xfrm>
        </p:spPr>
        <p:txBody>
          <a:bodyPr/>
          <a:lstStyle/>
          <a:p>
            <a:r>
              <a:rPr lang="en-US" dirty="0" smtClean="0"/>
              <a:t>Buyer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2816352"/>
            <a:ext cx="4895056" cy="3438143"/>
          </a:xfrm>
        </p:spPr>
        <p:txBody>
          <a:bodyPr>
            <a:normAutofit/>
          </a:bodyPr>
          <a:lstStyle/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Consistent contact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Listen to the seller’s needs and adjust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Leverage resources available through the broker/dealer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Solicit legal counsel and tax attorney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Consider future potential and growth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Work with seller to develop a transition plan</a:t>
            </a:r>
          </a:p>
          <a:p>
            <a:pPr>
              <a:buFont typeface="Webdings" panose="05030102010509060703" pitchFamily="18" charset="2"/>
              <a:buChar char=""/>
            </a:pPr>
            <a:r>
              <a:rPr lang="en-US" dirty="0" smtClean="0"/>
              <a:t>Clearly define roles and responsibilities after you execute the sale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28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5863" y="603504"/>
            <a:ext cx="10018713" cy="1752599"/>
          </a:xfrm>
        </p:spPr>
        <p:txBody>
          <a:bodyPr/>
          <a:lstStyle/>
          <a:p>
            <a:r>
              <a:rPr lang="en-US" dirty="0" smtClean="0"/>
              <a:t>The risks of practice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59214" y="1871471"/>
            <a:ext cx="10018713" cy="376123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Competition from seller—non-compete agreements have to be enforced in court and with FINRA</a:t>
            </a:r>
          </a:p>
          <a:p>
            <a:r>
              <a:rPr lang="en-US" dirty="0" smtClean="0"/>
              <a:t>Not fully executing the forms (all terms and signatures)</a:t>
            </a:r>
          </a:p>
          <a:p>
            <a:r>
              <a:rPr lang="en-US" dirty="0" smtClean="0"/>
              <a:t>Not fully understanding the practice</a:t>
            </a:r>
          </a:p>
          <a:p>
            <a:r>
              <a:rPr lang="en-US" dirty="0" smtClean="0"/>
              <a:t>Not understanding the clients or their strategies well</a:t>
            </a:r>
          </a:p>
          <a:p>
            <a:r>
              <a:rPr lang="en-US" dirty="0" smtClean="0"/>
              <a:t>Not matching licenses before the acquisition</a:t>
            </a:r>
          </a:p>
          <a:p>
            <a:r>
              <a:rPr lang="en-US" dirty="0" smtClean="0"/>
              <a:t>“Saving” money by avoiding legal review—this is a major purchase and commitment of time and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5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701105" y="0"/>
            <a:ext cx="10018713" cy="6309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to a smooth transition</a:t>
            </a:r>
            <a:endParaRPr lang="en-US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66115645"/>
              </p:ext>
            </p:extLst>
          </p:nvPr>
        </p:nvGraphicFramePr>
        <p:xfrm>
          <a:off x="283464" y="832104"/>
          <a:ext cx="11786616" cy="54799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628632" y="5276088"/>
            <a:ext cx="2563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 smtClean="0"/>
              <a:t>Support the transition according to your integration plan and broker/dealer privacy policies.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8571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4275665"/>
            <a:ext cx="10018711" cy="566738"/>
          </a:xfrm>
        </p:spPr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2"/>
            <a:ext cx="10018711" cy="1195605"/>
          </a:xfrm>
        </p:spPr>
        <p:txBody>
          <a:bodyPr>
            <a:normAutofit/>
          </a:bodyPr>
          <a:lstStyle/>
          <a:p>
            <a:r>
              <a:rPr lang="en-US" dirty="0" smtClean="0"/>
              <a:t>4310 Saratoga Parkway Suite 600 </a:t>
            </a:r>
            <a:r>
              <a:rPr lang="en-US" dirty="0"/>
              <a:t>• Plainfield, IN  46168 </a:t>
            </a:r>
            <a:r>
              <a:rPr lang="en-US" dirty="0" smtClean="0"/>
              <a:t>• Telephone:  317-837-1270</a:t>
            </a:r>
          </a:p>
          <a:p>
            <a:r>
              <a:rPr lang="en-US" dirty="0" smtClean="0"/>
              <a:t>Securities offered through Parkland Securities, LLC.  Member FINRA/SIPC.  Investment advisory services offered through</a:t>
            </a:r>
            <a:br>
              <a:rPr lang="en-US" dirty="0" smtClean="0"/>
            </a:br>
            <a:r>
              <a:rPr lang="en-US" dirty="0" smtClean="0"/>
              <a:t> Sigma Planning Corporation, a registered investment advisor.  Equity Financial Services is independent of </a:t>
            </a:r>
            <a:br>
              <a:rPr lang="en-US" dirty="0" smtClean="0"/>
            </a:br>
            <a:r>
              <a:rPr lang="en-US" dirty="0" smtClean="0"/>
              <a:t>Parkland Securities, LLC and Sigma Planning Corporation.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0936" y="1342644"/>
            <a:ext cx="4017264" cy="219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42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67000" y="1257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76400" y="4953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2209800" y="419100"/>
            <a:ext cx="7772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r>
              <a:rPr lang="en-US" altLang="en-US" sz="2600" dirty="0" smtClean="0"/>
              <a:t>Licensed registered representative in the states of AL, AZ, AR, CA, CO, FL, GA, IL, IN, KY, MD, MI, MO, NC, NY, OH, SC, TX, WV.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>
                <a:schemeClr val="accent1">
                  <a:lumMod val="75000"/>
                </a:schemeClr>
              </a:buClr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en-US" sz="2600" dirty="0" smtClean="0"/>
              <a:t>Licensed to sell insurance, annuities, and securities.</a:t>
            </a:r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en-US" sz="2600" dirty="0" smtClean="0"/>
              <a:t>Jason Andrews</a:t>
            </a:r>
            <a:r>
              <a:rPr lang="en-US" sz="2800" dirty="0"/>
              <a:t> , CFP®, CRPC®</a:t>
            </a:r>
            <a:r>
              <a:rPr lang="en-US" altLang="en-US" sz="2600" dirty="0" smtClean="0"/>
              <a:t> offers securities through Parkland Securities, LLC, member FINRA/SIPC. </a:t>
            </a:r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en-US" altLang="en-US" sz="2600" dirty="0" smtClean="0"/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en-US" sz="2600" dirty="0" smtClean="0"/>
              <a:t>Office located at:  4310 Saratoga Parkway, Suite 600, Plainfield, IN 46168.</a:t>
            </a:r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en-US" altLang="en-US" sz="2600" dirty="0"/>
          </a:p>
          <a:p>
            <a:pPr eaLnBrk="1" hangingPunct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en-US" altLang="en-US" sz="2600" dirty="0" smtClean="0"/>
              <a:t>Office telephone:  317-837-1270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4519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667000" y="12573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4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1676400" y="495300"/>
            <a:ext cx="883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2860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6pPr>
            <a:lvl7pPr marL="27432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7pPr>
            <a:lvl8pPr marL="32004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8pPr>
            <a:lvl9pPr marL="3657600" algn="l" defTabSz="914400" rtl="0" eaLnBrk="1" latinLnBrk="0" hangingPunct="1">
              <a:defRPr sz="26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400">
                <a:latin typeface="Tahoma" panose="020B0604030504040204" pitchFamily="34" charset="0"/>
              </a:rPr>
              <a:t> </a:t>
            </a:r>
          </a:p>
        </p:txBody>
      </p:sp>
      <p:sp>
        <p:nvSpPr>
          <p:cNvPr id="7" name="Rectangle 6"/>
          <p:cNvSpPr>
            <a:spLocks noGrp="1" noChangeArrowheads="1"/>
          </p:cNvSpPr>
          <p:nvPr/>
        </p:nvSpPr>
        <p:spPr bwMode="auto">
          <a:xfrm>
            <a:off x="2209800" y="419100"/>
            <a:ext cx="7772400" cy="601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buClr>
                <a:schemeClr val="accent1">
                  <a:lumMod val="75000"/>
                </a:schemeClr>
              </a:buClr>
            </a:pPr>
            <a:r>
              <a:rPr lang="en-US" altLang="en-US" sz="2600" dirty="0"/>
              <a:t>This is not intended to be a sales seminar.  The purpose of this seminar is to provide you with general information on </a:t>
            </a:r>
            <a:r>
              <a:rPr lang="en-US" altLang="en-US" sz="2600" dirty="0" smtClean="0"/>
              <a:t>succession planning.</a:t>
            </a:r>
            <a:endParaRPr lang="en-US" altLang="en-US" sz="2600" dirty="0"/>
          </a:p>
          <a:p>
            <a:pPr eaLnBrk="1" hangingPunct="1">
              <a:buClr>
                <a:schemeClr val="accent1">
                  <a:lumMod val="75000"/>
                </a:schemeClr>
              </a:buClr>
            </a:pPr>
            <a:endParaRPr lang="en-US" altLang="en-US" sz="2600" dirty="0"/>
          </a:p>
          <a:p>
            <a:pPr eaLnBrk="1" hangingPunct="1">
              <a:buClr>
                <a:schemeClr val="accent1">
                  <a:lumMod val="75000"/>
                </a:schemeClr>
              </a:buClr>
            </a:pPr>
            <a:r>
              <a:rPr lang="en-US" altLang="en-US" sz="2600" dirty="0"/>
              <a:t>There will be an opportunity to schedule an appointment for an individual consultation at the end of this seminar which may result in a recommendation of specific financial products that may help you achieve your financial goals.</a:t>
            </a:r>
          </a:p>
          <a:p>
            <a:pPr eaLnBrk="1" hangingPunct="1">
              <a:buClr>
                <a:schemeClr val="accent1">
                  <a:lumMod val="75000"/>
                </a:schemeClr>
              </a:buClr>
            </a:pPr>
            <a:endParaRPr lang="en-US" altLang="en-US" sz="2600" dirty="0"/>
          </a:p>
          <a:p>
            <a:pPr eaLnBrk="1" hangingPunct="1">
              <a:buClr>
                <a:schemeClr val="accent1">
                  <a:lumMod val="75000"/>
                </a:schemeClr>
              </a:buClr>
            </a:pPr>
            <a:r>
              <a:rPr lang="en-US" altLang="en-US" sz="2600" dirty="0"/>
              <a:t>There is no obligation to schedule an appointment or purchase a product.</a:t>
            </a:r>
          </a:p>
          <a:p>
            <a:pPr eaLnBrk="1" hangingPunct="1">
              <a:lnSpc>
                <a:spcPct val="80000"/>
              </a:lnSpc>
            </a:pPr>
            <a:endParaRPr lang="en-US" altLang="en-US" sz="26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altLang="en-US" sz="2600" dirty="0" smtClean="0"/>
          </a:p>
        </p:txBody>
      </p:sp>
    </p:spTree>
    <p:extLst>
      <p:ext uri="{BB962C8B-B14F-4D97-AF65-F5344CB8AC3E}">
        <p14:creationId xmlns:p14="http://schemas.microsoft.com/office/powerpoint/2010/main" val="363802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94881" y="539497"/>
            <a:ext cx="10018713" cy="1115568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0944" y="1655065"/>
            <a:ext cx="8522079" cy="41361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importance of succession planning</a:t>
            </a:r>
          </a:p>
          <a:p>
            <a:r>
              <a:rPr lang="en-US" dirty="0" smtClean="0"/>
              <a:t>Most common industry valuation formulas</a:t>
            </a:r>
          </a:p>
          <a:p>
            <a:r>
              <a:rPr lang="en-US" dirty="0" smtClean="0"/>
              <a:t>Know what you are purchasing – case study</a:t>
            </a:r>
          </a:p>
          <a:p>
            <a:r>
              <a:rPr lang="en-US" dirty="0" smtClean="0"/>
              <a:t>Valuing the practice and structuring the offer</a:t>
            </a:r>
          </a:p>
          <a:p>
            <a:r>
              <a:rPr lang="en-US" dirty="0" smtClean="0"/>
              <a:t>Due diligence</a:t>
            </a:r>
          </a:p>
          <a:p>
            <a:r>
              <a:rPr lang="en-US" dirty="0" smtClean="0"/>
              <a:t>Points of negotiation</a:t>
            </a:r>
          </a:p>
          <a:p>
            <a:r>
              <a:rPr lang="en-US" dirty="0" smtClean="0"/>
              <a:t>Choosing a successor</a:t>
            </a:r>
          </a:p>
          <a:p>
            <a:r>
              <a:rPr lang="en-US" dirty="0" smtClean="0"/>
              <a:t>Risks</a:t>
            </a:r>
          </a:p>
          <a:p>
            <a:r>
              <a:rPr lang="en-US" dirty="0" smtClean="0"/>
              <a:t>Steps to a smooth transition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34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39" y="731520"/>
            <a:ext cx="10018713" cy="1752599"/>
          </a:xfrm>
        </p:spPr>
        <p:txBody>
          <a:bodyPr/>
          <a:lstStyle/>
          <a:p>
            <a:r>
              <a:rPr lang="en-US" dirty="0" smtClean="0"/>
              <a:t>Why develop a succession plan?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134" y="2075688"/>
            <a:ext cx="10018713" cy="2718816"/>
          </a:xfrm>
        </p:spPr>
        <p:txBody>
          <a:bodyPr/>
          <a:lstStyle/>
          <a:p>
            <a:r>
              <a:rPr lang="en-US" dirty="0" smtClean="0"/>
              <a:t>Financial industry is aging</a:t>
            </a:r>
          </a:p>
          <a:p>
            <a:r>
              <a:rPr lang="en-US" dirty="0" smtClean="0"/>
              <a:t>Succession planning is still a new concept in our industry</a:t>
            </a:r>
          </a:p>
          <a:p>
            <a:r>
              <a:rPr lang="en-US" dirty="0" smtClean="0"/>
              <a:t>While your practice tends to be your most valuable asset, the majority of advisors do not have a succession plan in place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67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997" y="512065"/>
            <a:ext cx="10018713" cy="1124712"/>
          </a:xfrm>
        </p:spPr>
        <p:txBody>
          <a:bodyPr/>
          <a:lstStyle/>
          <a:p>
            <a:r>
              <a:rPr lang="en-US" dirty="0" smtClean="0"/>
              <a:t>Benefits of Having an Exit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636777"/>
            <a:ext cx="10018713" cy="46177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u="sng" dirty="0" smtClean="0"/>
              <a:t>Succession Plan</a:t>
            </a:r>
            <a:r>
              <a:rPr lang="en-US" dirty="0" smtClean="0"/>
              <a:t> allows you to transfer some or all of the client relationships from one advisor to another within a controlled transition period or at a specific date, such as retirement.  Also,</a:t>
            </a:r>
          </a:p>
          <a:p>
            <a:r>
              <a:rPr lang="en-US" dirty="0" smtClean="0"/>
              <a:t>Build value</a:t>
            </a:r>
          </a:p>
          <a:p>
            <a:r>
              <a:rPr lang="en-US" dirty="0" smtClean="0"/>
              <a:t>Ensure continuity of service for your clients</a:t>
            </a:r>
          </a:p>
          <a:p>
            <a:r>
              <a:rPr lang="en-US" dirty="0" smtClean="0"/>
              <a:t>Provide for an efficient transfer of business</a:t>
            </a:r>
          </a:p>
          <a:p>
            <a:r>
              <a:rPr lang="en-US" dirty="0" smtClean="0"/>
              <a:t>Allow you to retire on your schedule</a:t>
            </a:r>
          </a:p>
          <a:p>
            <a:r>
              <a:rPr lang="en-US" dirty="0" smtClean="0"/>
              <a:t>Time your exit to maximize value</a:t>
            </a:r>
          </a:p>
          <a:p>
            <a:r>
              <a:rPr lang="en-US" dirty="0" smtClean="0"/>
              <a:t>Help remove emotional decision making</a:t>
            </a:r>
          </a:p>
          <a:p>
            <a:r>
              <a:rPr lang="en-US" dirty="0" smtClean="0"/>
              <a:t>Provide career path opportunities to existing associates</a:t>
            </a:r>
          </a:p>
          <a:p>
            <a:r>
              <a:rPr lang="en-US" dirty="0" smtClean="0"/>
              <a:t>Plan for the unexpected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28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88457" y="585217"/>
            <a:ext cx="10018713" cy="1289304"/>
          </a:xfrm>
        </p:spPr>
        <p:txBody>
          <a:bodyPr/>
          <a:lstStyle/>
          <a:p>
            <a:r>
              <a:rPr lang="en-US" dirty="0" smtClean="0"/>
              <a:t>Developing </a:t>
            </a:r>
            <a:r>
              <a:rPr lang="en-US" b="1" i="1" dirty="0" smtClean="0"/>
              <a:t>your</a:t>
            </a:r>
            <a:r>
              <a:rPr lang="en-US" dirty="0" smtClean="0"/>
              <a:t> Succession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728216"/>
            <a:ext cx="10018713" cy="42519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What should I look for in a successor?</a:t>
            </a:r>
          </a:p>
          <a:p>
            <a:r>
              <a:rPr lang="en-US" dirty="0" smtClean="0"/>
              <a:t>Someone who will care about your clients the way you do</a:t>
            </a:r>
          </a:p>
          <a:p>
            <a:r>
              <a:rPr lang="en-US" dirty="0" smtClean="0"/>
              <a:t>Someone who shares your values and approach to client service</a:t>
            </a:r>
          </a:p>
          <a:p>
            <a:r>
              <a:rPr lang="en-US" dirty="0" smtClean="0"/>
              <a:t>The company behind your successor is financially strong and includes the product depth that will meet your clients’ needs</a:t>
            </a:r>
          </a:p>
          <a:p>
            <a:pPr marL="0" indent="0">
              <a:buNone/>
            </a:pPr>
            <a:r>
              <a:rPr lang="en-US" b="1" dirty="0" smtClean="0"/>
              <a:t>What should I think about when planning my transition?</a:t>
            </a:r>
          </a:p>
          <a:p>
            <a:r>
              <a:rPr lang="en-US" dirty="0" smtClean="0"/>
              <a:t>Scaling back and working only with select clients</a:t>
            </a:r>
          </a:p>
          <a:p>
            <a:r>
              <a:rPr lang="en-US" dirty="0" smtClean="0"/>
              <a:t>Collaborate with another advisor</a:t>
            </a:r>
          </a:p>
          <a:p>
            <a:r>
              <a:rPr lang="en-US" dirty="0" smtClean="0"/>
              <a:t>Transition over time</a:t>
            </a:r>
          </a:p>
          <a:p>
            <a:r>
              <a:rPr lang="en-US" dirty="0" smtClean="0"/>
              <a:t>Sell outright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246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055" y="685801"/>
            <a:ext cx="10018713" cy="1133856"/>
          </a:xfrm>
        </p:spPr>
        <p:txBody>
          <a:bodyPr/>
          <a:lstStyle/>
          <a:p>
            <a:r>
              <a:rPr lang="en-US" dirty="0" smtClean="0"/>
              <a:t>What is behind a practice valuation?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2638" y="1819657"/>
            <a:ext cx="10018713" cy="42702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More than the financial terms of the deal!</a:t>
            </a:r>
          </a:p>
          <a:p>
            <a:r>
              <a:rPr lang="en-US" dirty="0" smtClean="0"/>
              <a:t>Percentage of revenue that is recurring (wrap, advice, etc.)</a:t>
            </a:r>
          </a:p>
          <a:p>
            <a:r>
              <a:rPr lang="en-US" dirty="0" smtClean="0"/>
              <a:t>Growing business (net flows)</a:t>
            </a:r>
          </a:p>
          <a:p>
            <a:r>
              <a:rPr lang="en-US" dirty="0" smtClean="0"/>
              <a:t>Portability of business</a:t>
            </a:r>
          </a:p>
          <a:p>
            <a:r>
              <a:rPr lang="en-US" dirty="0" smtClean="0"/>
              <a:t>Client demographics (younger, affluence)</a:t>
            </a:r>
          </a:p>
          <a:p>
            <a:r>
              <a:rPr lang="en-US" dirty="0" smtClean="0"/>
              <a:t>High client satisfaction</a:t>
            </a:r>
          </a:p>
          <a:p>
            <a:r>
              <a:rPr lang="en-US" dirty="0" smtClean="0"/>
              <a:t>Clean compliance record</a:t>
            </a:r>
          </a:p>
          <a:p>
            <a:r>
              <a:rPr lang="en-US" dirty="0" smtClean="0"/>
              <a:t>Staff transitions with practice to buyer</a:t>
            </a:r>
          </a:p>
          <a:p>
            <a:r>
              <a:rPr lang="en-US" dirty="0" smtClean="0"/>
              <a:t>Longer transition of advisor with buyer</a:t>
            </a:r>
          </a:p>
          <a:p>
            <a:r>
              <a:rPr lang="en-US" dirty="0" smtClean="0"/>
              <a:t>Market place demand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46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311" y="859537"/>
            <a:ext cx="10018713" cy="1161288"/>
          </a:xfrm>
        </p:spPr>
        <p:txBody>
          <a:bodyPr/>
          <a:lstStyle/>
          <a:p>
            <a:r>
              <a:rPr lang="en-US" dirty="0" smtClean="0"/>
              <a:t>What do valuation methods tell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6878" y="1335025"/>
            <a:ext cx="10018713" cy="42976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They are a reliable guideline as to current value of a practice if it were sold on the open market.  Example:</a:t>
            </a:r>
          </a:p>
          <a:p>
            <a:pPr marL="0" indent="0">
              <a:buNone/>
            </a:pPr>
            <a:r>
              <a:rPr lang="en-US" dirty="0" smtClean="0"/>
              <a:t>“Fair market value”—What are other businesses worth that are similar to my business?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•</a:t>
            </a:r>
            <a:r>
              <a:rPr lang="en-US" dirty="0" smtClean="0"/>
              <a:t>Multiples of revenue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 •</a:t>
            </a:r>
            <a:r>
              <a:rPr lang="en-US" dirty="0" smtClean="0">
                <a:sym typeface="Wingdings" panose="05000000000000000000" pitchFamily="2" charset="2"/>
              </a:rPr>
              <a:t>Multiples of AUM		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sym typeface="Wingdings" panose="05000000000000000000" pitchFamily="2" charset="2"/>
              </a:rPr>
              <a:t>•</a:t>
            </a:r>
            <a:r>
              <a:rPr lang="en-US" dirty="0" smtClean="0">
                <a:sym typeface="Wingdings" panose="05000000000000000000" pitchFamily="2" charset="2"/>
              </a:rPr>
              <a:t>Comparable sales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Valuation will range between 1.0 – 3.0 x revenue or .5% - 1.5% of assets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95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TC103457496[[fn=Parallax]]</Template>
  <TotalTime>128</TotalTime>
  <Words>1037</Words>
  <Application>Microsoft Office PowerPoint</Application>
  <PresentationFormat>Custom</PresentationFormat>
  <Paragraphs>170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Parallax</vt:lpstr>
      <vt:lpstr>Your Retirement – Your Way Succession planning concepts to preserve the value of your practice.</vt:lpstr>
      <vt:lpstr>PowerPoint Presentation</vt:lpstr>
      <vt:lpstr>PowerPoint Presentation</vt:lpstr>
      <vt:lpstr>Agenda</vt:lpstr>
      <vt:lpstr>Why develop a succession plan?</vt:lpstr>
      <vt:lpstr>Benefits of Having an Exit Strategy</vt:lpstr>
      <vt:lpstr>Developing your Succession Plan</vt:lpstr>
      <vt:lpstr>What is behind a practice valuation?</vt:lpstr>
      <vt:lpstr>What do valuation methods tell you?</vt:lpstr>
      <vt:lpstr>What do valuation methods not tell you?</vt:lpstr>
      <vt:lpstr>What affects your business’s value?</vt:lpstr>
      <vt:lpstr>Due diligence—verify initial data received and evaluate risks</vt:lpstr>
      <vt:lpstr>Negotiation points</vt:lpstr>
      <vt:lpstr>Characteristics of your successor</vt:lpstr>
      <vt:lpstr>Keys to a successful Succession Plan</vt:lpstr>
      <vt:lpstr>The risks of practice acquisition</vt:lpstr>
      <vt:lpstr>Steps to a smooth transition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Succession Planning in Today’s Environment</dc:title>
  <dc:creator>Sheila Stevenson</dc:creator>
  <cp:lastModifiedBy>Owner</cp:lastModifiedBy>
  <cp:revision>22</cp:revision>
  <dcterms:created xsi:type="dcterms:W3CDTF">2014-08-05T23:54:13Z</dcterms:created>
  <dcterms:modified xsi:type="dcterms:W3CDTF">2014-08-13T00:34:23Z</dcterms:modified>
</cp:coreProperties>
</file>