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61" r:id="rId2"/>
    <p:sldId id="262" r:id="rId3"/>
    <p:sldId id="578" r:id="rId4"/>
    <p:sldId id="579" r:id="rId5"/>
    <p:sldId id="580" r:id="rId6"/>
    <p:sldId id="508" r:id="rId7"/>
    <p:sldId id="499" r:id="rId8"/>
    <p:sldId id="498" r:id="rId9"/>
    <p:sldId id="581" r:id="rId10"/>
    <p:sldId id="501" r:id="rId11"/>
    <p:sldId id="542" r:id="rId12"/>
    <p:sldId id="544" r:id="rId13"/>
    <p:sldId id="545" r:id="rId14"/>
    <p:sldId id="573" r:id="rId15"/>
    <p:sldId id="546" r:id="rId16"/>
    <p:sldId id="597" r:id="rId17"/>
    <p:sldId id="574" r:id="rId18"/>
    <p:sldId id="547" r:id="rId19"/>
    <p:sldId id="575" r:id="rId20"/>
    <p:sldId id="600" r:id="rId21"/>
    <p:sldId id="583" r:id="rId22"/>
    <p:sldId id="584" r:id="rId23"/>
    <p:sldId id="598" r:id="rId24"/>
    <p:sldId id="585" r:id="rId25"/>
    <p:sldId id="586" r:id="rId26"/>
    <p:sldId id="587" r:id="rId27"/>
    <p:sldId id="588" r:id="rId28"/>
    <p:sldId id="589" r:id="rId29"/>
    <p:sldId id="590" r:id="rId30"/>
    <p:sldId id="572" r:id="rId31"/>
    <p:sldId id="599" r:id="rId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2" autoAdjust="0"/>
    <p:restoredTop sz="94508" autoAdjust="0"/>
  </p:normalViewPr>
  <p:slideViewPr>
    <p:cSldViewPr>
      <p:cViewPr>
        <p:scale>
          <a:sx n="80" d="100"/>
          <a:sy n="80" d="100"/>
        </p:scale>
        <p:origin x="-1188" y="-54"/>
      </p:cViewPr>
      <p:guideLst>
        <p:guide orient="horz" pos="2160"/>
        <p:guide pos="2880"/>
      </p:guideLst>
    </p:cSldViewPr>
  </p:slideViewPr>
  <p:outlineViewPr>
    <p:cViewPr>
      <p:scale>
        <a:sx n="33" d="100"/>
        <a:sy n="33" d="100"/>
      </p:scale>
      <p:origin x="0" y="15590"/>
    </p:cViewPr>
  </p:outlineViewPr>
  <p:notesTextViewPr>
    <p:cViewPr>
      <p:scale>
        <a:sx n="100" d="100"/>
        <a:sy n="100" d="100"/>
      </p:scale>
      <p:origin x="0" y="0"/>
    </p:cViewPr>
  </p:notesTextViewPr>
  <p:sorterViewPr>
    <p:cViewPr>
      <p:scale>
        <a:sx n="66" d="100"/>
        <a:sy n="66" d="100"/>
      </p:scale>
      <p:origin x="0" y="14290"/>
    </p:cViewPr>
  </p:sorterViewPr>
  <p:notesViewPr>
    <p:cSldViewPr>
      <p:cViewPr varScale="1">
        <p:scale>
          <a:sx n="63" d="100"/>
          <a:sy n="63" d="100"/>
        </p:scale>
        <p:origin x="-1565"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5903" y="1"/>
            <a:ext cx="2972097" cy="464205"/>
          </a:xfrm>
          <a:prstGeom prst="rect">
            <a:avLst/>
          </a:prstGeom>
        </p:spPr>
        <p:txBody>
          <a:bodyPr vert="horz" lIns="90468" tIns="45234" rIns="90468" bIns="45234" rtlCol="0"/>
          <a:lstStyle>
            <a:lvl1pPr algn="r" fontAlgn="auto">
              <a:spcBef>
                <a:spcPts val="0"/>
              </a:spcBef>
              <a:spcAft>
                <a:spcPts val="0"/>
              </a:spcAft>
              <a:defRPr sz="1100">
                <a:latin typeface="+mn-lt"/>
                <a:cs typeface="+mn-cs"/>
              </a:defRPr>
            </a:lvl1pPr>
          </a:lstStyle>
          <a:p>
            <a:pPr>
              <a:defRPr/>
            </a:pPr>
            <a:r>
              <a:rPr lang="en-US" smtClean="0"/>
              <a:t>10/15/2012</a:t>
            </a:r>
            <a:endParaRPr lang="en-US" dirty="0"/>
          </a:p>
        </p:txBody>
      </p:sp>
      <p:sp>
        <p:nvSpPr>
          <p:cNvPr id="5" name="Slide Number Placeholder 4"/>
          <p:cNvSpPr>
            <a:spLocks noGrp="1"/>
          </p:cNvSpPr>
          <p:nvPr>
            <p:ph type="sldNum" sz="quarter" idx="3"/>
          </p:nvPr>
        </p:nvSpPr>
        <p:spPr>
          <a:xfrm>
            <a:off x="3884414" y="8830659"/>
            <a:ext cx="2972098" cy="464205"/>
          </a:xfrm>
          <a:prstGeom prst="rect">
            <a:avLst/>
          </a:prstGeom>
        </p:spPr>
        <p:txBody>
          <a:bodyPr vert="horz" lIns="90468" tIns="45234" rIns="90468" bIns="45234" rtlCol="0" anchor="b"/>
          <a:lstStyle>
            <a:lvl1pPr algn="r" fontAlgn="auto">
              <a:spcBef>
                <a:spcPts val="0"/>
              </a:spcBef>
              <a:spcAft>
                <a:spcPts val="0"/>
              </a:spcAft>
              <a:defRPr sz="1100">
                <a:latin typeface="+mn-lt"/>
                <a:cs typeface="+mn-cs"/>
              </a:defRPr>
            </a:lvl1pPr>
          </a:lstStyle>
          <a:p>
            <a:pPr>
              <a:defRPr/>
            </a:pPr>
            <a:fld id="{9BA87E63-0AEA-4DD2-B059-5159D4839A29}" type="slidenum">
              <a:rPr lang="en-US"/>
              <a:pPr>
                <a:defRPr/>
              </a:pPr>
              <a:t>‹#›</a:t>
            </a:fld>
            <a:endParaRPr lang="en-US" dirty="0"/>
          </a:p>
        </p:txBody>
      </p:sp>
      <p:sp>
        <p:nvSpPr>
          <p:cNvPr id="6" name="Header Placeholder 5"/>
          <p:cNvSpPr>
            <a:spLocks noGrp="1"/>
          </p:cNvSpPr>
          <p:nvPr>
            <p:ph type="hdr" sz="quarter"/>
          </p:nvPr>
        </p:nvSpPr>
        <p:spPr>
          <a:xfrm>
            <a:off x="0" y="1"/>
            <a:ext cx="2972098" cy="464205"/>
          </a:xfrm>
          <a:prstGeom prst="rect">
            <a:avLst/>
          </a:prstGeom>
        </p:spPr>
        <p:txBody>
          <a:bodyPr vert="horz" lIns="87316" tIns="43658" rIns="87316" bIns="43658" rtlCol="0"/>
          <a:lstStyle>
            <a:lvl1pPr algn="l">
              <a:defRPr sz="1100"/>
            </a:lvl1pPr>
          </a:lstStyle>
          <a:p>
            <a:r>
              <a:rPr lang="en-US" smtClean="0"/>
              <a:t>Mortgage 101- Stonegate Mortgage</a:t>
            </a:r>
            <a:endParaRPr lang="en-US" dirty="0"/>
          </a:p>
        </p:txBody>
      </p:sp>
    </p:spTree>
    <p:extLst>
      <p:ext uri="{BB962C8B-B14F-4D97-AF65-F5344CB8AC3E}">
        <p14:creationId xmlns:p14="http://schemas.microsoft.com/office/powerpoint/2010/main" val="33707234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90468" tIns="45234" rIns="90468" bIns="45234" rtlCol="0"/>
          <a:lstStyle>
            <a:lvl1pPr algn="l" fontAlgn="auto">
              <a:spcBef>
                <a:spcPts val="0"/>
              </a:spcBef>
              <a:spcAft>
                <a:spcPts val="0"/>
              </a:spcAft>
              <a:defRPr sz="1100">
                <a:latin typeface="+mn-lt"/>
                <a:cs typeface="+mn-cs"/>
              </a:defRPr>
            </a:lvl1pPr>
          </a:lstStyle>
          <a:p>
            <a:pPr>
              <a:defRPr/>
            </a:pPr>
            <a:r>
              <a:rPr lang="en-US" smtClean="0"/>
              <a:t>Mortgage 101- Stonegate Mortgage</a:t>
            </a:r>
            <a:endParaRPr lang="en-US" dirty="0"/>
          </a:p>
        </p:txBody>
      </p:sp>
      <p:sp>
        <p:nvSpPr>
          <p:cNvPr id="3" name="Date Placeholder 2"/>
          <p:cNvSpPr>
            <a:spLocks noGrp="1"/>
          </p:cNvSpPr>
          <p:nvPr>
            <p:ph type="dt" idx="1"/>
          </p:nvPr>
        </p:nvSpPr>
        <p:spPr>
          <a:xfrm>
            <a:off x="3884414" y="1"/>
            <a:ext cx="2972098" cy="464205"/>
          </a:xfrm>
          <a:prstGeom prst="rect">
            <a:avLst/>
          </a:prstGeom>
        </p:spPr>
        <p:txBody>
          <a:bodyPr vert="horz" lIns="90468" tIns="45234" rIns="90468" bIns="45234" rtlCol="0"/>
          <a:lstStyle>
            <a:lvl1pPr algn="r" fontAlgn="auto">
              <a:spcBef>
                <a:spcPts val="0"/>
              </a:spcBef>
              <a:spcAft>
                <a:spcPts val="0"/>
              </a:spcAft>
              <a:defRPr sz="1100">
                <a:latin typeface="+mn-lt"/>
                <a:cs typeface="+mn-cs"/>
              </a:defRPr>
            </a:lvl1pPr>
          </a:lstStyle>
          <a:p>
            <a:pPr>
              <a:defRPr/>
            </a:pPr>
            <a:r>
              <a:rPr lang="en-US" smtClean="0"/>
              <a:t>10/15/2012</a:t>
            </a:r>
            <a:endParaRPr lang="en-US" dirty="0"/>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0468" tIns="45234" rIns="90468" bIns="45234" rtlCol="0" anchor="ctr"/>
          <a:lstStyle/>
          <a:p>
            <a:pPr lvl="0"/>
            <a:endParaRPr lang="en-US" noProof="0" dirty="0"/>
          </a:p>
        </p:txBody>
      </p:sp>
      <p:sp>
        <p:nvSpPr>
          <p:cNvPr id="5" name="Notes Placeholder 4"/>
          <p:cNvSpPr>
            <a:spLocks noGrp="1"/>
          </p:cNvSpPr>
          <p:nvPr>
            <p:ph type="body" sz="quarter" idx="3"/>
          </p:nvPr>
        </p:nvSpPr>
        <p:spPr>
          <a:xfrm>
            <a:off x="686098" y="4414561"/>
            <a:ext cx="5485805" cy="4183995"/>
          </a:xfrm>
          <a:prstGeom prst="rect">
            <a:avLst/>
          </a:prstGeom>
        </p:spPr>
        <p:txBody>
          <a:bodyPr vert="horz" lIns="90468" tIns="45234" rIns="90468" bIns="4523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2972098" cy="464205"/>
          </a:xfrm>
          <a:prstGeom prst="rect">
            <a:avLst/>
          </a:prstGeom>
        </p:spPr>
        <p:txBody>
          <a:bodyPr vert="horz" lIns="90468" tIns="45234" rIns="90468" bIns="45234" rtlCol="0" anchor="b"/>
          <a:lstStyle>
            <a:lvl1pPr algn="l" fontAlgn="auto">
              <a:spcBef>
                <a:spcPts val="0"/>
              </a:spcBef>
              <a:spcAft>
                <a:spcPts val="0"/>
              </a:spcAft>
              <a:defRPr sz="11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414" y="8830659"/>
            <a:ext cx="2972098" cy="464205"/>
          </a:xfrm>
          <a:prstGeom prst="rect">
            <a:avLst/>
          </a:prstGeom>
        </p:spPr>
        <p:txBody>
          <a:bodyPr vert="horz" lIns="90468" tIns="45234" rIns="90468" bIns="45234" rtlCol="0" anchor="b"/>
          <a:lstStyle>
            <a:lvl1pPr algn="r" fontAlgn="auto">
              <a:spcBef>
                <a:spcPts val="0"/>
              </a:spcBef>
              <a:spcAft>
                <a:spcPts val="0"/>
              </a:spcAft>
              <a:defRPr sz="1100">
                <a:latin typeface="+mn-lt"/>
                <a:cs typeface="+mn-cs"/>
              </a:defRPr>
            </a:lvl1pPr>
          </a:lstStyle>
          <a:p>
            <a:pPr>
              <a:defRPr/>
            </a:pPr>
            <a:fld id="{DCFEB632-3C64-4971-A55B-1618E66DB0EB}" type="slidenum">
              <a:rPr lang="en-US"/>
              <a:pPr>
                <a:defRPr/>
              </a:pPr>
              <a:t>‹#›</a:t>
            </a:fld>
            <a:endParaRPr lang="en-US" dirty="0"/>
          </a:p>
        </p:txBody>
      </p:sp>
    </p:spTree>
    <p:extLst>
      <p:ext uri="{BB962C8B-B14F-4D97-AF65-F5344CB8AC3E}">
        <p14:creationId xmlns:p14="http://schemas.microsoft.com/office/powerpoint/2010/main" val="2007067575"/>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42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42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046B7702-2675-46C7-B2CB-E4EACA617625}" type="slidenum">
              <a:rPr lang="en-US" smtClean="0"/>
              <a:pPr/>
              <a:t>11</a:t>
            </a:fld>
            <a:endParaRPr lang="en-US" dirty="0" smtClean="0"/>
          </a:p>
        </p:txBody>
      </p:sp>
      <p:sp>
        <p:nvSpPr>
          <p:cNvPr id="5427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93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1280A55-A441-4874-A133-813E2138B9DF}" type="slidenum">
              <a:rPr lang="en-US" smtClean="0"/>
              <a:pPr/>
              <a:t>21</a:t>
            </a:fld>
            <a:endParaRPr lang="en-US" dirty="0" smtClean="0"/>
          </a:p>
        </p:txBody>
      </p:sp>
      <p:sp>
        <p:nvSpPr>
          <p:cNvPr id="5939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93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1280A55-A441-4874-A133-813E2138B9DF}" type="slidenum">
              <a:rPr lang="en-US" smtClean="0"/>
              <a:pPr/>
              <a:t>22</a:t>
            </a:fld>
            <a:endParaRPr lang="en-US" dirty="0" smtClean="0"/>
          </a:p>
        </p:txBody>
      </p:sp>
      <p:sp>
        <p:nvSpPr>
          <p:cNvPr id="5939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83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EA036D6-9F42-485F-B180-3EDD591ECE52}" type="slidenum">
              <a:rPr lang="en-US" smtClean="0"/>
              <a:pPr/>
              <a:t>24</a:t>
            </a:fld>
            <a:endParaRPr lang="en-US" dirty="0" smtClean="0"/>
          </a:p>
        </p:txBody>
      </p:sp>
      <p:sp>
        <p:nvSpPr>
          <p:cNvPr id="58374"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93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1280A55-A441-4874-A133-813E2138B9DF}" type="slidenum">
              <a:rPr lang="en-US" smtClean="0"/>
              <a:pPr/>
              <a:t>25</a:t>
            </a:fld>
            <a:endParaRPr lang="en-US" dirty="0" smtClean="0"/>
          </a:p>
        </p:txBody>
      </p:sp>
      <p:sp>
        <p:nvSpPr>
          <p:cNvPr id="5939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93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1280A55-A441-4874-A133-813E2138B9DF}" type="slidenum">
              <a:rPr lang="en-US" smtClean="0"/>
              <a:pPr/>
              <a:t>26</a:t>
            </a:fld>
            <a:endParaRPr lang="en-US" dirty="0" smtClean="0"/>
          </a:p>
        </p:txBody>
      </p:sp>
      <p:sp>
        <p:nvSpPr>
          <p:cNvPr id="5939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83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EA036D6-9F42-485F-B180-3EDD591ECE52}" type="slidenum">
              <a:rPr lang="en-US" smtClean="0"/>
              <a:pPr/>
              <a:t>27</a:t>
            </a:fld>
            <a:endParaRPr lang="en-US" dirty="0" smtClean="0"/>
          </a:p>
        </p:txBody>
      </p:sp>
      <p:sp>
        <p:nvSpPr>
          <p:cNvPr id="58374"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93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1280A55-A441-4874-A133-813E2138B9DF}" type="slidenum">
              <a:rPr lang="en-US" smtClean="0"/>
              <a:pPr/>
              <a:t>28</a:t>
            </a:fld>
            <a:endParaRPr lang="en-US" dirty="0" smtClean="0"/>
          </a:p>
        </p:txBody>
      </p:sp>
      <p:sp>
        <p:nvSpPr>
          <p:cNvPr id="5939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93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1280A55-A441-4874-A133-813E2138B9DF}" type="slidenum">
              <a:rPr lang="en-US" smtClean="0"/>
              <a:pPr/>
              <a:t>29</a:t>
            </a:fld>
            <a:endParaRPr lang="en-US" dirty="0" smtClean="0"/>
          </a:p>
        </p:txBody>
      </p:sp>
      <p:sp>
        <p:nvSpPr>
          <p:cNvPr id="5939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849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849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BB2AF4D2-EE23-4612-93BF-31E678312F40}" type="slidenum">
              <a:rPr lang="en-US" smtClean="0"/>
              <a:pPr/>
              <a:t>30</a:t>
            </a:fld>
            <a:endParaRPr lang="en-US" dirty="0" smtClean="0"/>
          </a:p>
        </p:txBody>
      </p:sp>
      <p:sp>
        <p:nvSpPr>
          <p:cNvPr id="8499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632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63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CC0894C8-56A8-42A3-9AAE-E7A692918BA5}" type="slidenum">
              <a:rPr lang="en-US" smtClean="0"/>
              <a:pPr/>
              <a:t>12</a:t>
            </a:fld>
            <a:endParaRPr lang="en-US" dirty="0" smtClean="0"/>
          </a:p>
        </p:txBody>
      </p:sp>
      <p:sp>
        <p:nvSpPr>
          <p:cNvPr id="56326"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73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73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4F8140BC-B358-4A31-BF47-CF48D26F7FE2}" type="slidenum">
              <a:rPr lang="en-US" smtClean="0"/>
              <a:pPr/>
              <a:t>13</a:t>
            </a:fld>
            <a:endParaRPr lang="en-US" dirty="0" smtClean="0"/>
          </a:p>
        </p:txBody>
      </p:sp>
      <p:sp>
        <p:nvSpPr>
          <p:cNvPr id="57350"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83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EA036D6-9F42-485F-B180-3EDD591ECE52}" type="slidenum">
              <a:rPr lang="en-US" smtClean="0"/>
              <a:pPr/>
              <a:t>14</a:t>
            </a:fld>
            <a:endParaRPr lang="en-US" dirty="0" smtClean="0"/>
          </a:p>
        </p:txBody>
      </p:sp>
      <p:sp>
        <p:nvSpPr>
          <p:cNvPr id="58374"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83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EA036D6-9F42-485F-B180-3EDD591ECE52}" type="slidenum">
              <a:rPr lang="en-US" smtClean="0"/>
              <a:pPr/>
              <a:t>15</a:t>
            </a:fld>
            <a:endParaRPr lang="en-US" dirty="0" smtClean="0"/>
          </a:p>
        </p:txBody>
      </p:sp>
      <p:sp>
        <p:nvSpPr>
          <p:cNvPr id="58374"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83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EA036D6-9F42-485F-B180-3EDD591ECE52}" type="slidenum">
              <a:rPr lang="en-US" smtClean="0"/>
              <a:pPr/>
              <a:t>17</a:t>
            </a:fld>
            <a:endParaRPr lang="en-US" dirty="0" smtClean="0"/>
          </a:p>
        </p:txBody>
      </p:sp>
      <p:sp>
        <p:nvSpPr>
          <p:cNvPr id="58374"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93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1280A55-A441-4874-A133-813E2138B9DF}" type="slidenum">
              <a:rPr lang="en-US" smtClean="0"/>
              <a:pPr/>
              <a:t>18</a:t>
            </a:fld>
            <a:endParaRPr lang="en-US" dirty="0" smtClean="0"/>
          </a:p>
        </p:txBody>
      </p:sp>
      <p:sp>
        <p:nvSpPr>
          <p:cNvPr id="5939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93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1280A55-A441-4874-A133-813E2138B9DF}" type="slidenum">
              <a:rPr lang="en-US" smtClean="0"/>
              <a:pPr/>
              <a:t>19</a:t>
            </a:fld>
            <a:endParaRPr lang="en-US" dirty="0" smtClean="0"/>
          </a:p>
        </p:txBody>
      </p:sp>
      <p:sp>
        <p:nvSpPr>
          <p:cNvPr id="5939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83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dirty="0" smtClean="0"/>
              <a:t>Stonegate Mortgage Corporation  www.stonegatemtg.com</a:t>
            </a:r>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fld id="{DEA036D6-9F42-485F-B180-3EDD591ECE52}" type="slidenum">
              <a:rPr lang="en-US" smtClean="0"/>
              <a:pPr/>
              <a:t>20</a:t>
            </a:fld>
            <a:endParaRPr lang="en-US" dirty="0" smtClean="0"/>
          </a:p>
        </p:txBody>
      </p:sp>
      <p:sp>
        <p:nvSpPr>
          <p:cNvPr id="58374"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959">
              <a:defRPr>
                <a:solidFill>
                  <a:schemeClr val="tx1"/>
                </a:solidFill>
                <a:latin typeface="Arial" pitchFamily="34" charset="0"/>
              </a:defRPr>
            </a:lvl1pPr>
            <a:lvl2pPr marL="735053" indent="-282713" defTabSz="921959">
              <a:defRPr>
                <a:solidFill>
                  <a:schemeClr val="tx1"/>
                </a:solidFill>
                <a:latin typeface="Arial" pitchFamily="34" charset="0"/>
              </a:defRPr>
            </a:lvl2pPr>
            <a:lvl3pPr marL="1130852" indent="-226170" defTabSz="921959">
              <a:defRPr>
                <a:solidFill>
                  <a:schemeClr val="tx1"/>
                </a:solidFill>
                <a:latin typeface="Arial" pitchFamily="34" charset="0"/>
              </a:defRPr>
            </a:lvl3pPr>
            <a:lvl4pPr marL="1583193" indent="-226170" defTabSz="921959">
              <a:defRPr>
                <a:solidFill>
                  <a:schemeClr val="tx1"/>
                </a:solidFill>
                <a:latin typeface="Arial" pitchFamily="34" charset="0"/>
              </a:defRPr>
            </a:lvl4pPr>
            <a:lvl5pPr marL="2035534" indent="-226170" defTabSz="921959">
              <a:defRPr>
                <a:solidFill>
                  <a:schemeClr val="tx1"/>
                </a:solidFill>
                <a:latin typeface="Arial" pitchFamily="34" charset="0"/>
              </a:defRPr>
            </a:lvl5pPr>
            <a:lvl6pPr marL="2487874" indent="-226170" defTabSz="921959" eaLnBrk="0" fontAlgn="base" hangingPunct="0">
              <a:spcBef>
                <a:spcPct val="0"/>
              </a:spcBef>
              <a:spcAft>
                <a:spcPct val="0"/>
              </a:spcAft>
              <a:defRPr>
                <a:solidFill>
                  <a:schemeClr val="tx1"/>
                </a:solidFill>
                <a:latin typeface="Arial" pitchFamily="34" charset="0"/>
              </a:defRPr>
            </a:lvl6pPr>
            <a:lvl7pPr marL="2940215" indent="-226170" defTabSz="921959" eaLnBrk="0" fontAlgn="base" hangingPunct="0">
              <a:spcBef>
                <a:spcPct val="0"/>
              </a:spcBef>
              <a:spcAft>
                <a:spcPct val="0"/>
              </a:spcAft>
              <a:defRPr>
                <a:solidFill>
                  <a:schemeClr val="tx1"/>
                </a:solidFill>
                <a:latin typeface="Arial" pitchFamily="34" charset="0"/>
              </a:defRPr>
            </a:lvl7pPr>
            <a:lvl8pPr marL="3392556" indent="-226170" defTabSz="921959" eaLnBrk="0" fontAlgn="base" hangingPunct="0">
              <a:spcBef>
                <a:spcPct val="0"/>
              </a:spcBef>
              <a:spcAft>
                <a:spcPct val="0"/>
              </a:spcAft>
              <a:defRPr>
                <a:solidFill>
                  <a:schemeClr val="tx1"/>
                </a:solidFill>
                <a:latin typeface="Arial" pitchFamily="34" charset="0"/>
              </a:defRPr>
            </a:lvl8pPr>
            <a:lvl9pPr marL="3844897" indent="-226170" defTabSz="921959" eaLnBrk="0" fontAlgn="base" hangingPunct="0">
              <a:spcBef>
                <a:spcPct val="0"/>
              </a:spcBef>
              <a:spcAft>
                <a:spcPct val="0"/>
              </a:spcAft>
              <a:defRPr>
                <a:solidFill>
                  <a:schemeClr val="tx1"/>
                </a:solidFill>
                <a:latin typeface="Arial" pitchFamily="34" charset="0"/>
              </a:defRPr>
            </a:lvl9pPr>
          </a:lstStyle>
          <a:p>
            <a:r>
              <a:rPr lang="en-US" smtClean="0"/>
              <a:t>10/15/2012</a:t>
            </a:r>
            <a:endParaRPr lang="en-US" dirty="0" smtClean="0"/>
          </a:p>
        </p:txBody>
      </p:sp>
      <p:sp>
        <p:nvSpPr>
          <p:cNvPr id="2" name="Header Placeholder 1"/>
          <p:cNvSpPr>
            <a:spLocks noGrp="1"/>
          </p:cNvSpPr>
          <p:nvPr>
            <p:ph type="hdr" sz="quarter" idx="10"/>
          </p:nvPr>
        </p:nvSpPr>
        <p:spPr/>
        <p:txBody>
          <a:bodyPr/>
          <a:lstStyle/>
          <a:p>
            <a:pPr>
              <a:defRPr/>
            </a:pPr>
            <a:r>
              <a:rPr lang="en-US" smtClean="0"/>
              <a:t>Mortgage 101- Stonegate Mortgage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F:\ATIVIO\Projects\Stonegate Bank\Logo\20-10-09\stonegate-logo.png"/>
          <p:cNvPicPr>
            <a:picLocks noChangeAspect="1" noChangeArrowheads="1"/>
          </p:cNvPicPr>
          <p:nvPr userDrawn="1"/>
        </p:nvPicPr>
        <p:blipFill>
          <a:blip r:embed="rId3" cstate="print"/>
          <a:srcRect/>
          <a:stretch>
            <a:fillRect/>
          </a:stretch>
        </p:blipFill>
        <p:spPr bwMode="auto">
          <a:xfrm>
            <a:off x="3048000" y="381000"/>
            <a:ext cx="2770188" cy="2971800"/>
          </a:xfrm>
          <a:prstGeom prst="rect">
            <a:avLst/>
          </a:prstGeom>
          <a:noFill/>
          <a:ln w="9525">
            <a:noFill/>
            <a:miter lim="800000"/>
            <a:headEnd/>
            <a:tailEnd/>
          </a:ln>
        </p:spPr>
      </p:pic>
      <p:sp>
        <p:nvSpPr>
          <p:cNvPr id="2" name="Title 1"/>
          <p:cNvSpPr>
            <a:spLocks noGrp="1"/>
          </p:cNvSpPr>
          <p:nvPr>
            <p:ph type="ctrTitle"/>
          </p:nvPr>
        </p:nvSpPr>
        <p:spPr>
          <a:xfrm>
            <a:off x="609600" y="3581400"/>
            <a:ext cx="8001000" cy="11652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724400"/>
            <a:ext cx="8001000" cy="14478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4" name="Picture 6" descr="F:\ATIVIO\Projects\Stonegate Bank\Logo\20-10-09\stonegate-logo.png"/>
          <p:cNvPicPr>
            <a:picLocks noChangeAspect="1" noChangeArrowheads="1"/>
          </p:cNvPicPr>
          <p:nvPr userDrawn="1"/>
        </p:nvPicPr>
        <p:blipFill>
          <a:blip r:embed="rId3" cstate="print"/>
          <a:srcRect/>
          <a:stretch>
            <a:fillRect/>
          </a:stretch>
        </p:blipFill>
        <p:spPr bwMode="auto">
          <a:xfrm>
            <a:off x="7485063" y="76200"/>
            <a:ext cx="1277937" cy="1371600"/>
          </a:xfrm>
          <a:prstGeom prst="rect">
            <a:avLst/>
          </a:prstGeom>
          <a:noFill/>
          <a:ln w="9525">
            <a:noFill/>
            <a:miter lim="800000"/>
            <a:headEnd/>
            <a:tailEnd/>
          </a:ln>
        </p:spPr>
      </p:pic>
      <p:cxnSp>
        <p:nvCxnSpPr>
          <p:cNvPr id="5" name="Straight Connector 4"/>
          <p:cNvCxnSpPr/>
          <p:nvPr userDrawn="1"/>
        </p:nvCxnSpPr>
        <p:spPr>
          <a:xfrm>
            <a:off x="457200" y="1600200"/>
            <a:ext cx="822960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457200" y="152400"/>
            <a:ext cx="7086600" cy="1165225"/>
          </a:xfrm>
        </p:spPr>
        <p:txBody>
          <a:bodyPr>
            <a:normAutofit/>
          </a:bodyPr>
          <a:lstStyle>
            <a:lvl1pPr>
              <a:defRPr sz="3200">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752600"/>
            <a:ext cx="8229600" cy="43735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7620000" y="304800"/>
            <a:ext cx="1066800" cy="1130300"/>
          </a:xfrm>
          <a:prstGeom prst="rect">
            <a:avLst/>
          </a:prstGeom>
          <a:noFill/>
          <a:ln w="9525">
            <a:noFill/>
            <a:miter lim="800000"/>
            <a:headEnd/>
            <a:tailEnd/>
          </a:ln>
        </p:spPr>
      </p:pic>
      <p:cxnSp>
        <p:nvCxnSpPr>
          <p:cNvPr id="5" name="Straight Connector 4"/>
          <p:cNvCxnSpPr/>
          <p:nvPr userDrawn="1"/>
        </p:nvCxnSpPr>
        <p:spPr>
          <a:xfrm>
            <a:off x="457200" y="1600200"/>
            <a:ext cx="8229600"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457200" y="228600"/>
            <a:ext cx="7086600" cy="11430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lvl="1">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7620000" y="304800"/>
            <a:ext cx="1066800" cy="1130300"/>
          </a:xfrm>
          <a:prstGeom prst="rect">
            <a:avLst/>
          </a:prstGeom>
          <a:noFill/>
          <a:ln w="9525">
            <a:noFill/>
            <a:miter lim="800000"/>
            <a:headEnd/>
            <a:tailEnd/>
          </a:ln>
        </p:spPr>
      </p:pic>
      <p:cxnSp>
        <p:nvCxnSpPr>
          <p:cNvPr id="5" name="Straight Connector 4"/>
          <p:cNvCxnSpPr/>
          <p:nvPr userDrawn="1"/>
        </p:nvCxnSpPr>
        <p:spPr>
          <a:xfrm>
            <a:off x="457200" y="1600200"/>
            <a:ext cx="8229600"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a:xfrm>
            <a:off x="457200" y="228600"/>
            <a:ext cx="7086600" cy="11430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7620000" y="304800"/>
            <a:ext cx="1066800" cy="1130300"/>
          </a:xfrm>
          <a:prstGeom prst="rect">
            <a:avLst/>
          </a:prstGeom>
          <a:noFill/>
          <a:ln w="9525">
            <a:noFill/>
            <a:miter lim="800000"/>
            <a:headEnd/>
            <a:tailEnd/>
          </a:ln>
        </p:spPr>
      </p:pic>
      <p:cxnSp>
        <p:nvCxnSpPr>
          <p:cNvPr id="5" name="Straight Connector 4"/>
          <p:cNvCxnSpPr/>
          <p:nvPr userDrawn="1"/>
        </p:nvCxnSpPr>
        <p:spPr>
          <a:xfrm>
            <a:off x="457200" y="1600200"/>
            <a:ext cx="8229600" cy="0"/>
          </a:xfrm>
          <a:prstGeom prst="line">
            <a:avLst/>
          </a:prstGeom>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title"/>
          </p:nvPr>
        </p:nvSpPr>
        <p:spPr>
          <a:xfrm>
            <a:off x="457200" y="228600"/>
            <a:ext cx="7086600" cy="11430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466DC-A8FB-4FAB-8B01-20163E482E9B}" type="datetimeFigureOut">
              <a:rPr lang="en-US" smtClean="0"/>
              <a:t>8/12/2013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29292-CDF8-4DD4-92B5-935354A5332E}" type="slidenum">
              <a:rPr lang="en-US" smtClean="0"/>
              <a:t>‹#›</a:t>
            </a:fld>
            <a:endParaRPr lang="en-US"/>
          </a:p>
        </p:txBody>
      </p:sp>
    </p:spTree>
    <p:extLst>
      <p:ext uri="{BB962C8B-B14F-4D97-AF65-F5344CB8AC3E}">
        <p14:creationId xmlns:p14="http://schemas.microsoft.com/office/powerpoint/2010/main" val="3579767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dirty="0" smtClean="0"/>
              <a:t>	</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r>
              <a:rPr lang="en-US" dirty="0" smtClean="0"/>
              <a:t>Proprietary and Confidential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AF78B83-37EE-462D-8064-EC5A998A66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eorgia" pitchFamily="18" charset="0"/>
        </a:defRPr>
      </a:lvl2pPr>
      <a:lvl3pPr algn="ctr" rtl="0" eaLnBrk="0" fontAlgn="base" hangingPunct="0">
        <a:spcBef>
          <a:spcPct val="0"/>
        </a:spcBef>
        <a:spcAft>
          <a:spcPct val="0"/>
        </a:spcAft>
        <a:defRPr sz="4400">
          <a:solidFill>
            <a:schemeClr val="tx1"/>
          </a:solidFill>
          <a:latin typeface="Georgia" pitchFamily="18" charset="0"/>
        </a:defRPr>
      </a:lvl3pPr>
      <a:lvl4pPr algn="ctr" rtl="0" eaLnBrk="0" fontAlgn="base" hangingPunct="0">
        <a:spcBef>
          <a:spcPct val="0"/>
        </a:spcBef>
        <a:spcAft>
          <a:spcPct val="0"/>
        </a:spcAft>
        <a:defRPr sz="4400">
          <a:solidFill>
            <a:schemeClr val="tx1"/>
          </a:solidFill>
          <a:latin typeface="Georgia" pitchFamily="18" charset="0"/>
        </a:defRPr>
      </a:lvl4pPr>
      <a:lvl5pPr algn="ctr" rtl="0" eaLnBrk="0" fontAlgn="base" hangingPunct="0">
        <a:spcBef>
          <a:spcPct val="0"/>
        </a:spcBef>
        <a:spcAft>
          <a:spcPct val="0"/>
        </a:spcAft>
        <a:defRPr sz="4400">
          <a:solidFill>
            <a:schemeClr val="tx1"/>
          </a:solidFill>
          <a:latin typeface="Georgia" pitchFamily="18" charset="0"/>
        </a:defRPr>
      </a:lvl5pPr>
      <a:lvl6pPr marL="457200" algn="ctr" rtl="0" fontAlgn="base">
        <a:spcBef>
          <a:spcPct val="0"/>
        </a:spcBef>
        <a:spcAft>
          <a:spcPct val="0"/>
        </a:spcAft>
        <a:defRPr sz="4400">
          <a:solidFill>
            <a:schemeClr val="tx1"/>
          </a:solidFill>
          <a:latin typeface="Georgia" pitchFamily="18" charset="0"/>
        </a:defRPr>
      </a:lvl6pPr>
      <a:lvl7pPr marL="914400" algn="ctr" rtl="0" fontAlgn="base">
        <a:spcBef>
          <a:spcPct val="0"/>
        </a:spcBef>
        <a:spcAft>
          <a:spcPct val="0"/>
        </a:spcAft>
        <a:defRPr sz="4400">
          <a:solidFill>
            <a:schemeClr val="tx1"/>
          </a:solidFill>
          <a:latin typeface="Georgia" pitchFamily="18" charset="0"/>
        </a:defRPr>
      </a:lvl7pPr>
      <a:lvl8pPr marL="1371600" algn="ctr" rtl="0" fontAlgn="base">
        <a:spcBef>
          <a:spcPct val="0"/>
        </a:spcBef>
        <a:spcAft>
          <a:spcPct val="0"/>
        </a:spcAft>
        <a:defRPr sz="4400">
          <a:solidFill>
            <a:schemeClr val="tx1"/>
          </a:solidFill>
          <a:latin typeface="Georgia" pitchFamily="18" charset="0"/>
        </a:defRPr>
      </a:lvl8pPr>
      <a:lvl9pPr marL="1828800" algn="ctr"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33400" y="3505200"/>
            <a:ext cx="8001000" cy="1165225"/>
          </a:xfrm>
        </p:spPr>
        <p:txBody>
          <a:bodyPr/>
          <a:lstStyle/>
          <a:p>
            <a:pPr eaLnBrk="1" hangingPunct="1"/>
            <a:r>
              <a:rPr lang="en-US" sz="2800" b="1" dirty="0">
                <a:latin typeface="Arial"/>
                <a:ea typeface="Calibri"/>
              </a:rPr>
              <a:t>Dodd Frank and The Mortgage Industry: </a:t>
            </a:r>
            <a:r>
              <a:rPr lang="en-US" sz="2800" b="1" dirty="0" smtClean="0">
                <a:latin typeface="Arial"/>
                <a:ea typeface="Calibri"/>
              </a:rPr>
              <a:t/>
            </a:r>
            <a:br>
              <a:rPr lang="en-US" sz="2800" b="1" dirty="0" smtClean="0">
                <a:latin typeface="Arial"/>
                <a:ea typeface="Calibri"/>
              </a:rPr>
            </a:br>
            <a:r>
              <a:rPr lang="en-US" sz="2800" b="1" dirty="0" smtClean="0">
                <a:latin typeface="Arial"/>
                <a:ea typeface="Calibri"/>
              </a:rPr>
              <a:t>'I </a:t>
            </a:r>
            <a:r>
              <a:rPr lang="en-US" sz="2800" b="1" dirty="0">
                <a:latin typeface="Arial"/>
                <a:ea typeface="Calibri"/>
              </a:rPr>
              <a:t>don't think we're in 2007 anymore Toto!'</a:t>
            </a:r>
            <a:r>
              <a:rPr lang="en-US" sz="2800" dirty="0">
                <a:latin typeface="Times New Roman"/>
                <a:ea typeface="Calibri"/>
              </a:rPr>
              <a:t/>
            </a:r>
            <a:br>
              <a:rPr lang="en-US" sz="2800" dirty="0">
                <a:latin typeface="Times New Roman"/>
                <a:ea typeface="Calibri"/>
              </a:rPr>
            </a:br>
            <a:endParaRPr lang="en-US" sz="2800" dirty="0" smtClean="0"/>
          </a:p>
        </p:txBody>
      </p:sp>
      <p:sp>
        <p:nvSpPr>
          <p:cNvPr id="3" name="Subtitle 2"/>
          <p:cNvSpPr>
            <a:spLocks noGrp="1"/>
          </p:cNvSpPr>
          <p:nvPr>
            <p:ph type="subTitle" idx="1"/>
          </p:nvPr>
        </p:nvSpPr>
        <p:spPr>
          <a:xfrm>
            <a:off x="457200" y="5105400"/>
            <a:ext cx="8001000" cy="1447800"/>
          </a:xfrm>
        </p:spPr>
        <p:txBody>
          <a:bodyPr rtlCol="0">
            <a:normAutofit/>
          </a:bodyPr>
          <a:lstStyle/>
          <a:p>
            <a:pPr eaLnBrk="1" fontAlgn="auto" hangingPunct="1">
              <a:spcAft>
                <a:spcPts val="0"/>
              </a:spcAft>
              <a:buFont typeface="Arial" pitchFamily="34" charset="0"/>
              <a:buNone/>
              <a:defRPr/>
            </a:pPr>
            <a:r>
              <a:rPr lang="en-US" sz="1200" dirty="0" smtClean="0"/>
              <a:t>Presented by:</a:t>
            </a:r>
          </a:p>
          <a:p>
            <a:pPr eaLnBrk="1" fontAlgn="auto" hangingPunct="1">
              <a:spcAft>
                <a:spcPts val="0"/>
              </a:spcAft>
              <a:buFont typeface="Arial" pitchFamily="34" charset="0"/>
              <a:buNone/>
              <a:defRPr/>
            </a:pPr>
            <a:r>
              <a:rPr lang="en-US" sz="2200" dirty="0" smtClean="0"/>
              <a:t>Kurt Fancher</a:t>
            </a:r>
          </a:p>
          <a:p>
            <a:pPr eaLnBrk="1" fontAlgn="auto" hangingPunct="1">
              <a:spcAft>
                <a:spcPts val="0"/>
              </a:spcAft>
              <a:buFont typeface="Arial" pitchFamily="34" charset="0"/>
              <a:buNone/>
              <a:defRPr/>
            </a:pPr>
            <a:r>
              <a:rPr lang="en-US" sz="1600" dirty="0" smtClean="0"/>
              <a:t>Senior Mortgage Advisor, NMLS #354570</a:t>
            </a:r>
          </a:p>
          <a:p>
            <a:pPr algn="r" eaLnBrk="1" fontAlgn="auto" hangingPunct="1">
              <a:spcAft>
                <a:spcPts val="0"/>
              </a:spcAft>
              <a:buFont typeface="Arial" pitchFamily="34" charset="0"/>
              <a:buNone/>
              <a:defRPr/>
            </a:pPr>
            <a:r>
              <a:rPr lang="en-US" sz="1000" dirty="0" smtClean="0"/>
              <a:t>Created: 8/12/13</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z="3200" b="1" dirty="0" smtClean="0"/>
              <a:t>TILA Appraisals for Higher-Priced Mortgage Loans (Regulation Z)</a:t>
            </a:r>
            <a:endParaRPr lang="en-US" sz="3200" b="1" dirty="0"/>
          </a:p>
        </p:txBody>
      </p:sp>
      <p:sp>
        <p:nvSpPr>
          <p:cNvPr id="6" name="Content Placeholder 2"/>
          <p:cNvSpPr>
            <a:spLocks noGrp="1"/>
          </p:cNvSpPr>
          <p:nvPr>
            <p:ph idx="1"/>
          </p:nvPr>
        </p:nvSpPr>
        <p:spPr>
          <a:xfrm>
            <a:off x="457200" y="1798637"/>
            <a:ext cx="8229600" cy="4525963"/>
          </a:xfrm>
        </p:spPr>
        <p:txBody>
          <a:bodyPr>
            <a:normAutofit fontScale="85000" lnSpcReduction="20000"/>
          </a:bodyPr>
          <a:lstStyle/>
          <a:p>
            <a:r>
              <a:rPr lang="en-US" dirty="0"/>
              <a:t>The CFPB issued a final rule to amend Regulation Z jointly with the Federal Reserve Board, FDIC, FHFA, NCUA, and OCC. This rule implements new appraisal provisions in the Truth in Lending Act (TILA) that were added by the Dodd-Frank Act. The rule requires creditors to obtain a full interior appraisal by a certified or licensed appraiser for non-exempt “higher-risk mortgage loans” (HPMLs). HPMLs are mortgages with an annual percentage rates that exceed the average prime offer rate by a specified percentage. The rule also requires a second such appraisal at the creditor’s expense for certain properties held for less than 180 days. Exemptions include qualified mortgages, reverse mortgages, bridge loans, construction loans and certain manufactured homes. In addition, the rule requires creditors to provide the consumer a copy of all written appraisals performed in connection with the HPML at least 3 days prior to closing. </a:t>
            </a:r>
          </a:p>
          <a:p>
            <a:r>
              <a:rPr lang="en-US" dirty="0"/>
              <a:t>This rule is effective January 18, 2014. </a:t>
            </a:r>
          </a:p>
          <a:p>
            <a:r>
              <a:rPr lang="en-US" dirty="0"/>
              <a:t>Loan Originator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6" name="Title 1"/>
          <p:cNvSpPr>
            <a:spLocks noGrp="1"/>
          </p:cNvSpPr>
          <p:nvPr>
            <p:ph type="title"/>
          </p:nvPr>
        </p:nvSpPr>
        <p:spPr>
          <a:xfrm>
            <a:off x="457200" y="274638"/>
            <a:ext cx="7391400" cy="1143000"/>
          </a:xfrm>
        </p:spPr>
        <p:txBody>
          <a:bodyPr>
            <a:normAutofit/>
          </a:bodyPr>
          <a:lstStyle/>
          <a:p>
            <a:r>
              <a:rPr lang="en-US" sz="3200" b="1" dirty="0" smtClean="0"/>
              <a:t>Loan Originator Compensation Requirements (Regulation Z)</a:t>
            </a:r>
            <a:endParaRPr lang="en-US" sz="3200" b="1" dirty="0"/>
          </a:p>
        </p:txBody>
      </p:sp>
      <p:sp>
        <p:nvSpPr>
          <p:cNvPr id="7" name="Content Placeholder 2"/>
          <p:cNvSpPr>
            <a:spLocks noGrp="1"/>
          </p:cNvSpPr>
          <p:nvPr>
            <p:ph idx="1"/>
          </p:nvPr>
        </p:nvSpPr>
        <p:spPr>
          <a:xfrm>
            <a:off x="457200" y="1646237"/>
            <a:ext cx="8229600" cy="4525963"/>
          </a:xfrm>
        </p:spPr>
        <p:txBody>
          <a:bodyPr>
            <a:noAutofit/>
          </a:bodyPr>
          <a:lstStyle/>
          <a:p>
            <a:r>
              <a:rPr lang="en-US" sz="1600" dirty="0"/>
              <a:t>The CFPB amended Regulation Z to implement amendments to the Truth in Lending Act made by the Dodd-Frank Act. The final rule implements requirements and restrictions imposed by the Dodd-Frank Act concerning loan originator compensation; qualifications of, and registration or licensing of loan originators; compliance procedures for depository institutions; mandatory arbitration; and the financing of single-premium credit insurance. The final rule revises or provides additional commentary on Regulation Z’s restrictions on loan originator compensation, including application of these restrictions to prohibitions on dual compensation and compensation based on a term of a transaction or a proxy for a term of a transaction, and to recordkeeping requirements. The final rule also establishes tests for when loan originators can be compensated through certain profits-based compensation arrangements. At this time, the Bureau is not prohibiting payments to and receipt of payments by loan originators when a consumer pays upfront points or fees in the mortgage transaction. Instead the Bureau will first study how points and fees function in the market and the impact of this and other mortgage-related rulemakings on consumers’ understanding of and choices with respect to points and fees. </a:t>
            </a:r>
          </a:p>
          <a:p>
            <a:r>
              <a:rPr lang="en-US" sz="1600" dirty="0"/>
              <a:t>The amendments to § 1026.36(h) were effective on June 1, 2013. All other provisions of the rule will be effective on January 10, 2014, unless further Bureau action changes the effective date.</a:t>
            </a:r>
          </a:p>
        </p:txBody>
      </p:sp>
    </p:spTree>
    <p:extLst>
      <p:ext uri="{BB962C8B-B14F-4D97-AF65-F5344CB8AC3E}">
        <p14:creationId xmlns:p14="http://schemas.microsoft.com/office/powerpoint/2010/main" val="1847681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533400" y="1762125"/>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6" name="Title 1"/>
          <p:cNvSpPr>
            <a:spLocks noGrp="1"/>
          </p:cNvSpPr>
          <p:nvPr>
            <p:ph type="title"/>
          </p:nvPr>
        </p:nvSpPr>
        <p:spPr>
          <a:xfrm>
            <a:off x="457200" y="274638"/>
            <a:ext cx="7239000" cy="1143000"/>
          </a:xfrm>
        </p:spPr>
        <p:txBody>
          <a:bodyPr>
            <a:normAutofit/>
          </a:bodyPr>
          <a:lstStyle/>
          <a:p>
            <a:r>
              <a:rPr lang="en-US" sz="3200" b="1" dirty="0">
                <a:solidFill>
                  <a:prstClr val="black"/>
                </a:solidFill>
                <a:latin typeface="Arial" pitchFamily="34" charset="0"/>
              </a:rPr>
              <a:t>Ability to Repay and Qualified Mortgage Standards</a:t>
            </a:r>
            <a:endParaRPr lang="en-US" sz="3200" b="1" dirty="0"/>
          </a:p>
        </p:txBody>
      </p:sp>
      <p:sp>
        <p:nvSpPr>
          <p:cNvPr id="7" name="Content Placeholder 2"/>
          <p:cNvSpPr>
            <a:spLocks noGrp="1"/>
          </p:cNvSpPr>
          <p:nvPr>
            <p:ph idx="1"/>
          </p:nvPr>
        </p:nvSpPr>
        <p:spPr>
          <a:xfrm>
            <a:off x="457200" y="1722437"/>
            <a:ext cx="8229600" cy="4525963"/>
          </a:xfrm>
        </p:spPr>
        <p:txBody>
          <a:bodyPr>
            <a:noAutofit/>
          </a:bodyPr>
          <a:lstStyle/>
          <a:p>
            <a:pPr lvl="1">
              <a:buFont typeface="Arial" pitchFamily="34" charset="0"/>
              <a:buChar char="•"/>
            </a:pPr>
            <a:r>
              <a:rPr lang="en-US" sz="1400" dirty="0"/>
              <a:t>Effective:  January 10, 2014</a:t>
            </a:r>
          </a:p>
          <a:p>
            <a:pPr marL="457200" lvl="1" indent="0">
              <a:buNone/>
            </a:pPr>
            <a:endParaRPr lang="en-US" sz="1400" dirty="0"/>
          </a:p>
          <a:p>
            <a:pPr lvl="1">
              <a:buFont typeface="Arial" pitchFamily="34" charset="0"/>
              <a:buChar char="•"/>
            </a:pPr>
            <a:r>
              <a:rPr lang="en-US" sz="1400" dirty="0"/>
              <a:t>Ability to repay sets a standard 43% debt ratio</a:t>
            </a:r>
          </a:p>
          <a:p>
            <a:pPr marL="1200150" lvl="2" indent="-285750"/>
            <a:r>
              <a:rPr lang="en-US" sz="1400" dirty="0"/>
              <a:t>Temporary Exemption for loans eligible for sale/endorsement to FNMA, FHLMC, VA, USDA, FHA</a:t>
            </a:r>
          </a:p>
          <a:p>
            <a:pPr lvl="1">
              <a:buFont typeface="Arial" pitchFamily="34" charset="0"/>
              <a:buChar char="•"/>
            </a:pPr>
            <a:r>
              <a:rPr lang="en-US" sz="1400" dirty="0"/>
              <a:t>8 factors must be considered and documented and verified in establishing the ability to repay</a:t>
            </a:r>
          </a:p>
          <a:p>
            <a:pPr lvl="1">
              <a:buFont typeface="Arial" pitchFamily="34" charset="0"/>
              <a:buChar char="•"/>
            </a:pPr>
            <a:r>
              <a:rPr lang="en-US" sz="1400" dirty="0"/>
              <a:t>ARM’s must take into account maximum payment during the 1</a:t>
            </a:r>
            <a:r>
              <a:rPr lang="en-US" sz="1400" baseline="30000" dirty="0"/>
              <a:t>st</a:t>
            </a:r>
            <a:r>
              <a:rPr lang="en-US" sz="1400" dirty="0"/>
              <a:t> 5 years</a:t>
            </a:r>
          </a:p>
          <a:p>
            <a:pPr lvl="1">
              <a:buFont typeface="Arial" pitchFamily="34" charset="0"/>
              <a:buChar char="•"/>
            </a:pPr>
            <a:r>
              <a:rPr lang="en-US" sz="1400" dirty="0"/>
              <a:t>Two types of QM’s:</a:t>
            </a:r>
          </a:p>
          <a:p>
            <a:pPr marL="1200150" lvl="2" indent="-285750"/>
            <a:r>
              <a:rPr lang="en-US" sz="1400" dirty="0"/>
              <a:t>Safe Harbor – meets other QM requirements &amp; APR does not exceed APOR by more than 1.5%</a:t>
            </a:r>
          </a:p>
          <a:p>
            <a:pPr marL="1200150" lvl="2" indent="-285750"/>
            <a:r>
              <a:rPr lang="en-US" sz="1400" dirty="0"/>
              <a:t>Rebuttal Presumption – meets other QM requirements, but APR exceeds APOR by more than 1.5%</a:t>
            </a:r>
          </a:p>
          <a:p>
            <a:pPr lvl="1">
              <a:buFont typeface="Arial" pitchFamily="34" charset="0"/>
              <a:buChar char="•"/>
            </a:pPr>
            <a:r>
              <a:rPr lang="en-US" sz="1400" dirty="0"/>
              <a:t>Points and Fees Limitations (most loans 3%) smaller loans the amount goes up</a:t>
            </a:r>
          </a:p>
          <a:p>
            <a:pPr lvl="1">
              <a:buFont typeface="Arial" pitchFamily="34" charset="0"/>
              <a:buChar char="•"/>
            </a:pPr>
            <a:r>
              <a:rPr lang="en-US" sz="1400" dirty="0"/>
              <a:t>Not eligible as a QM:</a:t>
            </a:r>
          </a:p>
          <a:p>
            <a:pPr marL="1200150" lvl="2" indent="-285750"/>
            <a:r>
              <a:rPr lang="en-US" sz="1400" dirty="0"/>
              <a:t>Negative Amortization</a:t>
            </a:r>
          </a:p>
          <a:p>
            <a:pPr marL="1200150" lvl="2" indent="-285750"/>
            <a:r>
              <a:rPr lang="en-US" sz="1400" dirty="0"/>
              <a:t>Interest Only</a:t>
            </a:r>
          </a:p>
          <a:p>
            <a:pPr marL="1200150" lvl="2" indent="-285750"/>
            <a:r>
              <a:rPr lang="en-US" sz="1400" dirty="0"/>
              <a:t>Balloon payments with certain exceptions</a:t>
            </a:r>
          </a:p>
          <a:p>
            <a:pPr marL="1200150" lvl="2" indent="-285750"/>
            <a:r>
              <a:rPr lang="en-US" sz="1400" dirty="0"/>
              <a:t>Loan Term greater than 30 years</a:t>
            </a:r>
          </a:p>
          <a:p>
            <a:pPr marL="1200150" lvl="2" indent="-285750"/>
            <a:r>
              <a:rPr lang="en-US" sz="1400" dirty="0"/>
              <a:t>Excessive Pre-payment penalty</a:t>
            </a:r>
          </a:p>
          <a:p>
            <a:endParaRPr lang="en-US" dirty="0"/>
          </a:p>
        </p:txBody>
      </p:sp>
    </p:spTree>
    <p:extLst>
      <p:ext uri="{BB962C8B-B14F-4D97-AF65-F5344CB8AC3E}">
        <p14:creationId xmlns:p14="http://schemas.microsoft.com/office/powerpoint/2010/main" val="2648572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6" name="Title 1"/>
          <p:cNvSpPr>
            <a:spLocks noGrp="1"/>
          </p:cNvSpPr>
          <p:nvPr>
            <p:ph type="title"/>
          </p:nvPr>
        </p:nvSpPr>
        <p:spPr>
          <a:xfrm>
            <a:off x="457200" y="274638"/>
            <a:ext cx="7239000" cy="1143000"/>
          </a:xfrm>
        </p:spPr>
        <p:txBody>
          <a:bodyPr>
            <a:normAutofit/>
          </a:bodyPr>
          <a:lstStyle/>
          <a:p>
            <a:r>
              <a:rPr lang="en-US" sz="3200" b="1" dirty="0">
                <a:solidFill>
                  <a:prstClr val="black"/>
                </a:solidFill>
                <a:latin typeface="Arial" pitchFamily="34" charset="0"/>
              </a:rPr>
              <a:t>Ability to Repay and Qualified Mortgage Standards</a:t>
            </a:r>
            <a:endParaRPr lang="en-US" sz="3200" b="1" dirty="0"/>
          </a:p>
        </p:txBody>
      </p:sp>
      <p:sp>
        <p:nvSpPr>
          <p:cNvPr id="7" name="Content Placeholder 2"/>
          <p:cNvSpPr>
            <a:spLocks noGrp="1"/>
          </p:cNvSpPr>
          <p:nvPr>
            <p:ph idx="1"/>
          </p:nvPr>
        </p:nvSpPr>
        <p:spPr>
          <a:xfrm>
            <a:off x="457200" y="1722437"/>
            <a:ext cx="8229600" cy="4525963"/>
          </a:xfrm>
        </p:spPr>
        <p:txBody>
          <a:bodyPr>
            <a:normAutofit fontScale="92500"/>
          </a:bodyPr>
          <a:lstStyle/>
          <a:p>
            <a:pPr marL="228600" lvl="1" indent="-171450">
              <a:buFont typeface="Arial" pitchFamily="34" charset="0"/>
              <a:buChar char="•"/>
            </a:pPr>
            <a:r>
              <a:rPr lang="en-US" sz="1400" dirty="0"/>
              <a:t>Debt Ratio Requirement</a:t>
            </a:r>
          </a:p>
          <a:p>
            <a:pPr marL="457200" lvl="2" indent="-171450"/>
            <a:r>
              <a:rPr lang="en-US" sz="1400" dirty="0"/>
              <a:t>Temporary Exemption for certain loans (eligible for delivery to FNMA, FHLMC, VA, USDA, FHA)</a:t>
            </a:r>
          </a:p>
          <a:p>
            <a:pPr marL="457200" lvl="2" indent="-171450"/>
            <a:r>
              <a:rPr lang="en-US" sz="1400" dirty="0"/>
              <a:t>43% given debt to total monthly income at time of loan closing (must count current loan as well as any other simultaneous loan we know or should have reason to know about).</a:t>
            </a:r>
          </a:p>
          <a:p>
            <a:pPr marL="457200" lvl="2" indent="-171450"/>
            <a:r>
              <a:rPr lang="en-US" sz="1400" dirty="0"/>
              <a:t>Must use max interest rate in first 5 years; for ARM’s must use full amortization and maximum interest rate</a:t>
            </a:r>
          </a:p>
          <a:p>
            <a:pPr marL="457200" lvl="2" indent="-171450"/>
            <a:r>
              <a:rPr lang="en-US" sz="1400" dirty="0"/>
              <a:t>Appendix Q provides explicit guidance on how income is to be calculated and what debts must be included</a:t>
            </a:r>
          </a:p>
          <a:p>
            <a:pPr marL="285750" lvl="2"/>
            <a:endParaRPr lang="en-US" sz="1400" dirty="0"/>
          </a:p>
          <a:p>
            <a:pPr marL="0" lvl="1" indent="-171450">
              <a:buFont typeface="Arial" pitchFamily="34" charset="0"/>
              <a:buChar char="•"/>
            </a:pPr>
            <a:r>
              <a:rPr lang="en-US" sz="1400" dirty="0"/>
              <a:t>8 Underwriting Factors that Must be Considered</a:t>
            </a:r>
          </a:p>
          <a:p>
            <a:pPr marL="457200" lvl="2" indent="-171450"/>
            <a:r>
              <a:rPr lang="en-US" sz="1400" dirty="0"/>
              <a:t>Current and Reasonably expected Income or assets</a:t>
            </a:r>
          </a:p>
          <a:p>
            <a:pPr marL="457200" lvl="2" indent="-171450"/>
            <a:r>
              <a:rPr lang="en-US" sz="1400" dirty="0"/>
              <a:t>Current Employment Status</a:t>
            </a:r>
          </a:p>
          <a:p>
            <a:pPr marL="457200" lvl="2" indent="-171450"/>
            <a:r>
              <a:rPr lang="en-US" sz="1400" dirty="0"/>
              <a:t>Monthly Payment on Mortgage</a:t>
            </a:r>
          </a:p>
          <a:p>
            <a:pPr marL="457200" lvl="2" indent="-171450"/>
            <a:r>
              <a:rPr lang="en-US" sz="1400" dirty="0"/>
              <a:t>Monthly Payment on simultaneous second (including HELOC) we know about or have reason to know about</a:t>
            </a:r>
          </a:p>
          <a:p>
            <a:pPr marL="457200" lvl="2" indent="-171450"/>
            <a:r>
              <a:rPr lang="en-US" sz="1400" dirty="0"/>
              <a:t>Monthly payment on mortgage related obligations</a:t>
            </a:r>
          </a:p>
          <a:p>
            <a:pPr marL="457200" lvl="2" indent="-171450"/>
            <a:r>
              <a:rPr lang="en-US" sz="1400" dirty="0"/>
              <a:t>Current debt obligations, alimony, child support</a:t>
            </a:r>
          </a:p>
          <a:p>
            <a:pPr marL="457200" lvl="2" indent="-171450"/>
            <a:r>
              <a:rPr lang="en-US" sz="1400" dirty="0"/>
              <a:t>Monthly debt to income or residual income</a:t>
            </a:r>
          </a:p>
          <a:p>
            <a:pPr marL="457200" lvl="2" indent="-171450"/>
            <a:r>
              <a:rPr lang="en-US" sz="1400" dirty="0"/>
              <a:t>Credit history</a:t>
            </a:r>
          </a:p>
          <a:p>
            <a:endParaRPr lang="en-US" dirty="0"/>
          </a:p>
        </p:txBody>
      </p:sp>
    </p:spTree>
    <p:extLst>
      <p:ext uri="{BB962C8B-B14F-4D97-AF65-F5344CB8AC3E}">
        <p14:creationId xmlns:p14="http://schemas.microsoft.com/office/powerpoint/2010/main" val="2090790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6" name="Title 1"/>
          <p:cNvSpPr>
            <a:spLocks noGrp="1"/>
          </p:cNvSpPr>
          <p:nvPr>
            <p:ph type="title"/>
          </p:nvPr>
        </p:nvSpPr>
        <p:spPr>
          <a:xfrm>
            <a:off x="457200" y="274638"/>
            <a:ext cx="7162800" cy="1143000"/>
          </a:xfrm>
        </p:spPr>
        <p:txBody>
          <a:bodyPr>
            <a:normAutofit/>
          </a:bodyPr>
          <a:lstStyle/>
          <a:p>
            <a:r>
              <a:rPr lang="en-US" sz="3200" b="1" dirty="0">
                <a:solidFill>
                  <a:prstClr val="black"/>
                </a:solidFill>
                <a:latin typeface="Arial" pitchFamily="34" charset="0"/>
              </a:rPr>
              <a:t>Ability to Repay and Qualified Mortgage Standards</a:t>
            </a:r>
            <a:endParaRPr lang="en-US" sz="3200" b="1" dirty="0"/>
          </a:p>
        </p:txBody>
      </p:sp>
      <p:sp>
        <p:nvSpPr>
          <p:cNvPr id="7" name="Content Placeholder 2"/>
          <p:cNvSpPr>
            <a:spLocks noGrp="1"/>
          </p:cNvSpPr>
          <p:nvPr>
            <p:ph idx="1"/>
          </p:nvPr>
        </p:nvSpPr>
        <p:spPr>
          <a:xfrm>
            <a:off x="457200" y="1798637"/>
            <a:ext cx="8229600" cy="4525963"/>
          </a:xfrm>
        </p:spPr>
        <p:txBody>
          <a:bodyPr/>
          <a:lstStyle/>
          <a:p>
            <a:pPr marL="0" lvl="2"/>
            <a:r>
              <a:rPr lang="en-US" dirty="0" smtClean="0"/>
              <a:t>Requirements </a:t>
            </a:r>
            <a:r>
              <a:rPr lang="en-US" dirty="0"/>
              <a:t>to Qualify for Temporary Debt Ratio Requirements</a:t>
            </a:r>
          </a:p>
          <a:p>
            <a:pPr marL="228600" lvl="2" indent="-171450"/>
            <a:r>
              <a:rPr lang="en-US" dirty="0"/>
              <a:t>Eligible for purchase by FNMA or FHLMC while they are in conservatorship</a:t>
            </a:r>
          </a:p>
          <a:p>
            <a:pPr marL="228600" lvl="2" indent="-171450"/>
            <a:r>
              <a:rPr lang="en-US" dirty="0"/>
              <a:t>Insured by HUD/FHA or USDA</a:t>
            </a:r>
          </a:p>
          <a:p>
            <a:pPr marL="228600" lvl="2" indent="-171450"/>
            <a:r>
              <a:rPr lang="en-US" dirty="0"/>
              <a:t>Guaranteed by VA</a:t>
            </a:r>
          </a:p>
          <a:p>
            <a:pPr marL="228600" lvl="2" indent="-171450"/>
            <a:r>
              <a:rPr lang="en-US" dirty="0"/>
              <a:t>Temporary exemption expires upon the date the agencies issue their own requirements or January 10, </a:t>
            </a:r>
            <a:r>
              <a:rPr lang="en-US" dirty="0" smtClean="0"/>
              <a:t>2021</a:t>
            </a:r>
          </a:p>
          <a:p>
            <a:pPr marL="342900" lvl="1">
              <a:buFont typeface="Arial" pitchFamily="34" charset="0"/>
              <a:buChar char="•"/>
            </a:pPr>
            <a:r>
              <a:rPr lang="en-US" sz="1800" dirty="0"/>
              <a:t>Appendix Q was recently revised to </a:t>
            </a:r>
          </a:p>
          <a:p>
            <a:pPr marL="800100" lvl="2" indent="-285750"/>
            <a:r>
              <a:rPr lang="en-US" dirty="0"/>
              <a:t>Eliminate the requirement to examine the consumer’s qualifications for the position, previous training and education</a:t>
            </a:r>
          </a:p>
          <a:p>
            <a:pPr marL="800100" lvl="2" indent="-285750"/>
            <a:r>
              <a:rPr lang="en-US" dirty="0"/>
              <a:t>Insert examine the employer’s confirmation of the consumer continued employment</a:t>
            </a:r>
          </a:p>
          <a:p>
            <a:pPr marL="1257300" lvl="3" indent="-285750">
              <a:buFont typeface="Arial" pitchFamily="34" charset="0"/>
              <a:buChar char="•"/>
            </a:pPr>
            <a:r>
              <a:rPr lang="en-US" sz="1800" dirty="0"/>
              <a:t>If verification denotes any information indicative of future employment</a:t>
            </a:r>
          </a:p>
          <a:p>
            <a:pPr marL="228600" lvl="2" indent="-171450"/>
            <a:endParaRPr lang="en-US" dirty="0"/>
          </a:p>
          <a:p>
            <a:endParaRPr lang="en-US" sz="3200" dirty="0"/>
          </a:p>
        </p:txBody>
      </p:sp>
    </p:spTree>
    <p:extLst>
      <p:ext uri="{BB962C8B-B14F-4D97-AF65-F5344CB8AC3E}">
        <p14:creationId xmlns:p14="http://schemas.microsoft.com/office/powerpoint/2010/main" val="2204232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6" name="Title 1"/>
          <p:cNvSpPr>
            <a:spLocks noGrp="1"/>
          </p:cNvSpPr>
          <p:nvPr>
            <p:ph type="title"/>
          </p:nvPr>
        </p:nvSpPr>
        <p:spPr>
          <a:xfrm>
            <a:off x="457200" y="274638"/>
            <a:ext cx="6858000" cy="1143000"/>
          </a:xfrm>
        </p:spPr>
        <p:txBody>
          <a:bodyPr>
            <a:normAutofit/>
          </a:bodyPr>
          <a:lstStyle/>
          <a:p>
            <a:r>
              <a:rPr lang="en-US" sz="3200" b="1" dirty="0"/>
              <a:t>H.R. 1077, </a:t>
            </a:r>
            <a:r>
              <a:rPr lang="en-US" sz="3200" b="1" dirty="0" smtClean="0"/>
              <a:t/>
            </a:r>
            <a:br>
              <a:rPr lang="en-US" sz="3200" b="1" dirty="0" smtClean="0"/>
            </a:br>
            <a:r>
              <a:rPr lang="en-US" sz="3200" b="1" dirty="0" smtClean="0"/>
              <a:t>Consumer </a:t>
            </a:r>
            <a:r>
              <a:rPr lang="en-US" sz="3200" b="1" dirty="0"/>
              <a:t>Mortgage Choice Act </a:t>
            </a:r>
          </a:p>
        </p:txBody>
      </p:sp>
      <p:sp>
        <p:nvSpPr>
          <p:cNvPr id="7" name="Content Placeholder 2"/>
          <p:cNvSpPr>
            <a:spLocks noGrp="1"/>
          </p:cNvSpPr>
          <p:nvPr>
            <p:ph idx="1"/>
          </p:nvPr>
        </p:nvSpPr>
        <p:spPr>
          <a:xfrm>
            <a:off x="457200" y="1798637"/>
            <a:ext cx="8229600" cy="4525963"/>
          </a:xfrm>
        </p:spPr>
        <p:txBody>
          <a:bodyPr>
            <a:normAutofit fontScale="77500" lnSpcReduction="20000"/>
          </a:bodyPr>
          <a:lstStyle/>
          <a:p>
            <a:r>
              <a:rPr lang="en-US" dirty="0" smtClean="0"/>
              <a:t>The </a:t>
            </a:r>
            <a:r>
              <a:rPr lang="en-US" dirty="0"/>
              <a:t>Dodd-Frank Wall Street Reform Act establishes a Qualified Mortgage (QM) as the primary means for mortgage lenders to satisfy the law’s “ability to repay” requirements. Dodd-Frank also provides that a QM may not have points and fees in excess of 3 percent of the loan amount. </a:t>
            </a:r>
            <a:endParaRPr lang="en-US" dirty="0" smtClean="0"/>
          </a:p>
          <a:p>
            <a:r>
              <a:rPr lang="en-US" dirty="0" smtClean="0"/>
              <a:t>As </a:t>
            </a:r>
            <a:r>
              <a:rPr lang="en-US" dirty="0"/>
              <a:t>currently defined, “points and fees” include (among other charges): (</a:t>
            </a:r>
            <a:r>
              <a:rPr lang="en-US" dirty="0" err="1"/>
              <a:t>i</a:t>
            </a:r>
            <a:r>
              <a:rPr lang="en-US" dirty="0"/>
              <a:t>) fees paid to affiliated (but not unaffiliated) companies, (ii) compensation paid to loan originators, (iii) amounts of insurance and taxes held in escrow, (iv) upfront loan level price adjustments, and (v) payments by lenders to correspondent banks, credit unions and mortgage brokers in wholesale transactions. </a:t>
            </a:r>
            <a:endParaRPr lang="en-US" dirty="0" smtClean="0"/>
          </a:p>
          <a:p>
            <a:r>
              <a:rPr lang="en-US" dirty="0" smtClean="0"/>
              <a:t>As </a:t>
            </a:r>
            <a:r>
              <a:rPr lang="en-US" dirty="0"/>
              <a:t>a result of this problematic definition, many affiliated loans, particularly those made to low- and moderate-income borrowers, would not qualify as QMs and would be unlikely to be made or would only be available at higher rates due to heightened liability risks. Consumers would lose </a:t>
            </a:r>
            <a:r>
              <a:rPr lang="en-US" dirty="0" smtClean="0"/>
              <a:t>the </a:t>
            </a:r>
            <a:r>
              <a:rPr lang="en-US" dirty="0"/>
              <a:t>ability to choose to take advantage of the </a:t>
            </a:r>
            <a:r>
              <a:rPr lang="en-US" dirty="0" smtClean="0"/>
              <a:t>convenience </a:t>
            </a:r>
            <a:r>
              <a:rPr lang="en-US" dirty="0"/>
              <a:t>and market efficiencies offered by one-stop shopping. </a:t>
            </a:r>
          </a:p>
        </p:txBody>
      </p:sp>
    </p:spTree>
    <p:extLst>
      <p:ext uri="{BB962C8B-B14F-4D97-AF65-F5344CB8AC3E}">
        <p14:creationId xmlns:p14="http://schemas.microsoft.com/office/powerpoint/2010/main" val="934256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3940"/>
            <a:ext cx="7848599" cy="6502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037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6" name="Title 1"/>
          <p:cNvSpPr>
            <a:spLocks noGrp="1"/>
          </p:cNvSpPr>
          <p:nvPr>
            <p:ph type="title"/>
          </p:nvPr>
        </p:nvSpPr>
        <p:spPr>
          <a:xfrm>
            <a:off x="457200" y="274638"/>
            <a:ext cx="7162800" cy="1143000"/>
          </a:xfrm>
        </p:spPr>
        <p:txBody>
          <a:bodyPr>
            <a:normAutofit/>
          </a:bodyPr>
          <a:lstStyle/>
          <a:p>
            <a:r>
              <a:rPr lang="en-US" sz="3200" b="1" dirty="0"/>
              <a:t>Appraisal Independence Interim Final Rule - Effective 4/1/2011</a:t>
            </a:r>
            <a:endParaRPr lang="en-US" sz="3200" dirty="0"/>
          </a:p>
        </p:txBody>
      </p:sp>
      <p:sp>
        <p:nvSpPr>
          <p:cNvPr id="7" name="Content Placeholder 2"/>
          <p:cNvSpPr>
            <a:spLocks noGrp="1"/>
          </p:cNvSpPr>
          <p:nvPr>
            <p:ph idx="1"/>
          </p:nvPr>
        </p:nvSpPr>
        <p:spPr>
          <a:xfrm>
            <a:off x="457200" y="1798637"/>
            <a:ext cx="8229600" cy="4525963"/>
          </a:xfrm>
        </p:spPr>
        <p:txBody>
          <a:bodyPr>
            <a:normAutofit fontScale="70000" lnSpcReduction="20000"/>
          </a:bodyPr>
          <a:lstStyle/>
          <a:p>
            <a:pPr fontAlgn="base"/>
            <a:r>
              <a:rPr lang="en-US" dirty="0"/>
              <a:t>The interim final rule includes several provisions that protect the integrity of the appraisal process when a consumer's home is securing the loan. The interim final rule:</a:t>
            </a:r>
          </a:p>
          <a:p>
            <a:pPr fontAlgn="base"/>
            <a:r>
              <a:rPr lang="en-US" dirty="0"/>
              <a:t>Prohibits coercion and other similar actions designed to cause appraisers to base the appraised value of properties on factors other than their independent judgment; </a:t>
            </a:r>
          </a:p>
          <a:p>
            <a:pPr fontAlgn="base"/>
            <a:r>
              <a:rPr lang="en-US" dirty="0"/>
              <a:t>Prohibits appraisers and appraisal management companies hired by lenders from having financial or other interests in the properties or the credit transactions; </a:t>
            </a:r>
          </a:p>
          <a:p>
            <a:pPr fontAlgn="base"/>
            <a:r>
              <a:rPr lang="en-US" dirty="0"/>
              <a:t>Prohibits creditors from extending credit based on appraisals if they know beforehand of violations involving appraiser coercion or conflicts of interest, unless the creditors determine that the values of the properties are not materially misstated; </a:t>
            </a:r>
          </a:p>
          <a:p>
            <a:pPr fontAlgn="base"/>
            <a:r>
              <a:rPr lang="en-US" dirty="0"/>
              <a:t>Requires that creditors or settlement service providers that have information about appraiser misconduct file reports with the appropriate state licensing authorities; and </a:t>
            </a:r>
          </a:p>
          <a:p>
            <a:pPr fontAlgn="base"/>
            <a:r>
              <a:rPr lang="en-US" dirty="0"/>
              <a:t>Requires the payment of reasonable and customary compensation to appraisers who are not employees of the creditors or of the appraisal management companies hired by the creditors. </a:t>
            </a:r>
          </a:p>
          <a:p>
            <a:endParaRPr lang="en-US" dirty="0"/>
          </a:p>
        </p:txBody>
      </p:sp>
    </p:spTree>
    <p:extLst>
      <p:ext uri="{BB962C8B-B14F-4D97-AF65-F5344CB8AC3E}">
        <p14:creationId xmlns:p14="http://schemas.microsoft.com/office/powerpoint/2010/main" val="3327519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6" name="Title 1"/>
          <p:cNvSpPr>
            <a:spLocks noGrp="1"/>
          </p:cNvSpPr>
          <p:nvPr>
            <p:ph type="title"/>
          </p:nvPr>
        </p:nvSpPr>
        <p:spPr>
          <a:xfrm>
            <a:off x="457200" y="274638"/>
            <a:ext cx="8229600" cy="1143000"/>
          </a:xfrm>
        </p:spPr>
        <p:txBody>
          <a:bodyPr>
            <a:normAutofit/>
          </a:bodyPr>
          <a:lstStyle/>
          <a:p>
            <a:r>
              <a:rPr lang="en-US" sz="3200" b="1" dirty="0" smtClean="0"/>
              <a:t>Types of Mortgages</a:t>
            </a:r>
            <a:endParaRPr lang="en-US" sz="3200" b="1"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2342" y="1752600"/>
            <a:ext cx="6121458" cy="4971774"/>
          </a:xfrm>
        </p:spPr>
      </p:pic>
    </p:spTree>
    <p:extLst>
      <p:ext uri="{BB962C8B-B14F-4D97-AF65-F5344CB8AC3E}">
        <p14:creationId xmlns:p14="http://schemas.microsoft.com/office/powerpoint/2010/main" val="244228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7543800" cy="1143000"/>
          </a:xfrm>
        </p:spPr>
        <p:txBody>
          <a:bodyPr>
            <a:normAutofit/>
          </a:bodyPr>
          <a:lstStyle/>
          <a:p>
            <a:r>
              <a:rPr lang="en-US" sz="3200" b="1" dirty="0" smtClean="0"/>
              <a:t>Mortgage Insurance </a:t>
            </a:r>
            <a:br>
              <a:rPr lang="en-US" sz="3200" b="1" dirty="0" smtClean="0"/>
            </a:br>
            <a:r>
              <a:rPr lang="en-US" sz="3200" b="1" dirty="0" smtClean="0"/>
              <a:t>(PMI, MIP, UFMIP, Funding Fee)</a:t>
            </a:r>
            <a:endParaRPr lang="en-US" sz="3200" b="1" dirty="0"/>
          </a:p>
        </p:txBody>
      </p:sp>
      <p:sp>
        <p:nvSpPr>
          <p:cNvPr id="7" name="Content Placeholder 2"/>
          <p:cNvSpPr>
            <a:spLocks noGrp="1"/>
          </p:cNvSpPr>
          <p:nvPr>
            <p:ph idx="1"/>
          </p:nvPr>
        </p:nvSpPr>
        <p:spPr>
          <a:xfrm>
            <a:off x="457200" y="1874837"/>
            <a:ext cx="8229600" cy="4525963"/>
          </a:xfrm>
        </p:spPr>
        <p:txBody>
          <a:bodyPr>
            <a:normAutofit fontScale="70000" lnSpcReduction="20000"/>
          </a:bodyPr>
          <a:lstStyle/>
          <a:p>
            <a:r>
              <a:rPr lang="en-US" b="1" dirty="0"/>
              <a:t>If your down payment on a home is less than 20 percent of the appraised value or sale price, you must obtain mortgage insurance.</a:t>
            </a:r>
            <a:endParaRPr lang="en-US" dirty="0"/>
          </a:p>
          <a:p>
            <a:r>
              <a:rPr lang="en-US" dirty="0"/>
              <a:t>Mortgage insurance sometimes is referred to as private mortgage insurance, or PMI, to distinguish it from FHA and VA insurance, run by government programs. The cost of mortgage insurance varies depending on the size of the down payment and the loan, but it typically amounts to about one-half of 1 percent of the loan.</a:t>
            </a:r>
          </a:p>
          <a:p>
            <a:r>
              <a:rPr lang="en-US" dirty="0"/>
              <a:t>With mortgage insurance, the borrower pays the premiums, but the lender is the beneficiary. The coverage protects lenders against default by the borrower. If a borrower stops paying on a mortgage, the insurance company ensures that the lender will be paid in full.</a:t>
            </a:r>
          </a:p>
          <a:p>
            <a:r>
              <a:rPr lang="en-US" dirty="0"/>
              <a:t>Mortgage companies pick insurance providers for their customers, but the borrowers have to foot the bill. Usually, they do so in monthly installments. But some lenders offer programs whereby the borrower pays the entire insurance premium in a lump sum at closing</a:t>
            </a:r>
            <a:r>
              <a:rPr lang="en-US" dirty="0" smtClean="0"/>
              <a:t>.</a:t>
            </a:r>
          </a:p>
          <a:p>
            <a:r>
              <a:rPr lang="en-US" dirty="0" smtClean="0"/>
              <a:t>All FHA loans have a financed Up Front MIP that is 1.75% of the base loan in addition to monthly MIP.</a:t>
            </a:r>
          </a:p>
          <a:p>
            <a:r>
              <a:rPr lang="en-US" dirty="0" smtClean="0"/>
              <a:t>VA loans have a financed Funding Fee that is between 2.15% to 3.3% of the base loan amount but do not have monthly MIP.		</a:t>
            </a:r>
            <a:endParaRPr lang="en-US" dirty="0"/>
          </a:p>
        </p:txBody>
      </p:sp>
    </p:spTree>
    <p:extLst>
      <p:ext uri="{BB962C8B-B14F-4D97-AF65-F5344CB8AC3E}">
        <p14:creationId xmlns:p14="http://schemas.microsoft.com/office/powerpoint/2010/main" val="3356254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Forward Looking Statements	</a:t>
            </a:r>
            <a:endParaRPr lang="en-US" dirty="0"/>
          </a:p>
        </p:txBody>
      </p:sp>
      <p:sp>
        <p:nvSpPr>
          <p:cNvPr id="8" name="TextBox 2"/>
          <p:cNvSpPr txBox="1">
            <a:spLocks noChangeArrowheads="1"/>
          </p:cNvSpPr>
          <p:nvPr/>
        </p:nvSpPr>
        <p:spPr bwMode="auto">
          <a:xfrm>
            <a:off x="457200" y="1752600"/>
            <a:ext cx="7412182" cy="91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900" dirty="0">
                <a:solidFill>
                  <a:prstClr val="black"/>
                </a:solidFill>
                <a:latin typeface="Gotham Medium" pitchFamily="50" charset="0"/>
                <a:cs typeface="Gotham Medium" pitchFamily="50" charset="0"/>
              </a:rPr>
              <a:t>The information contained in this document is confidential and proprietary to Stonegate Mortgage Corporation (“the Company”) and is being submitted to prospective investors for their confidential use, with the express understanding that such prospective investors will not release this document to or discuss the information contained herein with any persons other than persons authorized by the Company, nor will such investors make reproductions or use this document or the information contained herein for any purpose other than evaluating a potential investment in the Company. Each prospective investor, by acceptance of this document, hereby agrees to return the same to the Company upon request.</a:t>
            </a:r>
          </a:p>
        </p:txBody>
      </p:sp>
      <p:sp>
        <p:nvSpPr>
          <p:cNvPr id="10" name="Rectangle 7"/>
          <p:cNvSpPr txBox="1">
            <a:spLocks/>
          </p:cNvSpPr>
          <p:nvPr/>
        </p:nvSpPr>
        <p:spPr bwMode="auto">
          <a:xfrm>
            <a:off x="457200" y="1600200"/>
            <a:ext cx="7345795" cy="201706"/>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noAutofit/>
          </a:bodyPr>
          <a:lstStyle>
            <a:lvl1pPr marL="342900" indent="-342900" algn="l" rtl="0" eaLnBrk="1" fontAlgn="base" latinLnBrk="0" hangingPunct="1">
              <a:spcBef>
                <a:spcPct val="20000"/>
              </a:spcBef>
              <a:spcAft>
                <a:spcPct val="0"/>
              </a:spcAft>
              <a:defRPr kumimoji="0" sz="1100" b="1">
                <a:solidFill>
                  <a:schemeClr val="bg1"/>
                </a:solidFill>
                <a:latin typeface="+mn-lt"/>
                <a:ea typeface="+mn-ea"/>
                <a:cs typeface="+mn-cs"/>
              </a:defRPr>
            </a:lvl1pPr>
            <a:lvl2pPr marL="742950" indent="-285750" algn="l" rtl="0" eaLnBrk="0" fontAlgn="base" hangingPunct="0">
              <a:spcBef>
                <a:spcPct val="20000"/>
              </a:spcBef>
              <a:spcAft>
                <a:spcPct val="0"/>
              </a:spcAft>
              <a:defRPr sz="1100">
                <a:solidFill>
                  <a:schemeClr val="tx1"/>
                </a:solidFill>
                <a:latin typeface="+mn-lt"/>
                <a:ea typeface="+mn-ea"/>
                <a:cs typeface="+mn-cs"/>
              </a:defRPr>
            </a:lvl2pPr>
            <a:lvl3pPr marL="1143000" indent="-228600" algn="l" rtl="0" eaLnBrk="0" fontAlgn="base" hangingPunct="0">
              <a:spcBef>
                <a:spcPct val="20000"/>
              </a:spcBef>
              <a:spcAft>
                <a:spcPct val="0"/>
              </a:spcAft>
              <a:defRPr sz="1100">
                <a:solidFill>
                  <a:schemeClr val="tx1"/>
                </a:solidFill>
                <a:latin typeface="+mn-lt"/>
                <a:ea typeface="+mn-ea"/>
                <a:cs typeface="+mn-cs"/>
              </a:defRPr>
            </a:lvl3pPr>
            <a:lvl4pPr marL="1600200" indent="-228600" algn="l" rtl="0" eaLnBrk="0" fontAlgn="base" hangingPunct="0">
              <a:spcBef>
                <a:spcPct val="20000"/>
              </a:spcBef>
              <a:spcAft>
                <a:spcPct val="0"/>
              </a:spcAft>
              <a:defRPr sz="1100">
                <a:solidFill>
                  <a:schemeClr val="tx1"/>
                </a:solidFill>
                <a:latin typeface="+mn-lt"/>
                <a:ea typeface="+mn-ea"/>
                <a:cs typeface="+mn-cs"/>
              </a:defRPr>
            </a:lvl4pPr>
            <a:lvl5pPr marL="2057400" indent="-228600" algn="l" rtl="0" eaLnBrk="0" fontAlgn="base" hangingPunct="0">
              <a:spcBef>
                <a:spcPct val="20000"/>
              </a:spcBef>
              <a:spcAft>
                <a:spcPct val="0"/>
              </a:spcAft>
              <a:defRPr sz="11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pPr marL="0" indent="0" algn="just" defTabSz="820583" fontAlgn="auto">
              <a:spcAft>
                <a:spcPts val="0"/>
              </a:spcAft>
              <a:defRPr/>
            </a:pPr>
            <a:r>
              <a:rPr lang="en-US" sz="900" u="sng" kern="0" dirty="0">
                <a:solidFill>
                  <a:schemeClr val="tx1"/>
                </a:solidFill>
                <a:latin typeface="Gotham Medium" pitchFamily="50" charset="0"/>
                <a:cs typeface="Gotham Medium" pitchFamily="50" charset="0"/>
              </a:rPr>
              <a:t>Confidentiality</a:t>
            </a:r>
          </a:p>
        </p:txBody>
      </p:sp>
      <p:sp>
        <p:nvSpPr>
          <p:cNvPr id="12" name="Rectangle 7"/>
          <p:cNvSpPr txBox="1">
            <a:spLocks/>
          </p:cNvSpPr>
          <p:nvPr/>
        </p:nvSpPr>
        <p:spPr bwMode="auto">
          <a:xfrm>
            <a:off x="484910" y="2819400"/>
            <a:ext cx="7345795" cy="201706"/>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noAutofit/>
          </a:bodyPr>
          <a:lstStyle>
            <a:lvl1pPr marL="342900" indent="-342900" algn="l" rtl="0" eaLnBrk="1" fontAlgn="base" latinLnBrk="0" hangingPunct="1">
              <a:spcBef>
                <a:spcPct val="20000"/>
              </a:spcBef>
              <a:spcAft>
                <a:spcPct val="0"/>
              </a:spcAft>
              <a:defRPr kumimoji="0" sz="1100" b="1">
                <a:solidFill>
                  <a:schemeClr val="bg1"/>
                </a:solidFill>
                <a:latin typeface="+mn-lt"/>
                <a:ea typeface="+mn-ea"/>
                <a:cs typeface="+mn-cs"/>
              </a:defRPr>
            </a:lvl1pPr>
            <a:lvl2pPr marL="742950" indent="-285750" algn="l" rtl="0" eaLnBrk="0" fontAlgn="base" hangingPunct="0">
              <a:spcBef>
                <a:spcPct val="20000"/>
              </a:spcBef>
              <a:spcAft>
                <a:spcPct val="0"/>
              </a:spcAft>
              <a:defRPr sz="1100">
                <a:solidFill>
                  <a:schemeClr val="tx1"/>
                </a:solidFill>
                <a:latin typeface="+mn-lt"/>
                <a:ea typeface="+mn-ea"/>
                <a:cs typeface="+mn-cs"/>
              </a:defRPr>
            </a:lvl2pPr>
            <a:lvl3pPr marL="1143000" indent="-228600" algn="l" rtl="0" eaLnBrk="0" fontAlgn="base" hangingPunct="0">
              <a:spcBef>
                <a:spcPct val="20000"/>
              </a:spcBef>
              <a:spcAft>
                <a:spcPct val="0"/>
              </a:spcAft>
              <a:defRPr sz="1100">
                <a:solidFill>
                  <a:schemeClr val="tx1"/>
                </a:solidFill>
                <a:latin typeface="+mn-lt"/>
                <a:ea typeface="+mn-ea"/>
                <a:cs typeface="+mn-cs"/>
              </a:defRPr>
            </a:lvl3pPr>
            <a:lvl4pPr marL="1600200" indent="-228600" algn="l" rtl="0" eaLnBrk="0" fontAlgn="base" hangingPunct="0">
              <a:spcBef>
                <a:spcPct val="20000"/>
              </a:spcBef>
              <a:spcAft>
                <a:spcPct val="0"/>
              </a:spcAft>
              <a:defRPr sz="1100">
                <a:solidFill>
                  <a:schemeClr val="tx1"/>
                </a:solidFill>
                <a:latin typeface="+mn-lt"/>
                <a:ea typeface="+mn-ea"/>
                <a:cs typeface="+mn-cs"/>
              </a:defRPr>
            </a:lvl4pPr>
            <a:lvl5pPr marL="2057400" indent="-228600" algn="l" rtl="0" eaLnBrk="0" fontAlgn="base" hangingPunct="0">
              <a:spcBef>
                <a:spcPct val="20000"/>
              </a:spcBef>
              <a:spcAft>
                <a:spcPct val="0"/>
              </a:spcAft>
              <a:defRPr sz="11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pPr marL="0" indent="0" algn="just" defTabSz="820583" fontAlgn="auto">
              <a:spcAft>
                <a:spcPts val="0"/>
              </a:spcAft>
              <a:defRPr/>
            </a:pPr>
            <a:r>
              <a:rPr lang="en-US" sz="900" u="sng" kern="0" dirty="0">
                <a:solidFill>
                  <a:schemeClr val="tx1"/>
                </a:solidFill>
                <a:latin typeface="Gotham Medium" pitchFamily="50" charset="0"/>
                <a:cs typeface="Gotham Medium" pitchFamily="50" charset="0"/>
              </a:rPr>
              <a:t>Forward Looking Statements </a:t>
            </a:r>
          </a:p>
        </p:txBody>
      </p:sp>
      <p:sp>
        <p:nvSpPr>
          <p:cNvPr id="13" name="TextBox 8"/>
          <p:cNvSpPr txBox="1">
            <a:spLocks noChangeArrowheads="1"/>
          </p:cNvSpPr>
          <p:nvPr/>
        </p:nvSpPr>
        <p:spPr bwMode="auto">
          <a:xfrm>
            <a:off x="484909" y="2971800"/>
            <a:ext cx="7412182" cy="146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900" dirty="0">
                <a:solidFill>
                  <a:prstClr val="black"/>
                </a:solidFill>
                <a:latin typeface="Gotham Medium" pitchFamily="50" charset="0"/>
                <a:cs typeface="Gotham Medium" pitchFamily="50" charset="0"/>
              </a:rPr>
              <a:t>Certain statements contained in this PowerPoint presentation and verbal references made by Stonegate Officers and/or Directors, including, without limitation, statements containing the words “believes,” “intends,” “anticipates,” “expects,” and words of similar import, constitute “forward-looking statements,” within the meaning of the Private Securities Litigation Reform Act of 1995.  Such forward-looking statements involve known and unknown risks, uncertainties and other factors that may cause our actual results, performance or achievements to be materially different from any future results, performance or achievements expressed or implied by such forward-looking statements.  Such factors include, among others the following:  general economic and business conditions in those areas in which </a:t>
            </a:r>
            <a:r>
              <a:rPr lang="en-US" sz="900" dirty="0" err="1">
                <a:solidFill>
                  <a:prstClr val="black"/>
                </a:solidFill>
                <a:latin typeface="Gotham Medium" pitchFamily="50" charset="0"/>
                <a:cs typeface="Gotham Medium" pitchFamily="50" charset="0"/>
              </a:rPr>
              <a:t>Stonegate</a:t>
            </a:r>
            <a:r>
              <a:rPr lang="en-US" sz="900" dirty="0">
                <a:solidFill>
                  <a:prstClr val="black"/>
                </a:solidFill>
                <a:latin typeface="Gotham Medium" pitchFamily="50" charset="0"/>
                <a:cs typeface="Gotham Medium" pitchFamily="50" charset="0"/>
              </a:rPr>
              <a:t> operates and will operate; demographic changes; competition; changes in business strategy or development plans; changes in governmental regulation; the availability of capital to fund Stonegate’s expected expansion; and other factors.  Given these uncertainties, prospective investors are cautioned not to place undue reliance on such forward-looking statements.  We disclaim any obligation to update any such factors or to publicly announce the results of any revisions to any of the forward-looking statement contained in this presentation to reflect future events or developments.</a:t>
            </a:r>
          </a:p>
        </p:txBody>
      </p:sp>
      <p:sp>
        <p:nvSpPr>
          <p:cNvPr id="14" name="Rectangle 7"/>
          <p:cNvSpPr txBox="1">
            <a:spLocks/>
          </p:cNvSpPr>
          <p:nvPr/>
        </p:nvSpPr>
        <p:spPr bwMode="auto">
          <a:xfrm>
            <a:off x="502805" y="4953000"/>
            <a:ext cx="7345795" cy="201706"/>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noAutofit/>
          </a:bodyPr>
          <a:lstStyle>
            <a:lvl1pPr marL="342900" indent="-342900" algn="l" rtl="0" eaLnBrk="1" fontAlgn="base" latinLnBrk="0" hangingPunct="1">
              <a:spcBef>
                <a:spcPct val="20000"/>
              </a:spcBef>
              <a:spcAft>
                <a:spcPct val="0"/>
              </a:spcAft>
              <a:defRPr kumimoji="0" sz="1100" b="1">
                <a:solidFill>
                  <a:schemeClr val="bg1"/>
                </a:solidFill>
                <a:latin typeface="+mn-lt"/>
                <a:ea typeface="+mn-ea"/>
                <a:cs typeface="+mn-cs"/>
              </a:defRPr>
            </a:lvl1pPr>
            <a:lvl2pPr marL="742950" indent="-285750" algn="l" rtl="0" eaLnBrk="0" fontAlgn="base" hangingPunct="0">
              <a:spcBef>
                <a:spcPct val="20000"/>
              </a:spcBef>
              <a:spcAft>
                <a:spcPct val="0"/>
              </a:spcAft>
              <a:defRPr sz="1100">
                <a:solidFill>
                  <a:schemeClr val="tx1"/>
                </a:solidFill>
                <a:latin typeface="+mn-lt"/>
                <a:ea typeface="+mn-ea"/>
                <a:cs typeface="+mn-cs"/>
              </a:defRPr>
            </a:lvl2pPr>
            <a:lvl3pPr marL="1143000" indent="-228600" algn="l" rtl="0" eaLnBrk="0" fontAlgn="base" hangingPunct="0">
              <a:spcBef>
                <a:spcPct val="20000"/>
              </a:spcBef>
              <a:spcAft>
                <a:spcPct val="0"/>
              </a:spcAft>
              <a:defRPr sz="1100">
                <a:solidFill>
                  <a:schemeClr val="tx1"/>
                </a:solidFill>
                <a:latin typeface="+mn-lt"/>
                <a:ea typeface="+mn-ea"/>
                <a:cs typeface="+mn-cs"/>
              </a:defRPr>
            </a:lvl3pPr>
            <a:lvl4pPr marL="1600200" indent="-228600" algn="l" rtl="0" eaLnBrk="0" fontAlgn="base" hangingPunct="0">
              <a:spcBef>
                <a:spcPct val="20000"/>
              </a:spcBef>
              <a:spcAft>
                <a:spcPct val="0"/>
              </a:spcAft>
              <a:defRPr sz="1100">
                <a:solidFill>
                  <a:schemeClr val="tx1"/>
                </a:solidFill>
                <a:latin typeface="+mn-lt"/>
                <a:ea typeface="+mn-ea"/>
                <a:cs typeface="+mn-cs"/>
              </a:defRPr>
            </a:lvl4pPr>
            <a:lvl5pPr marL="2057400" indent="-228600" algn="l" rtl="0" eaLnBrk="0" fontAlgn="base" hangingPunct="0">
              <a:spcBef>
                <a:spcPct val="20000"/>
              </a:spcBef>
              <a:spcAft>
                <a:spcPct val="0"/>
              </a:spcAft>
              <a:defRPr sz="11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pPr marL="0" indent="0" algn="just" defTabSz="820583" fontAlgn="auto">
              <a:spcAft>
                <a:spcPts val="0"/>
              </a:spcAft>
              <a:defRPr/>
            </a:pPr>
            <a:r>
              <a:rPr lang="en-US" sz="900" u="sng" kern="0" dirty="0">
                <a:solidFill>
                  <a:schemeClr val="tx1"/>
                </a:solidFill>
                <a:latin typeface="Gotham Medium" pitchFamily="50" charset="0"/>
                <a:cs typeface="Gotham Medium" pitchFamily="50" charset="0"/>
              </a:rPr>
              <a:t>Risk Factors </a:t>
            </a:r>
          </a:p>
        </p:txBody>
      </p:sp>
      <p:sp>
        <p:nvSpPr>
          <p:cNvPr id="15" name="TextBox 9"/>
          <p:cNvSpPr txBox="1">
            <a:spLocks noChangeArrowheads="1"/>
          </p:cNvSpPr>
          <p:nvPr/>
        </p:nvSpPr>
        <p:spPr bwMode="auto">
          <a:xfrm>
            <a:off x="512618" y="5154343"/>
            <a:ext cx="7412182" cy="63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900" dirty="0">
                <a:solidFill>
                  <a:prstClr val="black"/>
                </a:solidFill>
                <a:latin typeface="Gotham Medium" pitchFamily="50" charset="0"/>
                <a:cs typeface="Gotham Medium" pitchFamily="50" charset="0"/>
              </a:rPr>
              <a:t>An investment in the Company is highly speculative and subject to a high degree of risk and only those who can bear the risk of loss of their entire investment should participate. You should carefully consider the risks and uncertainties regarding an investment in the Company before you decide to make any investment in the Company.  These risks could materially and adversely affect the Company’s business, financial condition or operating results and could result in a partial or complete loss of your investment.</a:t>
            </a:r>
          </a:p>
        </p:txBody>
      </p:sp>
      <p:sp>
        <p:nvSpPr>
          <p:cNvPr id="16" name="Rectangle 7"/>
          <p:cNvSpPr txBox="1">
            <a:spLocks/>
          </p:cNvSpPr>
          <p:nvPr/>
        </p:nvSpPr>
        <p:spPr bwMode="auto">
          <a:xfrm>
            <a:off x="502805" y="5894294"/>
            <a:ext cx="7345795" cy="201706"/>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noAutofit/>
          </a:bodyPr>
          <a:lstStyle>
            <a:lvl1pPr marL="342900" indent="-342900" algn="l" rtl="0" eaLnBrk="1" fontAlgn="base" latinLnBrk="0" hangingPunct="1">
              <a:spcBef>
                <a:spcPct val="20000"/>
              </a:spcBef>
              <a:spcAft>
                <a:spcPct val="0"/>
              </a:spcAft>
              <a:defRPr kumimoji="0" sz="1100" b="1">
                <a:solidFill>
                  <a:schemeClr val="bg1"/>
                </a:solidFill>
                <a:latin typeface="+mn-lt"/>
                <a:ea typeface="+mn-ea"/>
                <a:cs typeface="+mn-cs"/>
              </a:defRPr>
            </a:lvl1pPr>
            <a:lvl2pPr marL="742950" indent="-285750" algn="l" rtl="0" eaLnBrk="0" fontAlgn="base" hangingPunct="0">
              <a:spcBef>
                <a:spcPct val="20000"/>
              </a:spcBef>
              <a:spcAft>
                <a:spcPct val="0"/>
              </a:spcAft>
              <a:defRPr sz="1100">
                <a:solidFill>
                  <a:schemeClr val="tx1"/>
                </a:solidFill>
                <a:latin typeface="+mn-lt"/>
                <a:ea typeface="+mn-ea"/>
                <a:cs typeface="+mn-cs"/>
              </a:defRPr>
            </a:lvl2pPr>
            <a:lvl3pPr marL="1143000" indent="-228600" algn="l" rtl="0" eaLnBrk="0" fontAlgn="base" hangingPunct="0">
              <a:spcBef>
                <a:spcPct val="20000"/>
              </a:spcBef>
              <a:spcAft>
                <a:spcPct val="0"/>
              </a:spcAft>
              <a:defRPr sz="1100">
                <a:solidFill>
                  <a:schemeClr val="tx1"/>
                </a:solidFill>
                <a:latin typeface="+mn-lt"/>
                <a:ea typeface="+mn-ea"/>
                <a:cs typeface="+mn-cs"/>
              </a:defRPr>
            </a:lvl3pPr>
            <a:lvl4pPr marL="1600200" indent="-228600" algn="l" rtl="0" eaLnBrk="0" fontAlgn="base" hangingPunct="0">
              <a:spcBef>
                <a:spcPct val="20000"/>
              </a:spcBef>
              <a:spcAft>
                <a:spcPct val="0"/>
              </a:spcAft>
              <a:defRPr sz="1100">
                <a:solidFill>
                  <a:schemeClr val="tx1"/>
                </a:solidFill>
                <a:latin typeface="+mn-lt"/>
                <a:ea typeface="+mn-ea"/>
                <a:cs typeface="+mn-cs"/>
              </a:defRPr>
            </a:lvl4pPr>
            <a:lvl5pPr marL="2057400" indent="-228600" algn="l" rtl="0" eaLnBrk="0" fontAlgn="base" hangingPunct="0">
              <a:spcBef>
                <a:spcPct val="20000"/>
              </a:spcBef>
              <a:spcAft>
                <a:spcPct val="0"/>
              </a:spcAft>
              <a:defRPr sz="11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pPr marL="0" indent="0" algn="just" defTabSz="820583" fontAlgn="auto">
              <a:spcAft>
                <a:spcPts val="0"/>
              </a:spcAft>
              <a:defRPr/>
            </a:pPr>
            <a:r>
              <a:rPr lang="en-US" sz="900" u="sng" kern="0" dirty="0">
                <a:solidFill>
                  <a:schemeClr val="tx1"/>
                </a:solidFill>
                <a:latin typeface="Gotham Medium" pitchFamily="50" charset="0"/>
                <a:cs typeface="Gotham Medium" pitchFamily="50" charset="0"/>
              </a:rPr>
              <a:t>Cautionary Statements </a:t>
            </a:r>
          </a:p>
        </p:txBody>
      </p:sp>
      <p:sp>
        <p:nvSpPr>
          <p:cNvPr id="17" name="Rectangle 5"/>
          <p:cNvSpPr>
            <a:spLocks noChangeArrowheads="1"/>
          </p:cNvSpPr>
          <p:nvPr/>
        </p:nvSpPr>
        <p:spPr bwMode="auto">
          <a:xfrm>
            <a:off x="512618" y="6053838"/>
            <a:ext cx="7412182" cy="65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algn="just"/>
            <a:r>
              <a:rPr lang="en-US" sz="900" b="1" dirty="0">
                <a:solidFill>
                  <a:srgbClr val="000000"/>
                </a:solidFill>
                <a:latin typeface="Gotham Medium" pitchFamily="50" charset="0"/>
                <a:cs typeface="Gotham Medium" pitchFamily="50" charset="0"/>
              </a:rPr>
              <a:t>This Document Does Not Constitute an Offer to sell Securities.</a:t>
            </a:r>
          </a:p>
          <a:p>
            <a:pPr algn="just"/>
            <a:r>
              <a:rPr lang="en-US" sz="900" dirty="0">
                <a:solidFill>
                  <a:prstClr val="black"/>
                </a:solidFill>
                <a:latin typeface="Gotham Medium" pitchFamily="50" charset="0"/>
                <a:cs typeface="Gotham Medium" pitchFamily="50" charset="0"/>
              </a:rPr>
              <a:t>This  document represents only a summary of the Company, its business, operations and financial condition and does not constitute an offer to sell securities.  Any offer of securities by the Company will only be made pursuant to a confidential private placement memorandum or similar disclosure document.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3" name="Title 1"/>
          <p:cNvSpPr>
            <a:spLocks noGrp="1"/>
          </p:cNvSpPr>
          <p:nvPr>
            <p:ph type="title"/>
          </p:nvPr>
        </p:nvSpPr>
        <p:spPr>
          <a:xfrm>
            <a:off x="457200" y="274638"/>
            <a:ext cx="8229600" cy="1143000"/>
          </a:xfrm>
        </p:spPr>
        <p:txBody>
          <a:bodyPr>
            <a:normAutofit/>
          </a:bodyPr>
          <a:lstStyle/>
          <a:p>
            <a:r>
              <a:rPr lang="en-US" sz="3200" b="1" dirty="0" smtClean="0"/>
              <a:t>FHA MIP </a:t>
            </a:r>
            <a:br>
              <a:rPr lang="en-US" sz="3200" b="1" dirty="0" smtClean="0"/>
            </a:br>
            <a:r>
              <a:rPr lang="en-US" sz="3200" b="1" dirty="0" smtClean="0"/>
              <a:t>Effective 6/3/2013</a:t>
            </a:r>
            <a:endParaRPr lang="en-US" sz="3200" b="1" dirty="0"/>
          </a:p>
        </p:txBody>
      </p:sp>
      <p:pic>
        <p:nvPicPr>
          <p:cNvPr id="1027" name="Picture 3" descr="K:\Financial Planning Association\hudd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90" y="2143125"/>
            <a:ext cx="867051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49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3" name="Title 1"/>
          <p:cNvSpPr>
            <a:spLocks noGrp="1"/>
          </p:cNvSpPr>
          <p:nvPr>
            <p:ph type="title"/>
          </p:nvPr>
        </p:nvSpPr>
        <p:spPr>
          <a:xfrm>
            <a:off x="457200" y="457200"/>
            <a:ext cx="8229600" cy="868362"/>
          </a:xfrm>
        </p:spPr>
        <p:txBody>
          <a:bodyPr>
            <a:normAutofit/>
          </a:bodyPr>
          <a:lstStyle/>
          <a:p>
            <a:r>
              <a:rPr lang="en-US" sz="3200" b="1" dirty="0" smtClean="0"/>
              <a:t>PMI Scenario Assumptions</a:t>
            </a:r>
            <a:endParaRPr lang="en-US" sz="3200" b="1" dirty="0"/>
          </a:p>
        </p:txBody>
      </p:sp>
      <p:sp>
        <p:nvSpPr>
          <p:cNvPr id="4" name="Content Placeholder 2"/>
          <p:cNvSpPr>
            <a:spLocks noGrp="1"/>
          </p:cNvSpPr>
          <p:nvPr>
            <p:ph idx="1"/>
          </p:nvPr>
        </p:nvSpPr>
        <p:spPr>
          <a:xfrm>
            <a:off x="1371600" y="1676400"/>
            <a:ext cx="7086600" cy="4572000"/>
          </a:xfrm>
        </p:spPr>
        <p:txBody>
          <a:bodyPr>
            <a:noAutofit/>
          </a:bodyPr>
          <a:lstStyle/>
          <a:p>
            <a:r>
              <a:rPr lang="en-US" sz="1050" b="1" dirty="0" smtClean="0"/>
              <a:t>Base </a:t>
            </a:r>
            <a:r>
              <a:rPr lang="en-US" sz="1050" b="1" dirty="0"/>
              <a:t>Loan Amount: </a:t>
            </a:r>
            <a:r>
              <a:rPr lang="en-US" sz="1050" dirty="0"/>
              <a:t>$</a:t>
            </a:r>
            <a:r>
              <a:rPr lang="en-US" sz="1050" dirty="0" smtClean="0"/>
              <a:t>405,000.00	 </a:t>
            </a:r>
            <a:r>
              <a:rPr lang="en-US" sz="1050" b="1" dirty="0"/>
              <a:t>Loan Purpose: </a:t>
            </a:r>
            <a:r>
              <a:rPr lang="en-US" sz="1050" dirty="0"/>
              <a:t>Purchase</a:t>
            </a:r>
          </a:p>
          <a:p>
            <a:r>
              <a:rPr lang="en-US" sz="1050" b="1" dirty="0"/>
              <a:t>Amortization Term: </a:t>
            </a:r>
            <a:r>
              <a:rPr lang="en-US" sz="1050" dirty="0"/>
              <a:t>360 Months </a:t>
            </a:r>
            <a:r>
              <a:rPr lang="en-US" sz="1050" dirty="0" smtClean="0"/>
              <a:t>	</a:t>
            </a:r>
            <a:r>
              <a:rPr lang="en-US" sz="1050" b="1" dirty="0" smtClean="0"/>
              <a:t>Amortization </a:t>
            </a:r>
            <a:r>
              <a:rPr lang="en-US" sz="1050" b="1" dirty="0"/>
              <a:t>Type: </a:t>
            </a:r>
            <a:r>
              <a:rPr lang="en-US" sz="1050" dirty="0"/>
              <a:t>Fixed</a:t>
            </a:r>
          </a:p>
          <a:p>
            <a:r>
              <a:rPr lang="en-US" sz="1050" b="1" dirty="0"/>
              <a:t>LTV: </a:t>
            </a:r>
            <a:r>
              <a:rPr lang="en-US" sz="1050" dirty="0"/>
              <a:t>90.00% </a:t>
            </a:r>
            <a:r>
              <a:rPr lang="en-US" sz="1050" b="1" dirty="0" smtClean="0"/>
              <a:t>CLTV</a:t>
            </a:r>
            <a:r>
              <a:rPr lang="en-US" sz="1050" b="1" dirty="0"/>
              <a:t>: </a:t>
            </a:r>
            <a:r>
              <a:rPr lang="en-US" sz="1050" dirty="0"/>
              <a:t>90.00</a:t>
            </a:r>
            <a:r>
              <a:rPr lang="en-US" sz="1050" dirty="0" smtClean="0"/>
              <a:t>%</a:t>
            </a:r>
          </a:p>
          <a:p>
            <a:endParaRPr lang="en-US" sz="1050" dirty="0" smtClean="0"/>
          </a:p>
          <a:p>
            <a:r>
              <a:rPr lang="en-US" sz="1050" b="1" dirty="0" smtClean="0"/>
              <a:t>Property </a:t>
            </a:r>
            <a:r>
              <a:rPr lang="en-US" sz="1050" b="1" dirty="0"/>
              <a:t>Information:</a:t>
            </a:r>
          </a:p>
          <a:p>
            <a:r>
              <a:rPr lang="en-US" sz="1050" b="1" dirty="0"/>
              <a:t>Property ZIP Code: </a:t>
            </a:r>
            <a:r>
              <a:rPr lang="en-US" sz="1050" dirty="0"/>
              <a:t>46032 </a:t>
            </a:r>
            <a:r>
              <a:rPr lang="en-US" sz="1050" dirty="0" smtClean="0"/>
              <a:t>	</a:t>
            </a:r>
            <a:r>
              <a:rPr lang="en-US" sz="1050" b="1" dirty="0" smtClean="0"/>
              <a:t>Property </a:t>
            </a:r>
            <a:r>
              <a:rPr lang="en-US" sz="1050" b="1" dirty="0"/>
              <a:t>Type: </a:t>
            </a:r>
            <a:r>
              <a:rPr lang="en-US" sz="1050" dirty="0"/>
              <a:t>Single Family Detached</a:t>
            </a:r>
          </a:p>
          <a:p>
            <a:r>
              <a:rPr lang="en-US" sz="1050" b="1" dirty="0"/>
              <a:t>Property State: </a:t>
            </a:r>
            <a:r>
              <a:rPr lang="en-US" sz="1050" dirty="0"/>
              <a:t>Indiana </a:t>
            </a:r>
            <a:endParaRPr lang="en-US" sz="1050" dirty="0" smtClean="0"/>
          </a:p>
          <a:p>
            <a:r>
              <a:rPr lang="en-US" sz="1050" b="1" dirty="0" smtClean="0"/>
              <a:t>Occupancy</a:t>
            </a:r>
            <a:r>
              <a:rPr lang="en-US" sz="1050" b="1" dirty="0"/>
              <a:t>: </a:t>
            </a:r>
            <a:r>
              <a:rPr lang="en-US" sz="1050" dirty="0" smtClean="0"/>
              <a:t>Primary</a:t>
            </a:r>
          </a:p>
          <a:p>
            <a:endParaRPr lang="en-US" sz="1050" dirty="0"/>
          </a:p>
          <a:p>
            <a:r>
              <a:rPr lang="en-US" sz="1050" b="1" dirty="0"/>
              <a:t>Proposed Monthly Housing Expense:</a:t>
            </a:r>
          </a:p>
          <a:p>
            <a:r>
              <a:rPr lang="en-US" sz="1050" b="1" dirty="0"/>
              <a:t>First Mortgage P&amp;I: </a:t>
            </a:r>
            <a:r>
              <a:rPr lang="en-US" sz="1050" dirty="0"/>
              <a:t>$2,052.08 </a:t>
            </a:r>
            <a:endParaRPr lang="en-US" sz="1050" dirty="0" smtClean="0"/>
          </a:p>
          <a:p>
            <a:r>
              <a:rPr lang="en-US" sz="1050" b="1" dirty="0" smtClean="0"/>
              <a:t>Occupying </a:t>
            </a:r>
            <a:r>
              <a:rPr lang="en-US" sz="1050" b="1" dirty="0"/>
              <a:t>Borrowers </a:t>
            </a:r>
            <a:r>
              <a:rPr lang="en-US" sz="1050" dirty="0"/>
              <a:t>Ratios based on qualifying rate of 4.500%</a:t>
            </a:r>
          </a:p>
          <a:p>
            <a:r>
              <a:rPr lang="en-US" sz="1050" b="1" dirty="0"/>
              <a:t>Housing Ratio: </a:t>
            </a:r>
            <a:r>
              <a:rPr lang="en-US" sz="1050" dirty="0"/>
              <a:t>18</a:t>
            </a:r>
            <a:r>
              <a:rPr lang="en-US" sz="1050" dirty="0" smtClean="0"/>
              <a:t>%</a:t>
            </a:r>
          </a:p>
          <a:p>
            <a:r>
              <a:rPr lang="en-US" sz="1050" b="1" dirty="0"/>
              <a:t>Debt Ratio: </a:t>
            </a:r>
            <a:r>
              <a:rPr lang="en-US" sz="1050" dirty="0" smtClean="0"/>
              <a:t>21%</a:t>
            </a:r>
            <a:endParaRPr lang="en-US" sz="1050" dirty="0"/>
          </a:p>
          <a:p>
            <a:r>
              <a:rPr lang="en-US" sz="1050" b="1" dirty="0"/>
              <a:t>Real Estate Taxes: </a:t>
            </a:r>
            <a:r>
              <a:rPr lang="en-US" sz="1050" dirty="0"/>
              <a:t>$375.00 </a:t>
            </a:r>
            <a:endParaRPr lang="en-US" sz="1050" dirty="0" smtClean="0"/>
          </a:p>
          <a:p>
            <a:r>
              <a:rPr lang="en-US" sz="1050" b="1" dirty="0" smtClean="0"/>
              <a:t>Hazard </a:t>
            </a:r>
            <a:r>
              <a:rPr lang="en-US" sz="1050" b="1" dirty="0"/>
              <a:t>Insurance: </a:t>
            </a:r>
            <a:r>
              <a:rPr lang="en-US" sz="1050" dirty="0"/>
              <a:t>$100.00 </a:t>
            </a:r>
            <a:endParaRPr lang="en-US" sz="1050" b="1" dirty="0"/>
          </a:p>
          <a:p>
            <a:r>
              <a:rPr lang="en-US" sz="1050" b="1" dirty="0"/>
              <a:t>Mortgage Insurance: </a:t>
            </a:r>
            <a:r>
              <a:rPr lang="en-US" sz="1050" dirty="0"/>
              <a:t>$131.63 </a:t>
            </a:r>
            <a:endParaRPr lang="en-US" sz="1050" dirty="0" smtClean="0"/>
          </a:p>
          <a:p>
            <a:endParaRPr lang="en-US" sz="1050" dirty="0"/>
          </a:p>
          <a:p>
            <a:r>
              <a:rPr lang="en-US" sz="1050" b="1" dirty="0"/>
              <a:t>Borrower Information</a:t>
            </a:r>
            <a:r>
              <a:rPr lang="en-US" sz="1050" b="1" dirty="0" smtClean="0"/>
              <a:t>:</a:t>
            </a:r>
            <a:endParaRPr lang="en-US" sz="1050" b="1" dirty="0"/>
          </a:p>
          <a:p>
            <a:r>
              <a:rPr lang="en-US" sz="1050" b="1" dirty="0"/>
              <a:t>Occupy Subject Property: </a:t>
            </a:r>
            <a:r>
              <a:rPr lang="en-US" sz="1050" dirty="0"/>
              <a:t>Yes </a:t>
            </a:r>
          </a:p>
          <a:p>
            <a:r>
              <a:rPr lang="en-US" sz="1050" b="1" dirty="0"/>
              <a:t>Self-Employed: </a:t>
            </a:r>
            <a:r>
              <a:rPr lang="en-US" sz="1050" dirty="0"/>
              <a:t>No </a:t>
            </a:r>
          </a:p>
          <a:p>
            <a:r>
              <a:rPr lang="en-US" sz="1050" b="1" dirty="0"/>
              <a:t>Monthly Income: </a:t>
            </a:r>
            <a:r>
              <a:rPr lang="en-US" sz="1050" dirty="0"/>
              <a:t>$15,000.00</a:t>
            </a:r>
          </a:p>
          <a:p>
            <a:r>
              <a:rPr lang="en-US" sz="1050" b="1" dirty="0"/>
              <a:t>All Other Monthly Payments: </a:t>
            </a:r>
            <a:r>
              <a:rPr lang="en-US" sz="1050" dirty="0"/>
              <a:t>$</a:t>
            </a:r>
            <a:r>
              <a:rPr lang="en-US" sz="1050" dirty="0" smtClean="0"/>
              <a:t>500.00</a:t>
            </a:r>
            <a:endParaRPr lang="en-US" sz="1050" b="1" dirty="0"/>
          </a:p>
          <a:p>
            <a:r>
              <a:rPr lang="en-US" sz="1050" b="1" dirty="0"/>
              <a:t>Credit </a:t>
            </a:r>
            <a:r>
              <a:rPr lang="en-US" sz="1050" b="1" dirty="0" smtClean="0"/>
              <a:t>Score: </a:t>
            </a:r>
            <a:r>
              <a:rPr lang="en-US" sz="1050" dirty="0" smtClean="0"/>
              <a:t>780 </a:t>
            </a:r>
          </a:p>
          <a:p>
            <a:r>
              <a:rPr lang="en-US" sz="1050" b="1" dirty="0" smtClean="0"/>
              <a:t>Mortgage </a:t>
            </a:r>
            <a:r>
              <a:rPr lang="en-US" sz="1050" b="1" dirty="0"/>
              <a:t>Insurance Information:</a:t>
            </a:r>
          </a:p>
          <a:p>
            <a:r>
              <a:rPr lang="en-US" sz="1050" b="1" dirty="0"/>
              <a:t>MI Coverage: </a:t>
            </a:r>
            <a:r>
              <a:rPr lang="en-US" sz="1050" dirty="0"/>
              <a:t>25% </a:t>
            </a:r>
          </a:p>
        </p:txBody>
      </p:sp>
    </p:spTree>
    <p:extLst>
      <p:ext uri="{BB962C8B-B14F-4D97-AF65-F5344CB8AC3E}">
        <p14:creationId xmlns:p14="http://schemas.microsoft.com/office/powerpoint/2010/main" val="3215090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a:bodyPr>
          <a:lstStyle/>
          <a:p>
            <a:pPr algn="l"/>
            <a:r>
              <a:rPr lang="en-US" sz="2800" b="1" dirty="0" smtClean="0"/>
              <a:t>Insured Conventional PMI Options </a:t>
            </a:r>
            <a:endParaRPr lang="en-US" sz="2800" b="1" dirty="0"/>
          </a:p>
        </p:txBody>
      </p:sp>
      <p:graphicFrame>
        <p:nvGraphicFramePr>
          <p:cNvPr id="3" name="Content Placeholder 15"/>
          <p:cNvGraphicFramePr>
            <a:graphicFrameLocks noGrp="1"/>
          </p:cNvGraphicFramePr>
          <p:nvPr>
            <p:ph idx="1"/>
            <p:extLst>
              <p:ext uri="{D42A27DB-BD31-4B8C-83A1-F6EECF244321}">
                <p14:modId xmlns:p14="http://schemas.microsoft.com/office/powerpoint/2010/main" val="646261520"/>
              </p:ext>
            </p:extLst>
          </p:nvPr>
        </p:nvGraphicFramePr>
        <p:xfrm>
          <a:off x="152401" y="1819652"/>
          <a:ext cx="8839200" cy="4657348"/>
        </p:xfrm>
        <a:graphic>
          <a:graphicData uri="http://schemas.openxmlformats.org/drawingml/2006/table">
            <a:tbl>
              <a:tblPr firstRow="1" firstCol="1" lastRow="1" lastCol="1" bandRow="1" bandCol="1">
                <a:tableStyleId>{5C22544A-7EE6-4342-B048-85BDC9FD1C3A}</a:tableStyleId>
              </a:tblPr>
              <a:tblGrid>
                <a:gridCol w="2863644"/>
                <a:gridCol w="1011006"/>
                <a:gridCol w="999300"/>
                <a:gridCol w="988315"/>
                <a:gridCol w="1166546"/>
                <a:gridCol w="1810389"/>
              </a:tblGrid>
              <a:tr h="686852">
                <a:tc>
                  <a:txBody>
                    <a:bodyPr/>
                    <a:lstStyle/>
                    <a:p>
                      <a:pPr marL="21590" marR="0">
                        <a:lnSpc>
                          <a:spcPct val="115000"/>
                        </a:lnSpc>
                        <a:spcBef>
                          <a:spcPts val="10"/>
                        </a:spcBef>
                        <a:spcAft>
                          <a:spcPts val="0"/>
                        </a:spcAft>
                      </a:pPr>
                      <a:r>
                        <a:rPr lang="en-US" sz="800" dirty="0">
                          <a:effectLst/>
                        </a:rPr>
                        <a:t>Monthly Payment Comparison</a:t>
                      </a:r>
                      <a:endParaRPr lang="en-US" sz="800" dirty="0">
                        <a:effectLst/>
                        <a:latin typeface="Calibri"/>
                        <a:ea typeface="Calibri"/>
                        <a:cs typeface="Times New Roman"/>
                      </a:endParaRPr>
                    </a:p>
                  </a:txBody>
                  <a:tcPr marL="0" marR="0" marT="0" marB="0"/>
                </a:tc>
                <a:tc>
                  <a:txBody>
                    <a:bodyPr/>
                    <a:lstStyle/>
                    <a:p>
                      <a:pPr marL="96520" marR="96520" algn="ctr">
                        <a:lnSpc>
                          <a:spcPct val="115000"/>
                        </a:lnSpc>
                        <a:spcBef>
                          <a:spcPts val="10"/>
                        </a:spcBef>
                        <a:spcAft>
                          <a:spcPts val="0"/>
                        </a:spcAft>
                      </a:pPr>
                      <a:r>
                        <a:rPr lang="en-US" sz="800" dirty="0">
                          <a:effectLst/>
                        </a:rPr>
                        <a:t>Borrower-Paid</a:t>
                      </a:r>
                    </a:p>
                    <a:p>
                      <a:pPr marL="233045" marR="233045" algn="ctr">
                        <a:lnSpc>
                          <a:spcPct val="115000"/>
                        </a:lnSpc>
                        <a:spcBef>
                          <a:spcPts val="295"/>
                        </a:spcBef>
                        <a:spcAft>
                          <a:spcPts val="0"/>
                        </a:spcAft>
                      </a:pPr>
                      <a:r>
                        <a:rPr lang="en-US" sz="800" dirty="0">
                          <a:effectLst/>
                        </a:rPr>
                        <a:t>Monthly</a:t>
                      </a:r>
                      <a:endParaRPr lang="en-US" sz="800" dirty="0">
                        <a:effectLst/>
                        <a:latin typeface="Calibri"/>
                        <a:ea typeface="Calibri"/>
                        <a:cs typeface="Times New Roman"/>
                      </a:endParaRPr>
                    </a:p>
                  </a:txBody>
                  <a:tcPr marL="0" marR="0" marT="0" marB="0"/>
                </a:tc>
                <a:tc>
                  <a:txBody>
                    <a:bodyPr/>
                    <a:lstStyle/>
                    <a:p>
                      <a:pPr marL="105410" marR="117475" algn="ctr">
                        <a:lnSpc>
                          <a:spcPct val="115000"/>
                        </a:lnSpc>
                        <a:spcBef>
                          <a:spcPts val="10"/>
                        </a:spcBef>
                        <a:spcAft>
                          <a:spcPts val="0"/>
                        </a:spcAft>
                      </a:pPr>
                      <a:r>
                        <a:rPr lang="en-US" sz="800" dirty="0">
                          <a:effectLst/>
                        </a:rPr>
                        <a:t>Borrower-Paid</a:t>
                      </a:r>
                    </a:p>
                    <a:p>
                      <a:pPr marL="15240" marR="26670" algn="ctr">
                        <a:lnSpc>
                          <a:spcPct val="115000"/>
                        </a:lnSpc>
                        <a:spcBef>
                          <a:spcPts val="295"/>
                        </a:spcBef>
                        <a:spcAft>
                          <a:spcPts val="0"/>
                        </a:spcAft>
                      </a:pPr>
                      <a:r>
                        <a:rPr lang="en-US" sz="800" dirty="0">
                          <a:effectLst/>
                        </a:rPr>
                        <a:t>Single - No Refund</a:t>
                      </a:r>
                      <a:endParaRPr lang="en-US" sz="800" dirty="0">
                        <a:effectLst/>
                        <a:latin typeface="Calibri"/>
                        <a:ea typeface="Calibri"/>
                        <a:cs typeface="Times New Roman"/>
                      </a:endParaRPr>
                    </a:p>
                  </a:txBody>
                  <a:tcPr marL="0" marR="0" marT="0" marB="0"/>
                </a:tc>
                <a:tc>
                  <a:txBody>
                    <a:bodyPr/>
                    <a:lstStyle/>
                    <a:p>
                      <a:pPr marL="33020" marR="0">
                        <a:lnSpc>
                          <a:spcPct val="115000"/>
                        </a:lnSpc>
                        <a:spcBef>
                          <a:spcPts val="10"/>
                        </a:spcBef>
                        <a:spcAft>
                          <a:spcPts val="0"/>
                        </a:spcAft>
                      </a:pPr>
                      <a:r>
                        <a:rPr lang="en-US" sz="800">
                          <a:effectLst/>
                        </a:rPr>
                        <a:t>Lender-Paid Single</a:t>
                      </a:r>
                      <a:endParaRPr lang="en-US" sz="800">
                        <a:effectLst/>
                        <a:latin typeface="Calibri"/>
                        <a:ea typeface="Calibri"/>
                        <a:cs typeface="Times New Roman"/>
                      </a:endParaRPr>
                    </a:p>
                  </a:txBody>
                  <a:tcPr marL="0" marR="0" marT="0" marB="0"/>
                </a:tc>
                <a:tc>
                  <a:txBody>
                    <a:bodyPr/>
                    <a:lstStyle/>
                    <a:p>
                      <a:pPr marL="30480" marR="0">
                        <a:lnSpc>
                          <a:spcPct val="115000"/>
                        </a:lnSpc>
                        <a:spcBef>
                          <a:spcPts val="10"/>
                        </a:spcBef>
                        <a:spcAft>
                          <a:spcPts val="0"/>
                        </a:spcAft>
                      </a:pPr>
                      <a:r>
                        <a:rPr lang="en-US" sz="800">
                          <a:effectLst/>
                        </a:rPr>
                        <a:t>Borrower-Paid Split</a:t>
                      </a:r>
                    </a:p>
                    <a:p>
                      <a:pPr marL="67945" marR="0">
                        <a:lnSpc>
                          <a:spcPct val="115000"/>
                        </a:lnSpc>
                        <a:spcBef>
                          <a:spcPts val="295"/>
                        </a:spcBef>
                        <a:spcAft>
                          <a:spcPts val="0"/>
                        </a:spcAft>
                      </a:pPr>
                      <a:r>
                        <a:rPr lang="en-US" sz="800">
                          <a:effectLst/>
                        </a:rPr>
                        <a:t>Premium Monthly</a:t>
                      </a:r>
                      <a:endParaRPr lang="en-US" sz="800">
                        <a:effectLst/>
                        <a:latin typeface="Calibri"/>
                        <a:ea typeface="Calibri"/>
                        <a:cs typeface="Times New Roman"/>
                      </a:endParaRPr>
                    </a:p>
                  </a:txBody>
                  <a:tcPr marL="0" marR="0" marT="0" marB="0"/>
                </a:tc>
                <a:tc>
                  <a:txBody>
                    <a:bodyPr/>
                    <a:lstStyle/>
                    <a:p>
                      <a:pPr marL="179705" marR="0">
                        <a:lnSpc>
                          <a:spcPct val="115000"/>
                        </a:lnSpc>
                        <a:spcBef>
                          <a:spcPts val="10"/>
                        </a:spcBef>
                        <a:spcAft>
                          <a:spcPts val="0"/>
                        </a:spcAft>
                      </a:pPr>
                      <a:r>
                        <a:rPr lang="en-US" sz="800" dirty="0">
                          <a:effectLst/>
                        </a:rPr>
                        <a:t>FHA</a:t>
                      </a:r>
                      <a:endParaRPr lang="en-US" sz="800" dirty="0">
                        <a:effectLst/>
                        <a:latin typeface="Calibri"/>
                        <a:ea typeface="Calibri"/>
                        <a:cs typeface="Times New Roman"/>
                      </a:endParaRPr>
                    </a:p>
                  </a:txBody>
                  <a:tcPr marL="0" marR="0" marT="0" marB="0"/>
                </a:tc>
              </a:tr>
              <a:tr h="226230">
                <a:tc>
                  <a:txBody>
                    <a:bodyPr/>
                    <a:lstStyle/>
                    <a:p>
                      <a:pPr marL="21590" marR="0">
                        <a:lnSpc>
                          <a:spcPct val="115000"/>
                        </a:lnSpc>
                        <a:spcBef>
                          <a:spcPts val="10"/>
                        </a:spcBef>
                        <a:spcAft>
                          <a:spcPts val="0"/>
                        </a:spcAft>
                      </a:pPr>
                      <a:r>
                        <a:rPr lang="en-US" sz="800" dirty="0">
                          <a:effectLst/>
                        </a:rPr>
                        <a:t>Qualifying DTI% Occupying Borrowers:</a:t>
                      </a:r>
                      <a:endParaRPr lang="en-US" sz="800" dirty="0">
                        <a:effectLst/>
                        <a:latin typeface="Calibri"/>
                        <a:ea typeface="Calibri"/>
                        <a:cs typeface="Times New Roman"/>
                      </a:endParaRPr>
                    </a:p>
                  </a:txBody>
                  <a:tcPr marL="0" marR="0" marT="0" marB="0"/>
                </a:tc>
                <a:tc>
                  <a:txBody>
                    <a:bodyPr/>
                    <a:lstStyle/>
                    <a:p>
                      <a:pPr marL="0" marR="21590" algn="r">
                        <a:lnSpc>
                          <a:spcPct val="115000"/>
                        </a:lnSpc>
                        <a:spcBef>
                          <a:spcPts val="10"/>
                        </a:spcBef>
                        <a:spcAft>
                          <a:spcPts val="0"/>
                        </a:spcAft>
                      </a:pPr>
                      <a:r>
                        <a:rPr lang="en-US" sz="800" dirty="0">
                          <a:effectLst/>
                        </a:rPr>
                        <a:t>21</a:t>
                      </a:r>
                      <a:endParaRPr lang="en-US" sz="800" dirty="0">
                        <a:effectLst/>
                        <a:latin typeface="Calibri"/>
                        <a:ea typeface="Calibri"/>
                        <a:cs typeface="Times New Roman"/>
                      </a:endParaRPr>
                    </a:p>
                  </a:txBody>
                  <a:tcPr marL="0" marR="0" marT="0" marB="0"/>
                </a:tc>
                <a:tc>
                  <a:txBody>
                    <a:bodyPr/>
                    <a:lstStyle/>
                    <a:p>
                      <a:pPr marL="0" marR="20320" algn="r">
                        <a:lnSpc>
                          <a:spcPct val="115000"/>
                        </a:lnSpc>
                        <a:spcBef>
                          <a:spcPts val="15"/>
                        </a:spcBef>
                        <a:spcAft>
                          <a:spcPts val="0"/>
                        </a:spcAft>
                      </a:pPr>
                      <a:r>
                        <a:rPr lang="en-US" sz="800">
                          <a:effectLst/>
                        </a:rPr>
                        <a:t>20</a:t>
                      </a:r>
                      <a:endParaRPr lang="en-US" sz="800">
                        <a:effectLst/>
                        <a:latin typeface="Calibri"/>
                        <a:ea typeface="Calibri"/>
                        <a:cs typeface="Times New Roman"/>
                      </a:endParaRPr>
                    </a:p>
                  </a:txBody>
                  <a:tcPr marL="0" marR="0" marT="0" marB="0"/>
                </a:tc>
                <a:tc>
                  <a:txBody>
                    <a:bodyPr/>
                    <a:lstStyle/>
                    <a:p>
                      <a:pPr marL="0" marR="17780" algn="r">
                        <a:lnSpc>
                          <a:spcPct val="115000"/>
                        </a:lnSpc>
                        <a:spcBef>
                          <a:spcPts val="15"/>
                        </a:spcBef>
                        <a:spcAft>
                          <a:spcPts val="0"/>
                        </a:spcAft>
                      </a:pPr>
                      <a:r>
                        <a:rPr lang="en-US" sz="800">
                          <a:effectLst/>
                        </a:rPr>
                        <a:t>20</a:t>
                      </a:r>
                      <a:endParaRPr lang="en-US" sz="800">
                        <a:effectLst/>
                        <a:latin typeface="Calibri"/>
                        <a:ea typeface="Calibri"/>
                        <a:cs typeface="Times New Roman"/>
                      </a:endParaRPr>
                    </a:p>
                  </a:txBody>
                  <a:tcPr marL="0" marR="0" marT="0" marB="0"/>
                </a:tc>
                <a:tc>
                  <a:txBody>
                    <a:bodyPr/>
                    <a:lstStyle/>
                    <a:p>
                      <a:pPr marL="0" marR="162560" algn="r">
                        <a:lnSpc>
                          <a:spcPct val="115000"/>
                        </a:lnSpc>
                        <a:spcBef>
                          <a:spcPts val="15"/>
                        </a:spcBef>
                        <a:spcAft>
                          <a:spcPts val="0"/>
                        </a:spcAft>
                      </a:pPr>
                      <a:r>
                        <a:rPr lang="en-US" sz="800">
                          <a:effectLst/>
                        </a:rPr>
                        <a:t>20</a:t>
                      </a:r>
                      <a:endParaRPr lang="en-US" sz="800">
                        <a:effectLst/>
                        <a:latin typeface="Calibri"/>
                        <a:ea typeface="Calibri"/>
                        <a:cs typeface="Times New Roman"/>
                      </a:endParaRPr>
                    </a:p>
                  </a:txBody>
                  <a:tcPr marL="0" marR="0" marT="0" marB="0"/>
                </a:tc>
                <a:tc>
                  <a:txBody>
                    <a:bodyPr/>
                    <a:lstStyle/>
                    <a:p>
                      <a:pPr marL="551815" marR="835025" algn="ctr">
                        <a:lnSpc>
                          <a:spcPct val="115000"/>
                        </a:lnSpc>
                        <a:spcBef>
                          <a:spcPts val="15"/>
                        </a:spcBef>
                        <a:spcAft>
                          <a:spcPts val="0"/>
                        </a:spcAft>
                      </a:pPr>
                      <a:r>
                        <a:rPr lang="en-US" sz="800">
                          <a:effectLst/>
                        </a:rPr>
                        <a:t>23</a:t>
                      </a:r>
                      <a:endParaRPr lang="en-US" sz="800">
                        <a:effectLst/>
                        <a:latin typeface="Calibri"/>
                        <a:ea typeface="Calibri"/>
                        <a:cs typeface="Times New Roman"/>
                      </a:endParaRPr>
                    </a:p>
                  </a:txBody>
                  <a:tcPr marL="0" marR="0" marT="0" marB="0"/>
                </a:tc>
              </a:tr>
              <a:tr h="253552">
                <a:tc>
                  <a:txBody>
                    <a:bodyPr/>
                    <a:lstStyle/>
                    <a:p>
                      <a:pPr marL="21590" marR="0">
                        <a:lnSpc>
                          <a:spcPct val="115000"/>
                        </a:lnSpc>
                        <a:spcBef>
                          <a:spcPts val="140"/>
                        </a:spcBef>
                        <a:spcAft>
                          <a:spcPts val="0"/>
                        </a:spcAft>
                      </a:pPr>
                      <a:r>
                        <a:rPr lang="en-US" sz="800" dirty="0">
                          <a:effectLst/>
                        </a:rPr>
                        <a:t>Qualifying DTI% All Borrowers:</a:t>
                      </a:r>
                      <a:endParaRPr lang="en-US" sz="800" dirty="0">
                        <a:effectLst/>
                        <a:latin typeface="Calibri"/>
                        <a:ea typeface="Calibri"/>
                        <a:cs typeface="Times New Roman"/>
                      </a:endParaRPr>
                    </a:p>
                  </a:txBody>
                  <a:tcPr marL="0" marR="0" marT="0" marB="0"/>
                </a:tc>
                <a:tc>
                  <a:txBody>
                    <a:bodyPr/>
                    <a:lstStyle/>
                    <a:p>
                      <a:pPr marL="0" marR="21590" algn="r">
                        <a:lnSpc>
                          <a:spcPct val="115000"/>
                        </a:lnSpc>
                        <a:spcBef>
                          <a:spcPts val="140"/>
                        </a:spcBef>
                        <a:spcAft>
                          <a:spcPts val="0"/>
                        </a:spcAft>
                      </a:pPr>
                      <a:r>
                        <a:rPr lang="en-US" sz="800" dirty="0">
                          <a:effectLst/>
                        </a:rPr>
                        <a:t>21</a:t>
                      </a:r>
                      <a:endParaRPr lang="en-US" sz="800" dirty="0">
                        <a:effectLst/>
                        <a:latin typeface="Calibri"/>
                        <a:ea typeface="Calibri"/>
                        <a:cs typeface="Times New Roman"/>
                      </a:endParaRPr>
                    </a:p>
                  </a:txBody>
                  <a:tcPr marL="0" marR="0" marT="0" marB="0"/>
                </a:tc>
                <a:tc>
                  <a:txBody>
                    <a:bodyPr/>
                    <a:lstStyle/>
                    <a:p>
                      <a:pPr marL="0" marR="20320" algn="r">
                        <a:lnSpc>
                          <a:spcPct val="115000"/>
                        </a:lnSpc>
                        <a:spcBef>
                          <a:spcPts val="140"/>
                        </a:spcBef>
                        <a:spcAft>
                          <a:spcPts val="0"/>
                        </a:spcAft>
                      </a:pPr>
                      <a:r>
                        <a:rPr lang="en-US" sz="800">
                          <a:effectLst/>
                        </a:rPr>
                        <a:t>20</a:t>
                      </a:r>
                      <a:endParaRPr lang="en-US" sz="800">
                        <a:effectLst/>
                        <a:latin typeface="Calibri"/>
                        <a:ea typeface="Calibri"/>
                        <a:cs typeface="Times New Roman"/>
                      </a:endParaRPr>
                    </a:p>
                  </a:txBody>
                  <a:tcPr marL="0" marR="0" marT="0" marB="0"/>
                </a:tc>
                <a:tc>
                  <a:txBody>
                    <a:bodyPr/>
                    <a:lstStyle/>
                    <a:p>
                      <a:pPr marL="0" marR="17780" algn="r">
                        <a:lnSpc>
                          <a:spcPct val="115000"/>
                        </a:lnSpc>
                        <a:spcBef>
                          <a:spcPts val="140"/>
                        </a:spcBef>
                        <a:spcAft>
                          <a:spcPts val="0"/>
                        </a:spcAft>
                      </a:pPr>
                      <a:r>
                        <a:rPr lang="en-US" sz="800">
                          <a:effectLst/>
                        </a:rPr>
                        <a:t>20</a:t>
                      </a:r>
                      <a:endParaRPr lang="en-US" sz="800">
                        <a:effectLst/>
                        <a:latin typeface="Calibri"/>
                        <a:ea typeface="Calibri"/>
                        <a:cs typeface="Times New Roman"/>
                      </a:endParaRPr>
                    </a:p>
                  </a:txBody>
                  <a:tcPr marL="0" marR="0" marT="0" marB="0"/>
                </a:tc>
                <a:tc>
                  <a:txBody>
                    <a:bodyPr/>
                    <a:lstStyle/>
                    <a:p>
                      <a:pPr marL="0" marR="162560" algn="r">
                        <a:lnSpc>
                          <a:spcPct val="115000"/>
                        </a:lnSpc>
                        <a:spcBef>
                          <a:spcPts val="140"/>
                        </a:spcBef>
                        <a:spcAft>
                          <a:spcPts val="0"/>
                        </a:spcAft>
                      </a:pPr>
                      <a:r>
                        <a:rPr lang="en-US" sz="800">
                          <a:effectLst/>
                        </a:rPr>
                        <a:t>20</a:t>
                      </a:r>
                      <a:endParaRPr lang="en-US" sz="800">
                        <a:effectLst/>
                        <a:latin typeface="Calibri"/>
                        <a:ea typeface="Calibri"/>
                        <a:cs typeface="Times New Roman"/>
                      </a:endParaRPr>
                    </a:p>
                  </a:txBody>
                  <a:tcPr marL="0" marR="0" marT="0" marB="0"/>
                </a:tc>
                <a:tc>
                  <a:txBody>
                    <a:bodyPr/>
                    <a:lstStyle/>
                    <a:p>
                      <a:pPr marL="551815" marR="835025" algn="ctr">
                        <a:lnSpc>
                          <a:spcPct val="115000"/>
                        </a:lnSpc>
                        <a:spcBef>
                          <a:spcPts val="140"/>
                        </a:spcBef>
                        <a:spcAft>
                          <a:spcPts val="0"/>
                        </a:spcAft>
                      </a:pPr>
                      <a:r>
                        <a:rPr lang="en-US" sz="800">
                          <a:effectLst/>
                        </a:rPr>
                        <a:t>23</a:t>
                      </a:r>
                      <a:endParaRPr lang="en-US" sz="800">
                        <a:effectLst/>
                        <a:latin typeface="Calibri"/>
                        <a:ea typeface="Calibri"/>
                        <a:cs typeface="Times New Roman"/>
                      </a:endParaRPr>
                    </a:p>
                  </a:txBody>
                  <a:tcPr marL="0" marR="0" marT="0" marB="0"/>
                </a:tc>
              </a:tr>
              <a:tr h="254645">
                <a:tc>
                  <a:txBody>
                    <a:bodyPr/>
                    <a:lstStyle/>
                    <a:p>
                      <a:pPr marL="21590" marR="0">
                        <a:lnSpc>
                          <a:spcPct val="115000"/>
                        </a:lnSpc>
                        <a:spcBef>
                          <a:spcPts val="140"/>
                        </a:spcBef>
                        <a:spcAft>
                          <a:spcPts val="0"/>
                        </a:spcAft>
                      </a:pPr>
                      <a:r>
                        <a:rPr lang="en-US" sz="800" dirty="0">
                          <a:effectLst/>
                        </a:rPr>
                        <a:t>Up-front MI Premium:</a:t>
                      </a:r>
                      <a:endParaRPr lang="en-US" sz="800" dirty="0">
                        <a:effectLst/>
                        <a:latin typeface="Calibri"/>
                        <a:ea typeface="Calibri"/>
                        <a:cs typeface="Times New Roman"/>
                      </a:endParaRPr>
                    </a:p>
                  </a:txBody>
                  <a:tcPr marL="0" marR="0" marT="0" marB="0"/>
                </a:tc>
                <a:tc>
                  <a:txBody>
                    <a:bodyPr/>
                    <a:lstStyle/>
                    <a:p>
                      <a:pPr marL="0" marR="21590" algn="r">
                        <a:lnSpc>
                          <a:spcPct val="115000"/>
                        </a:lnSpc>
                        <a:spcBef>
                          <a:spcPts val="140"/>
                        </a:spcBef>
                        <a:spcAft>
                          <a:spcPts val="0"/>
                        </a:spcAft>
                      </a:pPr>
                      <a:r>
                        <a:rPr lang="en-US" sz="800" dirty="0">
                          <a:effectLst/>
                        </a:rPr>
                        <a:t>n/a</a:t>
                      </a:r>
                      <a:endParaRPr lang="en-US" sz="800" dirty="0">
                        <a:effectLst/>
                        <a:latin typeface="Calibri"/>
                        <a:ea typeface="Calibri"/>
                        <a:cs typeface="Times New Roman"/>
                      </a:endParaRPr>
                    </a:p>
                  </a:txBody>
                  <a:tcPr marL="0" marR="0" marT="0" marB="0"/>
                </a:tc>
                <a:tc>
                  <a:txBody>
                    <a:bodyPr/>
                    <a:lstStyle/>
                    <a:p>
                      <a:pPr marL="415925" marR="0">
                        <a:lnSpc>
                          <a:spcPct val="115000"/>
                        </a:lnSpc>
                        <a:spcBef>
                          <a:spcPts val="140"/>
                        </a:spcBef>
                        <a:spcAft>
                          <a:spcPts val="0"/>
                        </a:spcAft>
                      </a:pPr>
                      <a:r>
                        <a:rPr lang="en-US" sz="800">
                          <a:effectLst/>
                        </a:rPr>
                        <a:t>$5,143.50</a:t>
                      </a:r>
                      <a:endParaRPr lang="en-US" sz="800">
                        <a:effectLst/>
                        <a:latin typeface="Calibri"/>
                        <a:ea typeface="Calibri"/>
                        <a:cs typeface="Times New Roman"/>
                      </a:endParaRPr>
                    </a:p>
                  </a:txBody>
                  <a:tcPr marL="0" marR="0" marT="0" marB="0"/>
                </a:tc>
                <a:tc>
                  <a:txBody>
                    <a:bodyPr/>
                    <a:lstStyle/>
                    <a:p>
                      <a:pPr marL="417195" marR="0">
                        <a:lnSpc>
                          <a:spcPct val="115000"/>
                        </a:lnSpc>
                        <a:spcBef>
                          <a:spcPts val="140"/>
                        </a:spcBef>
                        <a:spcAft>
                          <a:spcPts val="0"/>
                        </a:spcAft>
                      </a:pPr>
                      <a:r>
                        <a:rPr lang="en-US" sz="800">
                          <a:effectLst/>
                        </a:rPr>
                        <a:t>$5,143.50</a:t>
                      </a:r>
                      <a:endParaRPr lang="en-US" sz="800">
                        <a:effectLst/>
                        <a:latin typeface="Calibri"/>
                        <a:ea typeface="Calibri"/>
                        <a:cs typeface="Times New Roman"/>
                      </a:endParaRPr>
                    </a:p>
                  </a:txBody>
                  <a:tcPr marL="0" marR="0" marT="0" marB="0"/>
                </a:tc>
                <a:tc>
                  <a:txBody>
                    <a:bodyPr/>
                    <a:lstStyle/>
                    <a:p>
                      <a:pPr marL="419735" marR="0">
                        <a:lnSpc>
                          <a:spcPct val="115000"/>
                        </a:lnSpc>
                        <a:spcBef>
                          <a:spcPts val="140"/>
                        </a:spcBef>
                        <a:spcAft>
                          <a:spcPts val="0"/>
                        </a:spcAft>
                      </a:pPr>
                      <a:r>
                        <a:rPr lang="en-US" sz="800">
                          <a:effectLst/>
                        </a:rPr>
                        <a:t>$4,050.00</a:t>
                      </a:r>
                      <a:endParaRPr lang="en-US" sz="800">
                        <a:effectLst/>
                        <a:latin typeface="Calibri"/>
                        <a:ea typeface="Calibri"/>
                        <a:cs typeface="Times New Roman"/>
                      </a:endParaRPr>
                    </a:p>
                  </a:txBody>
                  <a:tcPr marL="0" marR="0" marT="0" marB="0"/>
                </a:tc>
                <a:tc>
                  <a:txBody>
                    <a:bodyPr/>
                    <a:lstStyle/>
                    <a:p>
                      <a:pPr marL="274955" marR="0">
                        <a:lnSpc>
                          <a:spcPct val="115000"/>
                        </a:lnSpc>
                        <a:spcBef>
                          <a:spcPts val="145"/>
                        </a:spcBef>
                        <a:spcAft>
                          <a:spcPts val="0"/>
                        </a:spcAft>
                      </a:pPr>
                      <a:r>
                        <a:rPr lang="en-US" sz="800">
                          <a:effectLst/>
                        </a:rPr>
                        <a:t>$7,087.50</a:t>
                      </a:r>
                      <a:endParaRPr lang="en-US" sz="800">
                        <a:effectLst/>
                        <a:latin typeface="Calibri"/>
                        <a:ea typeface="Calibri"/>
                        <a:cs typeface="Times New Roman"/>
                      </a:endParaRPr>
                    </a:p>
                  </a:txBody>
                  <a:tcPr marL="0" marR="0" marT="0" marB="0"/>
                </a:tc>
              </a:tr>
              <a:tr h="253552">
                <a:tc>
                  <a:txBody>
                    <a:bodyPr/>
                    <a:lstStyle/>
                    <a:p>
                      <a:pPr marL="21590" marR="0">
                        <a:lnSpc>
                          <a:spcPct val="115000"/>
                        </a:lnSpc>
                        <a:spcBef>
                          <a:spcPts val="140"/>
                        </a:spcBef>
                        <a:spcAft>
                          <a:spcPts val="0"/>
                        </a:spcAft>
                      </a:pPr>
                      <a:r>
                        <a:rPr lang="en-US" sz="800" dirty="0">
                          <a:effectLst/>
                        </a:rPr>
                        <a:t>Up-front MI Premium Rate %:</a:t>
                      </a:r>
                      <a:endParaRPr lang="en-US" sz="800" dirty="0">
                        <a:effectLst/>
                        <a:latin typeface="Calibri"/>
                        <a:ea typeface="Calibri"/>
                        <a:cs typeface="Times New Roman"/>
                      </a:endParaRPr>
                    </a:p>
                  </a:txBody>
                  <a:tcPr marL="0" marR="0" marT="0" marB="0"/>
                </a:tc>
                <a:tc>
                  <a:txBody>
                    <a:bodyPr/>
                    <a:lstStyle/>
                    <a:p>
                      <a:pPr marL="0" marR="21590" algn="r">
                        <a:lnSpc>
                          <a:spcPct val="115000"/>
                        </a:lnSpc>
                        <a:spcBef>
                          <a:spcPts val="140"/>
                        </a:spcBef>
                        <a:spcAft>
                          <a:spcPts val="0"/>
                        </a:spcAft>
                      </a:pPr>
                      <a:r>
                        <a:rPr lang="en-US" sz="800" dirty="0">
                          <a:effectLst/>
                        </a:rPr>
                        <a:t>n/a</a:t>
                      </a:r>
                      <a:endParaRPr lang="en-US" sz="800" dirty="0">
                        <a:effectLst/>
                        <a:latin typeface="Calibri"/>
                        <a:ea typeface="Calibri"/>
                        <a:cs typeface="Times New Roman"/>
                      </a:endParaRPr>
                    </a:p>
                  </a:txBody>
                  <a:tcPr marL="0" marR="0" marT="0" marB="0"/>
                </a:tc>
                <a:tc>
                  <a:txBody>
                    <a:bodyPr/>
                    <a:lstStyle/>
                    <a:p>
                      <a:pPr marL="0" marR="20320" algn="r">
                        <a:lnSpc>
                          <a:spcPct val="115000"/>
                        </a:lnSpc>
                        <a:spcBef>
                          <a:spcPts val="140"/>
                        </a:spcBef>
                        <a:spcAft>
                          <a:spcPts val="0"/>
                        </a:spcAft>
                      </a:pPr>
                      <a:r>
                        <a:rPr lang="en-US" sz="800">
                          <a:effectLst/>
                        </a:rPr>
                        <a:t>1.27</a:t>
                      </a:r>
                      <a:endParaRPr lang="en-US" sz="800">
                        <a:effectLst/>
                        <a:latin typeface="Calibri"/>
                        <a:ea typeface="Calibri"/>
                        <a:cs typeface="Times New Roman"/>
                      </a:endParaRPr>
                    </a:p>
                  </a:txBody>
                  <a:tcPr marL="0" marR="0" marT="0" marB="0"/>
                </a:tc>
                <a:tc>
                  <a:txBody>
                    <a:bodyPr/>
                    <a:lstStyle/>
                    <a:p>
                      <a:pPr marL="0" marR="17780" algn="r">
                        <a:lnSpc>
                          <a:spcPct val="115000"/>
                        </a:lnSpc>
                        <a:spcBef>
                          <a:spcPts val="140"/>
                        </a:spcBef>
                        <a:spcAft>
                          <a:spcPts val="0"/>
                        </a:spcAft>
                      </a:pPr>
                      <a:r>
                        <a:rPr lang="en-US" sz="800">
                          <a:effectLst/>
                        </a:rPr>
                        <a:t>1.27</a:t>
                      </a:r>
                      <a:endParaRPr lang="en-US" sz="800">
                        <a:effectLst/>
                        <a:latin typeface="Calibri"/>
                        <a:ea typeface="Calibri"/>
                        <a:cs typeface="Times New Roman"/>
                      </a:endParaRPr>
                    </a:p>
                  </a:txBody>
                  <a:tcPr marL="0" marR="0" marT="0" marB="0"/>
                </a:tc>
                <a:tc>
                  <a:txBody>
                    <a:bodyPr/>
                    <a:lstStyle/>
                    <a:p>
                      <a:pPr marL="641985" marR="0">
                        <a:lnSpc>
                          <a:spcPct val="115000"/>
                        </a:lnSpc>
                        <a:spcBef>
                          <a:spcPts val="140"/>
                        </a:spcBef>
                        <a:spcAft>
                          <a:spcPts val="0"/>
                        </a:spcAft>
                      </a:pPr>
                      <a:r>
                        <a:rPr lang="en-US" sz="800">
                          <a:effectLst/>
                        </a:rPr>
                        <a:t>1.00</a:t>
                      </a:r>
                      <a:endParaRPr lang="en-US" sz="800">
                        <a:effectLst/>
                        <a:latin typeface="Calibri"/>
                        <a:ea typeface="Calibri"/>
                        <a:cs typeface="Times New Roman"/>
                      </a:endParaRPr>
                    </a:p>
                  </a:txBody>
                  <a:tcPr marL="0" marR="0" marT="0" marB="0"/>
                </a:tc>
                <a:tc>
                  <a:txBody>
                    <a:bodyPr/>
                    <a:lstStyle/>
                    <a:p>
                      <a:pPr marL="497205" marR="0">
                        <a:lnSpc>
                          <a:spcPct val="115000"/>
                        </a:lnSpc>
                        <a:spcBef>
                          <a:spcPts val="140"/>
                        </a:spcBef>
                        <a:spcAft>
                          <a:spcPts val="0"/>
                        </a:spcAft>
                      </a:pPr>
                      <a:r>
                        <a:rPr lang="en-US" sz="800">
                          <a:effectLst/>
                        </a:rPr>
                        <a:t>1.75</a:t>
                      </a:r>
                      <a:endParaRPr lang="en-US" sz="800">
                        <a:effectLst/>
                        <a:latin typeface="Calibri"/>
                        <a:ea typeface="Calibri"/>
                        <a:cs typeface="Times New Roman"/>
                      </a:endParaRPr>
                    </a:p>
                  </a:txBody>
                  <a:tcPr marL="0" marR="0" marT="0" marB="0"/>
                </a:tc>
              </a:tr>
              <a:tr h="254645">
                <a:tc>
                  <a:txBody>
                    <a:bodyPr/>
                    <a:lstStyle/>
                    <a:p>
                      <a:pPr marL="21590" marR="0">
                        <a:lnSpc>
                          <a:spcPct val="115000"/>
                        </a:lnSpc>
                        <a:spcBef>
                          <a:spcPts val="140"/>
                        </a:spcBef>
                        <a:spcAft>
                          <a:spcPts val="0"/>
                        </a:spcAft>
                      </a:pPr>
                      <a:r>
                        <a:rPr lang="en-US" sz="800" dirty="0">
                          <a:effectLst/>
                        </a:rPr>
                        <a:t>Original (Base) Loan Amount:</a:t>
                      </a:r>
                      <a:endParaRPr lang="en-US" sz="800" dirty="0">
                        <a:effectLst/>
                        <a:latin typeface="Calibri"/>
                        <a:ea typeface="Calibri"/>
                        <a:cs typeface="Times New Roman"/>
                      </a:endParaRPr>
                    </a:p>
                  </a:txBody>
                  <a:tcPr marL="0" marR="0" marT="0" marB="0"/>
                </a:tc>
                <a:tc>
                  <a:txBody>
                    <a:bodyPr/>
                    <a:lstStyle/>
                    <a:p>
                      <a:pPr marL="329565" marR="0">
                        <a:lnSpc>
                          <a:spcPct val="115000"/>
                        </a:lnSpc>
                        <a:spcBef>
                          <a:spcPts val="140"/>
                        </a:spcBef>
                        <a:spcAft>
                          <a:spcPts val="0"/>
                        </a:spcAft>
                      </a:pPr>
                      <a:r>
                        <a:rPr lang="en-US" sz="800" dirty="0">
                          <a:effectLst/>
                        </a:rPr>
                        <a:t>$405,000.00</a:t>
                      </a:r>
                      <a:endParaRPr lang="en-US" sz="800" dirty="0">
                        <a:effectLst/>
                        <a:latin typeface="Calibri"/>
                        <a:ea typeface="Calibri"/>
                        <a:cs typeface="Times New Roman"/>
                      </a:endParaRPr>
                    </a:p>
                  </a:txBody>
                  <a:tcPr marL="0" marR="0" marT="0" marB="0"/>
                </a:tc>
                <a:tc>
                  <a:txBody>
                    <a:bodyPr/>
                    <a:lstStyle/>
                    <a:p>
                      <a:pPr marL="316865" marR="0">
                        <a:lnSpc>
                          <a:spcPct val="115000"/>
                        </a:lnSpc>
                        <a:spcBef>
                          <a:spcPts val="140"/>
                        </a:spcBef>
                        <a:spcAft>
                          <a:spcPts val="0"/>
                        </a:spcAft>
                      </a:pPr>
                      <a:r>
                        <a:rPr lang="en-US" sz="800" dirty="0">
                          <a:effectLst/>
                        </a:rPr>
                        <a:t>$405,000.00</a:t>
                      </a:r>
                      <a:endParaRPr lang="en-US" sz="800" dirty="0">
                        <a:effectLst/>
                        <a:latin typeface="Calibri"/>
                        <a:ea typeface="Calibri"/>
                        <a:cs typeface="Times New Roman"/>
                      </a:endParaRPr>
                    </a:p>
                  </a:txBody>
                  <a:tcPr marL="0" marR="0" marT="0" marB="0"/>
                </a:tc>
                <a:tc>
                  <a:txBody>
                    <a:bodyPr/>
                    <a:lstStyle/>
                    <a:p>
                      <a:pPr marL="318135" marR="0">
                        <a:lnSpc>
                          <a:spcPct val="115000"/>
                        </a:lnSpc>
                        <a:spcBef>
                          <a:spcPts val="140"/>
                        </a:spcBef>
                        <a:spcAft>
                          <a:spcPts val="0"/>
                        </a:spcAft>
                      </a:pPr>
                      <a:r>
                        <a:rPr lang="en-US" sz="800">
                          <a:effectLst/>
                        </a:rPr>
                        <a:t>$405,000.00</a:t>
                      </a:r>
                      <a:endParaRPr lang="en-US" sz="800">
                        <a:effectLst/>
                        <a:latin typeface="Calibri"/>
                        <a:ea typeface="Calibri"/>
                        <a:cs typeface="Times New Roman"/>
                      </a:endParaRPr>
                    </a:p>
                  </a:txBody>
                  <a:tcPr marL="0" marR="0" marT="0" marB="0"/>
                </a:tc>
                <a:tc>
                  <a:txBody>
                    <a:bodyPr/>
                    <a:lstStyle/>
                    <a:p>
                      <a:pPr marL="320675" marR="0">
                        <a:lnSpc>
                          <a:spcPct val="115000"/>
                        </a:lnSpc>
                        <a:spcBef>
                          <a:spcPts val="140"/>
                        </a:spcBef>
                        <a:spcAft>
                          <a:spcPts val="0"/>
                        </a:spcAft>
                      </a:pPr>
                      <a:r>
                        <a:rPr lang="en-US" sz="800">
                          <a:effectLst/>
                        </a:rPr>
                        <a:t>$405,000.00</a:t>
                      </a:r>
                      <a:endParaRPr lang="en-US" sz="800">
                        <a:effectLst/>
                        <a:latin typeface="Calibri"/>
                        <a:ea typeface="Calibri"/>
                        <a:cs typeface="Times New Roman"/>
                      </a:endParaRPr>
                    </a:p>
                  </a:txBody>
                  <a:tcPr marL="0" marR="0" marT="0" marB="0"/>
                </a:tc>
                <a:tc>
                  <a:txBody>
                    <a:bodyPr/>
                    <a:lstStyle/>
                    <a:p>
                      <a:pPr marL="175895" marR="0">
                        <a:lnSpc>
                          <a:spcPct val="115000"/>
                        </a:lnSpc>
                        <a:spcBef>
                          <a:spcPts val="145"/>
                        </a:spcBef>
                        <a:spcAft>
                          <a:spcPts val="0"/>
                        </a:spcAft>
                      </a:pPr>
                      <a:r>
                        <a:rPr lang="en-US" sz="800">
                          <a:effectLst/>
                        </a:rPr>
                        <a:t>$405,000.00</a:t>
                      </a:r>
                      <a:endParaRPr lang="en-US" sz="800">
                        <a:effectLst/>
                        <a:latin typeface="Calibri"/>
                        <a:ea typeface="Calibri"/>
                        <a:cs typeface="Times New Roman"/>
                      </a:endParaRPr>
                    </a:p>
                  </a:txBody>
                  <a:tcPr marL="0" marR="0" marT="0" marB="0"/>
                </a:tc>
              </a:tr>
              <a:tr h="253552">
                <a:tc>
                  <a:txBody>
                    <a:bodyPr/>
                    <a:lstStyle/>
                    <a:p>
                      <a:pPr marL="21590" marR="0">
                        <a:lnSpc>
                          <a:spcPct val="115000"/>
                        </a:lnSpc>
                        <a:spcBef>
                          <a:spcPts val="140"/>
                        </a:spcBef>
                        <a:spcAft>
                          <a:spcPts val="0"/>
                        </a:spcAft>
                      </a:pPr>
                      <a:r>
                        <a:rPr lang="en-US" sz="800" dirty="0">
                          <a:effectLst/>
                        </a:rPr>
                        <a:t>MI Premium Amount Financed:</a:t>
                      </a:r>
                      <a:endParaRPr lang="en-US" sz="800" dirty="0">
                        <a:effectLst/>
                        <a:latin typeface="Calibri"/>
                        <a:ea typeface="Calibri"/>
                        <a:cs typeface="Times New Roman"/>
                      </a:endParaRPr>
                    </a:p>
                  </a:txBody>
                  <a:tcPr marL="0" marR="0" marT="0" marB="0"/>
                </a:tc>
                <a:tc>
                  <a:txBody>
                    <a:bodyPr/>
                    <a:lstStyle/>
                    <a:p>
                      <a:pPr marL="0" marR="21590" algn="r">
                        <a:lnSpc>
                          <a:spcPct val="115000"/>
                        </a:lnSpc>
                        <a:spcBef>
                          <a:spcPts val="140"/>
                        </a:spcBef>
                        <a:spcAft>
                          <a:spcPts val="0"/>
                        </a:spcAft>
                      </a:pPr>
                      <a:r>
                        <a:rPr lang="en-US" sz="800">
                          <a:effectLst/>
                        </a:rPr>
                        <a:t>n/a</a:t>
                      </a:r>
                      <a:endParaRPr lang="en-US" sz="800">
                        <a:effectLst/>
                        <a:latin typeface="Calibri"/>
                        <a:ea typeface="Calibri"/>
                        <a:cs typeface="Times New Roman"/>
                      </a:endParaRPr>
                    </a:p>
                  </a:txBody>
                  <a:tcPr marL="0" marR="0" marT="0" marB="0"/>
                </a:tc>
                <a:tc>
                  <a:txBody>
                    <a:bodyPr/>
                    <a:lstStyle/>
                    <a:p>
                      <a:pPr marL="0" marR="20320" algn="r">
                        <a:lnSpc>
                          <a:spcPct val="115000"/>
                        </a:lnSpc>
                        <a:spcBef>
                          <a:spcPts val="140"/>
                        </a:spcBef>
                        <a:spcAft>
                          <a:spcPts val="0"/>
                        </a:spcAft>
                      </a:pPr>
                      <a:r>
                        <a:rPr lang="en-US" sz="800" dirty="0">
                          <a:effectLst/>
                        </a:rPr>
                        <a:t>$0.00</a:t>
                      </a:r>
                      <a:endParaRPr lang="en-US" sz="800" dirty="0">
                        <a:effectLst/>
                        <a:latin typeface="Calibri"/>
                        <a:ea typeface="Calibri"/>
                        <a:cs typeface="Times New Roman"/>
                      </a:endParaRPr>
                    </a:p>
                  </a:txBody>
                  <a:tcPr marL="0" marR="0" marT="0" marB="0"/>
                </a:tc>
                <a:tc>
                  <a:txBody>
                    <a:bodyPr/>
                    <a:lstStyle/>
                    <a:p>
                      <a:pPr marL="0" marR="18415" algn="r">
                        <a:lnSpc>
                          <a:spcPct val="115000"/>
                        </a:lnSpc>
                        <a:spcBef>
                          <a:spcPts val="140"/>
                        </a:spcBef>
                        <a:spcAft>
                          <a:spcPts val="0"/>
                        </a:spcAft>
                      </a:pPr>
                      <a:r>
                        <a:rPr lang="en-US" sz="800">
                          <a:effectLst/>
                        </a:rPr>
                        <a:t>n/a</a:t>
                      </a:r>
                      <a:endParaRPr lang="en-US" sz="800">
                        <a:effectLst/>
                        <a:latin typeface="Calibri"/>
                        <a:ea typeface="Calibri"/>
                        <a:cs typeface="Times New Roman"/>
                      </a:endParaRPr>
                    </a:p>
                  </a:txBody>
                  <a:tcPr marL="0" marR="0" marT="0" marB="0"/>
                </a:tc>
                <a:tc>
                  <a:txBody>
                    <a:bodyPr/>
                    <a:lstStyle/>
                    <a:p>
                      <a:pPr marL="592455" marR="0">
                        <a:lnSpc>
                          <a:spcPct val="115000"/>
                        </a:lnSpc>
                        <a:spcBef>
                          <a:spcPts val="140"/>
                        </a:spcBef>
                        <a:spcAft>
                          <a:spcPts val="0"/>
                        </a:spcAft>
                      </a:pPr>
                      <a:r>
                        <a:rPr lang="en-US" sz="800">
                          <a:effectLst/>
                        </a:rPr>
                        <a:t>$0.00</a:t>
                      </a:r>
                      <a:endParaRPr lang="en-US" sz="800">
                        <a:effectLst/>
                        <a:latin typeface="Calibri"/>
                        <a:ea typeface="Calibri"/>
                        <a:cs typeface="Times New Roman"/>
                      </a:endParaRPr>
                    </a:p>
                  </a:txBody>
                  <a:tcPr marL="0" marR="0" marT="0" marB="0"/>
                </a:tc>
                <a:tc>
                  <a:txBody>
                    <a:bodyPr/>
                    <a:lstStyle/>
                    <a:p>
                      <a:pPr marL="274320" marR="0">
                        <a:lnSpc>
                          <a:spcPct val="115000"/>
                        </a:lnSpc>
                        <a:spcBef>
                          <a:spcPts val="140"/>
                        </a:spcBef>
                        <a:spcAft>
                          <a:spcPts val="0"/>
                        </a:spcAft>
                      </a:pPr>
                      <a:r>
                        <a:rPr lang="en-US" sz="800">
                          <a:effectLst/>
                        </a:rPr>
                        <a:t>$7,087.50</a:t>
                      </a:r>
                      <a:endParaRPr lang="en-US" sz="800">
                        <a:effectLst/>
                        <a:latin typeface="Calibri"/>
                        <a:ea typeface="Calibri"/>
                        <a:cs typeface="Times New Roman"/>
                      </a:endParaRPr>
                    </a:p>
                  </a:txBody>
                  <a:tcPr marL="0" marR="0" marT="0" marB="0"/>
                </a:tc>
              </a:tr>
              <a:tr h="254645">
                <a:tc>
                  <a:txBody>
                    <a:bodyPr/>
                    <a:lstStyle/>
                    <a:p>
                      <a:pPr marL="21590" marR="0">
                        <a:lnSpc>
                          <a:spcPct val="115000"/>
                        </a:lnSpc>
                        <a:spcBef>
                          <a:spcPts val="140"/>
                        </a:spcBef>
                        <a:spcAft>
                          <a:spcPts val="0"/>
                        </a:spcAft>
                      </a:pPr>
                      <a:r>
                        <a:rPr lang="en-US" sz="800" dirty="0">
                          <a:effectLst/>
                        </a:rPr>
                        <a:t>Total Loan Amount:</a:t>
                      </a:r>
                      <a:endParaRPr lang="en-US" sz="800" dirty="0">
                        <a:effectLst/>
                        <a:latin typeface="Calibri"/>
                        <a:ea typeface="Calibri"/>
                        <a:cs typeface="Times New Roman"/>
                      </a:endParaRPr>
                    </a:p>
                  </a:txBody>
                  <a:tcPr marL="0" marR="0" marT="0" marB="0"/>
                </a:tc>
                <a:tc>
                  <a:txBody>
                    <a:bodyPr/>
                    <a:lstStyle/>
                    <a:p>
                      <a:pPr marL="329565" marR="0">
                        <a:lnSpc>
                          <a:spcPct val="115000"/>
                        </a:lnSpc>
                        <a:spcBef>
                          <a:spcPts val="140"/>
                        </a:spcBef>
                        <a:spcAft>
                          <a:spcPts val="0"/>
                        </a:spcAft>
                      </a:pPr>
                      <a:r>
                        <a:rPr lang="en-US" sz="800">
                          <a:effectLst/>
                        </a:rPr>
                        <a:t>$405,000.00</a:t>
                      </a:r>
                      <a:endParaRPr lang="en-US" sz="800">
                        <a:effectLst/>
                        <a:latin typeface="Calibri"/>
                        <a:ea typeface="Calibri"/>
                        <a:cs typeface="Times New Roman"/>
                      </a:endParaRPr>
                    </a:p>
                  </a:txBody>
                  <a:tcPr marL="0" marR="0" marT="0" marB="0"/>
                </a:tc>
                <a:tc>
                  <a:txBody>
                    <a:bodyPr/>
                    <a:lstStyle/>
                    <a:p>
                      <a:pPr marL="316865" marR="0">
                        <a:lnSpc>
                          <a:spcPct val="115000"/>
                        </a:lnSpc>
                        <a:spcBef>
                          <a:spcPts val="140"/>
                        </a:spcBef>
                        <a:spcAft>
                          <a:spcPts val="0"/>
                        </a:spcAft>
                      </a:pPr>
                      <a:r>
                        <a:rPr lang="en-US" sz="800" dirty="0">
                          <a:effectLst/>
                        </a:rPr>
                        <a:t>$405,000.00</a:t>
                      </a:r>
                      <a:endParaRPr lang="en-US" sz="800" dirty="0">
                        <a:effectLst/>
                        <a:latin typeface="Calibri"/>
                        <a:ea typeface="Calibri"/>
                        <a:cs typeface="Times New Roman"/>
                      </a:endParaRPr>
                    </a:p>
                  </a:txBody>
                  <a:tcPr marL="0" marR="0" marT="0" marB="0"/>
                </a:tc>
                <a:tc>
                  <a:txBody>
                    <a:bodyPr/>
                    <a:lstStyle/>
                    <a:p>
                      <a:pPr marL="318135" marR="0">
                        <a:lnSpc>
                          <a:spcPct val="115000"/>
                        </a:lnSpc>
                        <a:spcBef>
                          <a:spcPts val="140"/>
                        </a:spcBef>
                        <a:spcAft>
                          <a:spcPts val="0"/>
                        </a:spcAft>
                      </a:pPr>
                      <a:r>
                        <a:rPr lang="en-US" sz="800">
                          <a:effectLst/>
                        </a:rPr>
                        <a:t>$405,000.00</a:t>
                      </a:r>
                      <a:endParaRPr lang="en-US" sz="800">
                        <a:effectLst/>
                        <a:latin typeface="Calibri"/>
                        <a:ea typeface="Calibri"/>
                        <a:cs typeface="Times New Roman"/>
                      </a:endParaRPr>
                    </a:p>
                  </a:txBody>
                  <a:tcPr marL="0" marR="0" marT="0" marB="0"/>
                </a:tc>
                <a:tc>
                  <a:txBody>
                    <a:bodyPr/>
                    <a:lstStyle/>
                    <a:p>
                      <a:pPr marL="320675" marR="0">
                        <a:lnSpc>
                          <a:spcPct val="115000"/>
                        </a:lnSpc>
                        <a:spcBef>
                          <a:spcPts val="140"/>
                        </a:spcBef>
                        <a:spcAft>
                          <a:spcPts val="0"/>
                        </a:spcAft>
                      </a:pPr>
                      <a:r>
                        <a:rPr lang="en-US" sz="800">
                          <a:effectLst/>
                        </a:rPr>
                        <a:t>$405,000.00</a:t>
                      </a:r>
                      <a:endParaRPr lang="en-US" sz="800">
                        <a:effectLst/>
                        <a:latin typeface="Calibri"/>
                        <a:ea typeface="Calibri"/>
                        <a:cs typeface="Times New Roman"/>
                      </a:endParaRPr>
                    </a:p>
                  </a:txBody>
                  <a:tcPr marL="0" marR="0" marT="0" marB="0"/>
                </a:tc>
                <a:tc>
                  <a:txBody>
                    <a:bodyPr/>
                    <a:lstStyle/>
                    <a:p>
                      <a:pPr marL="175895" marR="0">
                        <a:lnSpc>
                          <a:spcPct val="115000"/>
                        </a:lnSpc>
                        <a:spcBef>
                          <a:spcPts val="145"/>
                        </a:spcBef>
                        <a:spcAft>
                          <a:spcPts val="0"/>
                        </a:spcAft>
                      </a:pPr>
                      <a:r>
                        <a:rPr lang="en-US" sz="800">
                          <a:effectLst/>
                        </a:rPr>
                        <a:t>$412,087.50</a:t>
                      </a:r>
                      <a:endParaRPr lang="en-US" sz="800">
                        <a:effectLst/>
                        <a:latin typeface="Calibri"/>
                        <a:ea typeface="Calibri"/>
                        <a:cs typeface="Times New Roman"/>
                      </a:endParaRPr>
                    </a:p>
                  </a:txBody>
                  <a:tcPr marL="0" marR="0" marT="0" marB="0"/>
                </a:tc>
              </a:tr>
              <a:tr h="253552">
                <a:tc>
                  <a:txBody>
                    <a:bodyPr/>
                    <a:lstStyle/>
                    <a:p>
                      <a:pPr marL="21590" marR="0">
                        <a:lnSpc>
                          <a:spcPct val="115000"/>
                        </a:lnSpc>
                        <a:spcBef>
                          <a:spcPts val="140"/>
                        </a:spcBef>
                        <a:spcAft>
                          <a:spcPts val="0"/>
                        </a:spcAft>
                      </a:pPr>
                      <a:r>
                        <a:rPr lang="en-US" sz="800" dirty="0">
                          <a:effectLst/>
                        </a:rPr>
                        <a:t>Initial Note Rate %:</a:t>
                      </a:r>
                      <a:endParaRPr lang="en-US" sz="800" dirty="0">
                        <a:effectLst/>
                        <a:latin typeface="Calibri"/>
                        <a:ea typeface="Calibri"/>
                        <a:cs typeface="Times New Roman"/>
                      </a:endParaRPr>
                    </a:p>
                  </a:txBody>
                  <a:tcPr marL="0" marR="0" marT="0" marB="0"/>
                </a:tc>
                <a:tc>
                  <a:txBody>
                    <a:bodyPr/>
                    <a:lstStyle/>
                    <a:p>
                      <a:pPr marL="0" marR="21590" algn="r">
                        <a:lnSpc>
                          <a:spcPct val="115000"/>
                        </a:lnSpc>
                        <a:spcBef>
                          <a:spcPts val="140"/>
                        </a:spcBef>
                        <a:spcAft>
                          <a:spcPts val="0"/>
                        </a:spcAft>
                      </a:pPr>
                      <a:r>
                        <a:rPr lang="en-US" sz="800">
                          <a:effectLst/>
                        </a:rPr>
                        <a:t>4.500</a:t>
                      </a:r>
                      <a:endParaRPr lang="en-US" sz="800">
                        <a:effectLst/>
                        <a:latin typeface="Calibri"/>
                        <a:ea typeface="Calibri"/>
                        <a:cs typeface="Times New Roman"/>
                      </a:endParaRPr>
                    </a:p>
                  </a:txBody>
                  <a:tcPr marL="0" marR="0" marT="0" marB="0"/>
                </a:tc>
                <a:tc>
                  <a:txBody>
                    <a:bodyPr/>
                    <a:lstStyle/>
                    <a:p>
                      <a:pPr marL="0" marR="20320" algn="r">
                        <a:lnSpc>
                          <a:spcPct val="115000"/>
                        </a:lnSpc>
                        <a:spcBef>
                          <a:spcPts val="140"/>
                        </a:spcBef>
                        <a:spcAft>
                          <a:spcPts val="0"/>
                        </a:spcAft>
                      </a:pPr>
                      <a:r>
                        <a:rPr lang="en-US" sz="800" dirty="0">
                          <a:effectLst/>
                        </a:rPr>
                        <a:t>4.500</a:t>
                      </a:r>
                      <a:endParaRPr lang="en-US" sz="800" dirty="0">
                        <a:effectLst/>
                        <a:latin typeface="Calibri"/>
                        <a:ea typeface="Calibri"/>
                        <a:cs typeface="Times New Roman"/>
                      </a:endParaRPr>
                    </a:p>
                  </a:txBody>
                  <a:tcPr marL="0" marR="0" marT="0" marB="0"/>
                </a:tc>
                <a:tc>
                  <a:txBody>
                    <a:bodyPr/>
                    <a:lstStyle/>
                    <a:p>
                      <a:pPr marL="0" marR="17780" algn="r">
                        <a:lnSpc>
                          <a:spcPct val="115000"/>
                        </a:lnSpc>
                        <a:spcBef>
                          <a:spcPts val="140"/>
                        </a:spcBef>
                        <a:spcAft>
                          <a:spcPts val="0"/>
                        </a:spcAft>
                      </a:pPr>
                      <a:r>
                        <a:rPr lang="en-US" sz="800">
                          <a:effectLst/>
                        </a:rPr>
                        <a:t>4.500</a:t>
                      </a:r>
                      <a:endParaRPr lang="en-US" sz="800">
                        <a:effectLst/>
                        <a:latin typeface="Calibri"/>
                        <a:ea typeface="Calibri"/>
                        <a:cs typeface="Times New Roman"/>
                      </a:endParaRPr>
                    </a:p>
                  </a:txBody>
                  <a:tcPr marL="0" marR="0" marT="0" marB="0"/>
                </a:tc>
                <a:tc>
                  <a:txBody>
                    <a:bodyPr/>
                    <a:lstStyle/>
                    <a:p>
                      <a:pPr marL="592455" marR="0">
                        <a:lnSpc>
                          <a:spcPct val="115000"/>
                        </a:lnSpc>
                        <a:spcBef>
                          <a:spcPts val="140"/>
                        </a:spcBef>
                        <a:spcAft>
                          <a:spcPts val="0"/>
                        </a:spcAft>
                      </a:pPr>
                      <a:r>
                        <a:rPr lang="en-US" sz="800">
                          <a:effectLst/>
                        </a:rPr>
                        <a:t>4.500</a:t>
                      </a:r>
                      <a:endParaRPr lang="en-US" sz="800">
                        <a:effectLst/>
                        <a:latin typeface="Calibri"/>
                        <a:ea typeface="Calibri"/>
                        <a:cs typeface="Times New Roman"/>
                      </a:endParaRPr>
                    </a:p>
                  </a:txBody>
                  <a:tcPr marL="0" marR="0" marT="0" marB="0"/>
                </a:tc>
                <a:tc>
                  <a:txBody>
                    <a:bodyPr/>
                    <a:lstStyle/>
                    <a:p>
                      <a:pPr marL="447675" marR="0">
                        <a:lnSpc>
                          <a:spcPct val="115000"/>
                        </a:lnSpc>
                        <a:spcBef>
                          <a:spcPts val="140"/>
                        </a:spcBef>
                        <a:spcAft>
                          <a:spcPts val="0"/>
                        </a:spcAft>
                      </a:pPr>
                      <a:r>
                        <a:rPr lang="en-US" sz="800">
                          <a:effectLst/>
                        </a:rPr>
                        <a:t>4.500</a:t>
                      </a:r>
                      <a:endParaRPr lang="en-US" sz="800">
                        <a:effectLst/>
                        <a:latin typeface="Calibri"/>
                        <a:ea typeface="Calibri"/>
                        <a:cs typeface="Times New Roman"/>
                      </a:endParaRPr>
                    </a:p>
                  </a:txBody>
                  <a:tcPr marL="0" marR="0" marT="0" marB="0"/>
                </a:tc>
              </a:tr>
              <a:tr h="254645">
                <a:tc>
                  <a:txBody>
                    <a:bodyPr/>
                    <a:lstStyle/>
                    <a:p>
                      <a:pPr marL="21590" marR="0">
                        <a:lnSpc>
                          <a:spcPct val="115000"/>
                        </a:lnSpc>
                        <a:spcBef>
                          <a:spcPts val="140"/>
                        </a:spcBef>
                        <a:spcAft>
                          <a:spcPts val="0"/>
                        </a:spcAft>
                      </a:pPr>
                      <a:r>
                        <a:rPr lang="en-US" sz="800" dirty="0">
                          <a:effectLst/>
                        </a:rPr>
                        <a:t>Monthly Payment (P&amp;I):</a:t>
                      </a:r>
                      <a:endParaRPr lang="en-US" sz="800" dirty="0">
                        <a:effectLst/>
                        <a:latin typeface="Calibri"/>
                        <a:ea typeface="Calibri"/>
                        <a:cs typeface="Times New Roman"/>
                      </a:endParaRPr>
                    </a:p>
                  </a:txBody>
                  <a:tcPr marL="0" marR="0" marT="0" marB="0"/>
                </a:tc>
                <a:tc>
                  <a:txBody>
                    <a:bodyPr/>
                    <a:lstStyle/>
                    <a:p>
                      <a:pPr marL="428625" marR="0">
                        <a:lnSpc>
                          <a:spcPct val="115000"/>
                        </a:lnSpc>
                        <a:spcBef>
                          <a:spcPts val="140"/>
                        </a:spcBef>
                        <a:spcAft>
                          <a:spcPts val="0"/>
                        </a:spcAft>
                      </a:pPr>
                      <a:r>
                        <a:rPr lang="en-US" sz="800">
                          <a:effectLst/>
                        </a:rPr>
                        <a:t>$2,052.08</a:t>
                      </a:r>
                      <a:endParaRPr lang="en-US" sz="800">
                        <a:effectLst/>
                        <a:latin typeface="Calibri"/>
                        <a:ea typeface="Calibri"/>
                        <a:cs typeface="Times New Roman"/>
                      </a:endParaRPr>
                    </a:p>
                  </a:txBody>
                  <a:tcPr marL="0" marR="0" marT="0" marB="0"/>
                </a:tc>
                <a:tc>
                  <a:txBody>
                    <a:bodyPr/>
                    <a:lstStyle/>
                    <a:p>
                      <a:pPr marL="415925" marR="0">
                        <a:lnSpc>
                          <a:spcPct val="115000"/>
                        </a:lnSpc>
                        <a:spcBef>
                          <a:spcPts val="140"/>
                        </a:spcBef>
                        <a:spcAft>
                          <a:spcPts val="0"/>
                        </a:spcAft>
                      </a:pPr>
                      <a:r>
                        <a:rPr lang="en-US" sz="800" dirty="0">
                          <a:effectLst/>
                        </a:rPr>
                        <a:t>$2,052.08</a:t>
                      </a:r>
                      <a:endParaRPr lang="en-US" sz="800" dirty="0">
                        <a:effectLst/>
                        <a:latin typeface="Calibri"/>
                        <a:ea typeface="Calibri"/>
                        <a:cs typeface="Times New Roman"/>
                      </a:endParaRPr>
                    </a:p>
                  </a:txBody>
                  <a:tcPr marL="0" marR="0" marT="0" marB="0"/>
                </a:tc>
                <a:tc>
                  <a:txBody>
                    <a:bodyPr/>
                    <a:lstStyle/>
                    <a:p>
                      <a:pPr marL="417195" marR="0">
                        <a:lnSpc>
                          <a:spcPct val="115000"/>
                        </a:lnSpc>
                        <a:spcBef>
                          <a:spcPts val="140"/>
                        </a:spcBef>
                        <a:spcAft>
                          <a:spcPts val="0"/>
                        </a:spcAft>
                      </a:pPr>
                      <a:r>
                        <a:rPr lang="en-US" sz="800">
                          <a:effectLst/>
                        </a:rPr>
                        <a:t>$2,052.08</a:t>
                      </a:r>
                      <a:endParaRPr lang="en-US" sz="800">
                        <a:effectLst/>
                        <a:latin typeface="Calibri"/>
                        <a:ea typeface="Calibri"/>
                        <a:cs typeface="Times New Roman"/>
                      </a:endParaRPr>
                    </a:p>
                  </a:txBody>
                  <a:tcPr marL="0" marR="0" marT="0" marB="0"/>
                </a:tc>
                <a:tc>
                  <a:txBody>
                    <a:bodyPr/>
                    <a:lstStyle/>
                    <a:p>
                      <a:pPr marL="419735" marR="0">
                        <a:lnSpc>
                          <a:spcPct val="115000"/>
                        </a:lnSpc>
                        <a:spcBef>
                          <a:spcPts val="140"/>
                        </a:spcBef>
                        <a:spcAft>
                          <a:spcPts val="0"/>
                        </a:spcAft>
                      </a:pPr>
                      <a:r>
                        <a:rPr lang="en-US" sz="800">
                          <a:effectLst/>
                        </a:rPr>
                        <a:t>$2,052.08</a:t>
                      </a:r>
                      <a:endParaRPr lang="en-US" sz="800">
                        <a:effectLst/>
                        <a:latin typeface="Calibri"/>
                        <a:ea typeface="Calibri"/>
                        <a:cs typeface="Times New Roman"/>
                      </a:endParaRPr>
                    </a:p>
                  </a:txBody>
                  <a:tcPr marL="0" marR="0" marT="0" marB="0"/>
                </a:tc>
                <a:tc>
                  <a:txBody>
                    <a:bodyPr/>
                    <a:lstStyle/>
                    <a:p>
                      <a:pPr marL="274955" marR="0">
                        <a:lnSpc>
                          <a:spcPct val="115000"/>
                        </a:lnSpc>
                        <a:spcBef>
                          <a:spcPts val="145"/>
                        </a:spcBef>
                        <a:spcAft>
                          <a:spcPts val="0"/>
                        </a:spcAft>
                      </a:pPr>
                      <a:r>
                        <a:rPr lang="en-US" sz="800">
                          <a:effectLst/>
                        </a:rPr>
                        <a:t>$2,087.99</a:t>
                      </a:r>
                      <a:endParaRPr lang="en-US" sz="800">
                        <a:effectLst/>
                        <a:latin typeface="Calibri"/>
                        <a:ea typeface="Calibri"/>
                        <a:cs typeface="Times New Roman"/>
                      </a:endParaRPr>
                    </a:p>
                  </a:txBody>
                  <a:tcPr marL="0" marR="0" marT="0" marB="0"/>
                </a:tc>
              </a:tr>
              <a:tr h="253552">
                <a:tc>
                  <a:txBody>
                    <a:bodyPr/>
                    <a:lstStyle/>
                    <a:p>
                      <a:pPr marL="21590" marR="0">
                        <a:lnSpc>
                          <a:spcPct val="115000"/>
                        </a:lnSpc>
                        <a:spcBef>
                          <a:spcPts val="140"/>
                        </a:spcBef>
                        <a:spcAft>
                          <a:spcPts val="0"/>
                        </a:spcAft>
                      </a:pPr>
                      <a:r>
                        <a:rPr lang="en-US" sz="800" dirty="0">
                          <a:effectLst/>
                        </a:rPr>
                        <a:t>Monthly MI Premium:</a:t>
                      </a:r>
                      <a:endParaRPr lang="en-US" sz="800" dirty="0">
                        <a:effectLst/>
                        <a:latin typeface="Calibri"/>
                        <a:ea typeface="Calibri"/>
                        <a:cs typeface="Times New Roman"/>
                      </a:endParaRPr>
                    </a:p>
                  </a:txBody>
                  <a:tcPr marL="0" marR="0" marT="0" marB="0"/>
                </a:tc>
                <a:tc>
                  <a:txBody>
                    <a:bodyPr/>
                    <a:lstStyle/>
                    <a:p>
                      <a:pPr marL="502920" marR="0">
                        <a:lnSpc>
                          <a:spcPct val="115000"/>
                        </a:lnSpc>
                        <a:spcBef>
                          <a:spcPts val="140"/>
                        </a:spcBef>
                        <a:spcAft>
                          <a:spcPts val="0"/>
                        </a:spcAft>
                      </a:pPr>
                      <a:r>
                        <a:rPr lang="en-US" sz="800">
                          <a:effectLst/>
                        </a:rPr>
                        <a:t>$131.63</a:t>
                      </a:r>
                      <a:endParaRPr lang="en-US" sz="800">
                        <a:effectLst/>
                        <a:latin typeface="Calibri"/>
                        <a:ea typeface="Calibri"/>
                        <a:cs typeface="Times New Roman"/>
                      </a:endParaRPr>
                    </a:p>
                  </a:txBody>
                  <a:tcPr marL="0" marR="0" marT="0" marB="0"/>
                </a:tc>
                <a:tc>
                  <a:txBody>
                    <a:bodyPr/>
                    <a:lstStyle/>
                    <a:p>
                      <a:pPr marL="0" marR="20320" algn="r">
                        <a:lnSpc>
                          <a:spcPct val="115000"/>
                        </a:lnSpc>
                        <a:spcBef>
                          <a:spcPts val="140"/>
                        </a:spcBef>
                        <a:spcAft>
                          <a:spcPts val="0"/>
                        </a:spcAft>
                      </a:pPr>
                      <a:r>
                        <a:rPr lang="en-US" sz="800" dirty="0">
                          <a:effectLst/>
                        </a:rPr>
                        <a:t>n/a</a:t>
                      </a:r>
                      <a:endParaRPr lang="en-US" sz="800" dirty="0">
                        <a:effectLst/>
                        <a:latin typeface="Calibri"/>
                        <a:ea typeface="Calibri"/>
                        <a:cs typeface="Times New Roman"/>
                      </a:endParaRPr>
                    </a:p>
                  </a:txBody>
                  <a:tcPr marL="0" marR="0" marT="0" marB="0"/>
                </a:tc>
                <a:tc>
                  <a:txBody>
                    <a:bodyPr/>
                    <a:lstStyle/>
                    <a:p>
                      <a:pPr marL="0" marR="18415" algn="r">
                        <a:lnSpc>
                          <a:spcPct val="115000"/>
                        </a:lnSpc>
                        <a:spcBef>
                          <a:spcPts val="140"/>
                        </a:spcBef>
                        <a:spcAft>
                          <a:spcPts val="0"/>
                        </a:spcAft>
                      </a:pPr>
                      <a:r>
                        <a:rPr lang="en-US" sz="800" dirty="0">
                          <a:effectLst/>
                        </a:rPr>
                        <a:t>n/a</a:t>
                      </a:r>
                      <a:endParaRPr lang="en-US" sz="800" dirty="0">
                        <a:effectLst/>
                        <a:latin typeface="Calibri"/>
                        <a:ea typeface="Calibri"/>
                        <a:cs typeface="Times New Roman"/>
                      </a:endParaRPr>
                    </a:p>
                  </a:txBody>
                  <a:tcPr marL="0" marR="0" marT="0" marB="0"/>
                </a:tc>
                <a:tc>
                  <a:txBody>
                    <a:bodyPr/>
                    <a:lstStyle/>
                    <a:p>
                      <a:pPr marL="542925" marR="0">
                        <a:lnSpc>
                          <a:spcPct val="115000"/>
                        </a:lnSpc>
                        <a:spcBef>
                          <a:spcPts val="140"/>
                        </a:spcBef>
                        <a:spcAft>
                          <a:spcPts val="0"/>
                        </a:spcAft>
                      </a:pPr>
                      <a:r>
                        <a:rPr lang="en-US" sz="800">
                          <a:effectLst/>
                        </a:rPr>
                        <a:t>$27.00</a:t>
                      </a:r>
                      <a:endParaRPr lang="en-US" sz="800">
                        <a:effectLst/>
                        <a:latin typeface="Calibri"/>
                        <a:ea typeface="Calibri"/>
                        <a:cs typeface="Times New Roman"/>
                      </a:endParaRPr>
                    </a:p>
                  </a:txBody>
                  <a:tcPr marL="0" marR="0" marT="0" marB="0"/>
                </a:tc>
                <a:tc>
                  <a:txBody>
                    <a:bodyPr/>
                    <a:lstStyle/>
                    <a:p>
                      <a:pPr marL="348615" marR="0">
                        <a:lnSpc>
                          <a:spcPct val="115000"/>
                        </a:lnSpc>
                        <a:spcBef>
                          <a:spcPts val="140"/>
                        </a:spcBef>
                        <a:spcAft>
                          <a:spcPts val="0"/>
                        </a:spcAft>
                      </a:pPr>
                      <a:r>
                        <a:rPr lang="en-US" sz="800">
                          <a:effectLst/>
                        </a:rPr>
                        <a:t>$438.75</a:t>
                      </a:r>
                      <a:endParaRPr lang="en-US" sz="800">
                        <a:effectLst/>
                        <a:latin typeface="Calibri"/>
                        <a:ea typeface="Calibri"/>
                        <a:cs typeface="Times New Roman"/>
                      </a:endParaRPr>
                    </a:p>
                  </a:txBody>
                  <a:tcPr marL="0" marR="0" marT="0" marB="0"/>
                </a:tc>
              </a:tr>
              <a:tr h="254645">
                <a:tc>
                  <a:txBody>
                    <a:bodyPr/>
                    <a:lstStyle/>
                    <a:p>
                      <a:pPr marL="21590" marR="0">
                        <a:lnSpc>
                          <a:spcPct val="115000"/>
                        </a:lnSpc>
                        <a:spcBef>
                          <a:spcPts val="140"/>
                        </a:spcBef>
                        <a:spcAft>
                          <a:spcPts val="0"/>
                        </a:spcAft>
                      </a:pPr>
                      <a:r>
                        <a:rPr lang="en-US" sz="800" dirty="0">
                          <a:effectLst/>
                        </a:rPr>
                        <a:t>Monthly MI Premium Rate %:</a:t>
                      </a:r>
                      <a:endParaRPr lang="en-US" sz="800" dirty="0">
                        <a:effectLst/>
                        <a:latin typeface="Calibri"/>
                        <a:ea typeface="Calibri"/>
                        <a:cs typeface="Times New Roman"/>
                      </a:endParaRPr>
                    </a:p>
                  </a:txBody>
                  <a:tcPr marL="0" marR="0" marT="0" marB="0"/>
                </a:tc>
                <a:tc>
                  <a:txBody>
                    <a:bodyPr/>
                    <a:lstStyle/>
                    <a:p>
                      <a:pPr marL="0" marR="21590" algn="r">
                        <a:lnSpc>
                          <a:spcPct val="115000"/>
                        </a:lnSpc>
                        <a:spcBef>
                          <a:spcPts val="140"/>
                        </a:spcBef>
                        <a:spcAft>
                          <a:spcPts val="0"/>
                        </a:spcAft>
                      </a:pPr>
                      <a:r>
                        <a:rPr lang="en-US" sz="800">
                          <a:effectLst/>
                        </a:rPr>
                        <a:t>0.39</a:t>
                      </a:r>
                      <a:endParaRPr lang="en-US" sz="800">
                        <a:effectLst/>
                        <a:latin typeface="Calibri"/>
                        <a:ea typeface="Calibri"/>
                        <a:cs typeface="Times New Roman"/>
                      </a:endParaRPr>
                    </a:p>
                  </a:txBody>
                  <a:tcPr marL="0" marR="0" marT="0" marB="0"/>
                </a:tc>
                <a:tc>
                  <a:txBody>
                    <a:bodyPr/>
                    <a:lstStyle/>
                    <a:p>
                      <a:pPr marL="0" marR="20320" algn="r">
                        <a:lnSpc>
                          <a:spcPct val="115000"/>
                        </a:lnSpc>
                        <a:spcBef>
                          <a:spcPts val="140"/>
                        </a:spcBef>
                        <a:spcAft>
                          <a:spcPts val="0"/>
                        </a:spcAft>
                      </a:pPr>
                      <a:r>
                        <a:rPr lang="en-US" sz="800">
                          <a:effectLst/>
                        </a:rPr>
                        <a:t>n/a</a:t>
                      </a:r>
                      <a:endParaRPr lang="en-US" sz="800">
                        <a:effectLst/>
                        <a:latin typeface="Calibri"/>
                        <a:ea typeface="Calibri"/>
                        <a:cs typeface="Times New Roman"/>
                      </a:endParaRPr>
                    </a:p>
                  </a:txBody>
                  <a:tcPr marL="0" marR="0" marT="0" marB="0"/>
                </a:tc>
                <a:tc>
                  <a:txBody>
                    <a:bodyPr/>
                    <a:lstStyle/>
                    <a:p>
                      <a:pPr marL="0" marR="17780" algn="r">
                        <a:lnSpc>
                          <a:spcPct val="115000"/>
                        </a:lnSpc>
                        <a:spcBef>
                          <a:spcPts val="140"/>
                        </a:spcBef>
                        <a:spcAft>
                          <a:spcPts val="0"/>
                        </a:spcAft>
                      </a:pPr>
                      <a:r>
                        <a:rPr lang="en-US" sz="800" dirty="0">
                          <a:effectLst/>
                        </a:rPr>
                        <a:t>n/a</a:t>
                      </a:r>
                      <a:endParaRPr lang="en-US" sz="800" dirty="0">
                        <a:effectLst/>
                        <a:latin typeface="Calibri"/>
                        <a:ea typeface="Calibri"/>
                        <a:cs typeface="Times New Roman"/>
                      </a:endParaRPr>
                    </a:p>
                  </a:txBody>
                  <a:tcPr marL="0" marR="0" marT="0" marB="0"/>
                </a:tc>
                <a:tc>
                  <a:txBody>
                    <a:bodyPr/>
                    <a:lstStyle/>
                    <a:p>
                      <a:pPr marL="641985" marR="0">
                        <a:lnSpc>
                          <a:spcPct val="115000"/>
                        </a:lnSpc>
                        <a:spcBef>
                          <a:spcPts val="140"/>
                        </a:spcBef>
                        <a:spcAft>
                          <a:spcPts val="0"/>
                        </a:spcAft>
                      </a:pPr>
                      <a:r>
                        <a:rPr lang="en-US" sz="800">
                          <a:effectLst/>
                        </a:rPr>
                        <a:t>0.08</a:t>
                      </a:r>
                      <a:endParaRPr lang="en-US" sz="800">
                        <a:effectLst/>
                        <a:latin typeface="Calibri"/>
                        <a:ea typeface="Calibri"/>
                        <a:cs typeface="Times New Roman"/>
                      </a:endParaRPr>
                    </a:p>
                  </a:txBody>
                  <a:tcPr marL="0" marR="0" marT="0" marB="0"/>
                </a:tc>
                <a:tc>
                  <a:txBody>
                    <a:bodyPr/>
                    <a:lstStyle/>
                    <a:p>
                      <a:pPr marL="497205" marR="0">
                        <a:lnSpc>
                          <a:spcPct val="115000"/>
                        </a:lnSpc>
                        <a:spcBef>
                          <a:spcPts val="145"/>
                        </a:spcBef>
                        <a:spcAft>
                          <a:spcPts val="0"/>
                        </a:spcAft>
                      </a:pPr>
                      <a:r>
                        <a:rPr lang="en-US" sz="800">
                          <a:effectLst/>
                        </a:rPr>
                        <a:t>1.30</a:t>
                      </a:r>
                      <a:endParaRPr lang="en-US" sz="800">
                        <a:effectLst/>
                        <a:latin typeface="Calibri"/>
                        <a:ea typeface="Calibri"/>
                        <a:cs typeface="Times New Roman"/>
                      </a:endParaRPr>
                    </a:p>
                  </a:txBody>
                  <a:tcPr marL="0" marR="0" marT="0" marB="0"/>
                </a:tc>
              </a:tr>
              <a:tr h="273224">
                <a:tc>
                  <a:txBody>
                    <a:bodyPr/>
                    <a:lstStyle/>
                    <a:p>
                      <a:pPr marL="21590" marR="0">
                        <a:lnSpc>
                          <a:spcPct val="115000"/>
                        </a:lnSpc>
                        <a:spcBef>
                          <a:spcPts val="140"/>
                        </a:spcBef>
                        <a:spcAft>
                          <a:spcPts val="0"/>
                        </a:spcAft>
                      </a:pPr>
                      <a:r>
                        <a:rPr lang="en-US" sz="800" dirty="0">
                          <a:effectLst/>
                        </a:rPr>
                        <a:t>Other Monthly Housing Expense:</a:t>
                      </a:r>
                      <a:endParaRPr lang="en-US" sz="800" dirty="0">
                        <a:effectLst/>
                        <a:latin typeface="Calibri"/>
                        <a:ea typeface="Calibri"/>
                        <a:cs typeface="Times New Roman"/>
                      </a:endParaRPr>
                    </a:p>
                  </a:txBody>
                  <a:tcPr marL="0" marR="0" marT="0" marB="0"/>
                </a:tc>
                <a:tc>
                  <a:txBody>
                    <a:bodyPr/>
                    <a:lstStyle/>
                    <a:p>
                      <a:pPr marL="502920" marR="0">
                        <a:lnSpc>
                          <a:spcPct val="115000"/>
                        </a:lnSpc>
                        <a:spcBef>
                          <a:spcPts val="140"/>
                        </a:spcBef>
                        <a:spcAft>
                          <a:spcPts val="0"/>
                        </a:spcAft>
                      </a:pPr>
                      <a:r>
                        <a:rPr lang="en-US" sz="800">
                          <a:effectLst/>
                        </a:rPr>
                        <a:t>$475.00</a:t>
                      </a:r>
                      <a:endParaRPr lang="en-US" sz="800">
                        <a:effectLst/>
                        <a:latin typeface="Calibri"/>
                        <a:ea typeface="Calibri"/>
                        <a:cs typeface="Times New Roman"/>
                      </a:endParaRPr>
                    </a:p>
                  </a:txBody>
                  <a:tcPr marL="0" marR="0" marT="0" marB="0"/>
                </a:tc>
                <a:tc>
                  <a:txBody>
                    <a:bodyPr/>
                    <a:lstStyle/>
                    <a:p>
                      <a:pPr marL="489585" marR="0">
                        <a:lnSpc>
                          <a:spcPct val="115000"/>
                        </a:lnSpc>
                        <a:spcBef>
                          <a:spcPts val="140"/>
                        </a:spcBef>
                        <a:spcAft>
                          <a:spcPts val="0"/>
                        </a:spcAft>
                      </a:pPr>
                      <a:r>
                        <a:rPr lang="en-US" sz="800">
                          <a:effectLst/>
                        </a:rPr>
                        <a:t>$475.00</a:t>
                      </a:r>
                      <a:endParaRPr lang="en-US" sz="800">
                        <a:effectLst/>
                        <a:latin typeface="Calibri"/>
                        <a:ea typeface="Calibri"/>
                        <a:cs typeface="Times New Roman"/>
                      </a:endParaRPr>
                    </a:p>
                  </a:txBody>
                  <a:tcPr marL="0" marR="0" marT="0" marB="0"/>
                </a:tc>
                <a:tc>
                  <a:txBody>
                    <a:bodyPr/>
                    <a:lstStyle/>
                    <a:p>
                      <a:pPr marL="490855" marR="0">
                        <a:lnSpc>
                          <a:spcPct val="115000"/>
                        </a:lnSpc>
                        <a:spcBef>
                          <a:spcPts val="140"/>
                        </a:spcBef>
                        <a:spcAft>
                          <a:spcPts val="0"/>
                        </a:spcAft>
                      </a:pPr>
                      <a:r>
                        <a:rPr lang="en-US" sz="800" dirty="0">
                          <a:effectLst/>
                        </a:rPr>
                        <a:t>$475.00</a:t>
                      </a:r>
                      <a:endParaRPr lang="en-US" sz="800" dirty="0">
                        <a:effectLst/>
                        <a:latin typeface="Calibri"/>
                        <a:ea typeface="Calibri"/>
                        <a:cs typeface="Times New Roman"/>
                      </a:endParaRPr>
                    </a:p>
                  </a:txBody>
                  <a:tcPr marL="0" marR="0" marT="0" marB="0"/>
                </a:tc>
                <a:tc>
                  <a:txBody>
                    <a:bodyPr/>
                    <a:lstStyle/>
                    <a:p>
                      <a:pPr marL="493395" marR="0">
                        <a:lnSpc>
                          <a:spcPct val="115000"/>
                        </a:lnSpc>
                        <a:spcBef>
                          <a:spcPts val="140"/>
                        </a:spcBef>
                        <a:spcAft>
                          <a:spcPts val="0"/>
                        </a:spcAft>
                      </a:pPr>
                      <a:r>
                        <a:rPr lang="en-US" sz="800" dirty="0">
                          <a:effectLst/>
                        </a:rPr>
                        <a:t>$475.00</a:t>
                      </a:r>
                      <a:endParaRPr lang="en-US" sz="800" dirty="0">
                        <a:effectLst/>
                        <a:latin typeface="Calibri"/>
                        <a:ea typeface="Calibri"/>
                        <a:cs typeface="Times New Roman"/>
                      </a:endParaRPr>
                    </a:p>
                  </a:txBody>
                  <a:tcPr marL="0" marR="0" marT="0" marB="0"/>
                </a:tc>
                <a:tc>
                  <a:txBody>
                    <a:bodyPr/>
                    <a:lstStyle/>
                    <a:p>
                      <a:pPr marL="348615" marR="0">
                        <a:lnSpc>
                          <a:spcPct val="115000"/>
                        </a:lnSpc>
                        <a:spcBef>
                          <a:spcPts val="140"/>
                        </a:spcBef>
                        <a:spcAft>
                          <a:spcPts val="0"/>
                        </a:spcAft>
                      </a:pPr>
                      <a:r>
                        <a:rPr lang="en-US" sz="800">
                          <a:effectLst/>
                        </a:rPr>
                        <a:t>$475.00</a:t>
                      </a:r>
                      <a:endParaRPr lang="en-US" sz="800">
                        <a:effectLst/>
                        <a:latin typeface="Calibri"/>
                        <a:ea typeface="Calibri"/>
                        <a:cs typeface="Times New Roman"/>
                      </a:endParaRPr>
                    </a:p>
                  </a:txBody>
                  <a:tcPr marL="0" marR="0" marT="0" marB="0"/>
                </a:tc>
              </a:tr>
              <a:tr h="314754">
                <a:tc>
                  <a:txBody>
                    <a:bodyPr/>
                    <a:lstStyle/>
                    <a:p>
                      <a:pPr marL="21590" marR="0">
                        <a:lnSpc>
                          <a:spcPct val="115000"/>
                        </a:lnSpc>
                        <a:spcBef>
                          <a:spcPts val="345"/>
                        </a:spcBef>
                        <a:spcAft>
                          <a:spcPts val="0"/>
                        </a:spcAft>
                      </a:pPr>
                      <a:r>
                        <a:rPr lang="en-US" sz="800" dirty="0">
                          <a:effectLst/>
                        </a:rPr>
                        <a:t>Total PITI (including MI):</a:t>
                      </a:r>
                      <a:endParaRPr lang="en-US" sz="800" dirty="0">
                        <a:effectLst/>
                        <a:latin typeface="Calibri"/>
                        <a:ea typeface="Calibri"/>
                        <a:cs typeface="Times New Roman"/>
                      </a:endParaRPr>
                    </a:p>
                  </a:txBody>
                  <a:tcPr marL="0" marR="0" marT="0" marB="0"/>
                </a:tc>
                <a:tc>
                  <a:txBody>
                    <a:bodyPr/>
                    <a:lstStyle/>
                    <a:p>
                      <a:pPr marL="428625" marR="0">
                        <a:lnSpc>
                          <a:spcPct val="115000"/>
                        </a:lnSpc>
                        <a:spcBef>
                          <a:spcPts val="345"/>
                        </a:spcBef>
                        <a:spcAft>
                          <a:spcPts val="0"/>
                        </a:spcAft>
                      </a:pPr>
                      <a:r>
                        <a:rPr lang="en-US" sz="800">
                          <a:effectLst/>
                        </a:rPr>
                        <a:t>$2,658.71</a:t>
                      </a:r>
                      <a:endParaRPr lang="en-US" sz="800">
                        <a:effectLst/>
                        <a:latin typeface="Calibri"/>
                        <a:ea typeface="Calibri"/>
                        <a:cs typeface="Times New Roman"/>
                      </a:endParaRPr>
                    </a:p>
                  </a:txBody>
                  <a:tcPr marL="0" marR="0" marT="0" marB="0"/>
                </a:tc>
                <a:tc>
                  <a:txBody>
                    <a:bodyPr/>
                    <a:lstStyle/>
                    <a:p>
                      <a:pPr marL="415925" marR="0">
                        <a:lnSpc>
                          <a:spcPct val="115000"/>
                        </a:lnSpc>
                        <a:spcBef>
                          <a:spcPts val="345"/>
                        </a:spcBef>
                        <a:spcAft>
                          <a:spcPts val="0"/>
                        </a:spcAft>
                      </a:pPr>
                      <a:r>
                        <a:rPr lang="en-US" sz="800" dirty="0">
                          <a:effectLst/>
                        </a:rPr>
                        <a:t>$2,527.08</a:t>
                      </a:r>
                      <a:endParaRPr lang="en-US" sz="800" dirty="0">
                        <a:effectLst/>
                        <a:latin typeface="Calibri"/>
                        <a:ea typeface="Calibri"/>
                        <a:cs typeface="Times New Roman"/>
                      </a:endParaRPr>
                    </a:p>
                  </a:txBody>
                  <a:tcPr marL="0" marR="0" marT="0" marB="0"/>
                </a:tc>
                <a:tc>
                  <a:txBody>
                    <a:bodyPr/>
                    <a:lstStyle/>
                    <a:p>
                      <a:pPr marL="417195" marR="0">
                        <a:lnSpc>
                          <a:spcPct val="115000"/>
                        </a:lnSpc>
                        <a:spcBef>
                          <a:spcPts val="345"/>
                        </a:spcBef>
                        <a:spcAft>
                          <a:spcPts val="0"/>
                        </a:spcAft>
                      </a:pPr>
                      <a:r>
                        <a:rPr lang="en-US" sz="800">
                          <a:effectLst/>
                        </a:rPr>
                        <a:t>$2,527.08</a:t>
                      </a:r>
                      <a:endParaRPr lang="en-US" sz="800">
                        <a:effectLst/>
                        <a:latin typeface="Calibri"/>
                        <a:ea typeface="Calibri"/>
                        <a:cs typeface="Times New Roman"/>
                      </a:endParaRPr>
                    </a:p>
                  </a:txBody>
                  <a:tcPr marL="0" marR="0" marT="0" marB="0"/>
                </a:tc>
                <a:tc>
                  <a:txBody>
                    <a:bodyPr/>
                    <a:lstStyle/>
                    <a:p>
                      <a:pPr marL="419100" marR="0">
                        <a:lnSpc>
                          <a:spcPct val="115000"/>
                        </a:lnSpc>
                        <a:spcBef>
                          <a:spcPts val="345"/>
                        </a:spcBef>
                        <a:spcAft>
                          <a:spcPts val="0"/>
                        </a:spcAft>
                      </a:pPr>
                      <a:r>
                        <a:rPr lang="en-US" sz="800" dirty="0">
                          <a:effectLst/>
                        </a:rPr>
                        <a:t>$2,554.08</a:t>
                      </a:r>
                      <a:endParaRPr lang="en-US" sz="800" dirty="0">
                        <a:effectLst/>
                        <a:latin typeface="Calibri"/>
                        <a:ea typeface="Calibri"/>
                        <a:cs typeface="Times New Roman"/>
                      </a:endParaRPr>
                    </a:p>
                  </a:txBody>
                  <a:tcPr marL="0" marR="0" marT="0" marB="0"/>
                </a:tc>
                <a:tc>
                  <a:txBody>
                    <a:bodyPr/>
                    <a:lstStyle/>
                    <a:p>
                      <a:pPr marL="274320" marR="0">
                        <a:lnSpc>
                          <a:spcPct val="115000"/>
                        </a:lnSpc>
                        <a:spcBef>
                          <a:spcPts val="345"/>
                        </a:spcBef>
                        <a:spcAft>
                          <a:spcPts val="0"/>
                        </a:spcAft>
                      </a:pPr>
                      <a:r>
                        <a:rPr lang="en-US" sz="800">
                          <a:effectLst/>
                        </a:rPr>
                        <a:t>$3,001.74</a:t>
                      </a:r>
                      <a:endParaRPr lang="en-US" sz="800">
                        <a:effectLst/>
                        <a:latin typeface="Calibri"/>
                        <a:ea typeface="Calibri"/>
                        <a:cs typeface="Times New Roman"/>
                      </a:endParaRPr>
                    </a:p>
                  </a:txBody>
                  <a:tcPr marL="0" marR="0" marT="0" marB="0"/>
                </a:tc>
              </a:tr>
              <a:tr h="286340">
                <a:tc>
                  <a:txBody>
                    <a:bodyPr/>
                    <a:lstStyle/>
                    <a:p>
                      <a:pPr marL="21590" marR="0">
                        <a:lnSpc>
                          <a:spcPct val="115000"/>
                        </a:lnSpc>
                        <a:spcBef>
                          <a:spcPts val="215"/>
                        </a:spcBef>
                        <a:spcAft>
                          <a:spcPts val="0"/>
                        </a:spcAft>
                      </a:pPr>
                      <a:r>
                        <a:rPr lang="en-US" sz="800" dirty="0">
                          <a:effectLst/>
                        </a:rPr>
                        <a:t>Housing Cost Over Five Years:</a:t>
                      </a:r>
                      <a:endParaRPr lang="en-US" sz="800" dirty="0">
                        <a:effectLst/>
                        <a:latin typeface="Calibri"/>
                        <a:ea typeface="Calibri"/>
                        <a:cs typeface="Times New Roman"/>
                      </a:endParaRPr>
                    </a:p>
                  </a:txBody>
                  <a:tcPr marL="0" marR="0" marT="0" marB="0"/>
                </a:tc>
                <a:tc>
                  <a:txBody>
                    <a:bodyPr/>
                    <a:lstStyle/>
                    <a:p>
                      <a:pPr marL="329565" marR="0">
                        <a:lnSpc>
                          <a:spcPct val="115000"/>
                        </a:lnSpc>
                        <a:spcBef>
                          <a:spcPts val="215"/>
                        </a:spcBef>
                        <a:spcAft>
                          <a:spcPts val="0"/>
                        </a:spcAft>
                      </a:pPr>
                      <a:r>
                        <a:rPr lang="en-US" sz="800">
                          <a:effectLst/>
                        </a:rPr>
                        <a:t>$159,522.60</a:t>
                      </a:r>
                      <a:endParaRPr lang="en-US" sz="800">
                        <a:effectLst/>
                        <a:latin typeface="Calibri"/>
                        <a:ea typeface="Calibri"/>
                        <a:cs typeface="Times New Roman"/>
                      </a:endParaRPr>
                    </a:p>
                  </a:txBody>
                  <a:tcPr marL="0" marR="0" marT="0" marB="0"/>
                </a:tc>
                <a:tc>
                  <a:txBody>
                    <a:bodyPr/>
                    <a:lstStyle/>
                    <a:p>
                      <a:pPr marL="316865" marR="0">
                        <a:lnSpc>
                          <a:spcPct val="115000"/>
                        </a:lnSpc>
                        <a:spcBef>
                          <a:spcPts val="215"/>
                        </a:spcBef>
                        <a:spcAft>
                          <a:spcPts val="0"/>
                        </a:spcAft>
                      </a:pPr>
                      <a:r>
                        <a:rPr lang="en-US" sz="800">
                          <a:effectLst/>
                        </a:rPr>
                        <a:t>$156,768.30</a:t>
                      </a:r>
                      <a:endParaRPr lang="en-US" sz="800">
                        <a:effectLst/>
                        <a:latin typeface="Calibri"/>
                        <a:ea typeface="Calibri"/>
                        <a:cs typeface="Times New Roman"/>
                      </a:endParaRPr>
                    </a:p>
                  </a:txBody>
                  <a:tcPr marL="0" marR="0" marT="0" marB="0"/>
                </a:tc>
                <a:tc>
                  <a:txBody>
                    <a:bodyPr/>
                    <a:lstStyle/>
                    <a:p>
                      <a:pPr marL="318135" marR="0">
                        <a:lnSpc>
                          <a:spcPct val="115000"/>
                        </a:lnSpc>
                        <a:spcBef>
                          <a:spcPts val="215"/>
                        </a:spcBef>
                        <a:spcAft>
                          <a:spcPts val="0"/>
                        </a:spcAft>
                      </a:pPr>
                      <a:r>
                        <a:rPr lang="en-US" sz="800">
                          <a:effectLst/>
                        </a:rPr>
                        <a:t>$151,624.80</a:t>
                      </a:r>
                      <a:endParaRPr lang="en-US" sz="800">
                        <a:effectLst/>
                        <a:latin typeface="Calibri"/>
                        <a:ea typeface="Calibri"/>
                        <a:cs typeface="Times New Roman"/>
                      </a:endParaRPr>
                    </a:p>
                  </a:txBody>
                  <a:tcPr marL="0" marR="0" marT="0" marB="0"/>
                </a:tc>
                <a:tc>
                  <a:txBody>
                    <a:bodyPr/>
                    <a:lstStyle/>
                    <a:p>
                      <a:pPr marL="320675" marR="0">
                        <a:lnSpc>
                          <a:spcPct val="115000"/>
                        </a:lnSpc>
                        <a:spcBef>
                          <a:spcPts val="215"/>
                        </a:spcBef>
                        <a:spcAft>
                          <a:spcPts val="0"/>
                        </a:spcAft>
                      </a:pPr>
                      <a:r>
                        <a:rPr lang="en-US" sz="800" dirty="0">
                          <a:effectLst/>
                        </a:rPr>
                        <a:t>$157,294.80</a:t>
                      </a:r>
                      <a:endParaRPr lang="en-US" sz="800" dirty="0">
                        <a:effectLst/>
                        <a:latin typeface="Calibri"/>
                        <a:ea typeface="Calibri"/>
                        <a:cs typeface="Times New Roman"/>
                      </a:endParaRPr>
                    </a:p>
                  </a:txBody>
                  <a:tcPr marL="0" marR="0" marT="0" marB="0"/>
                </a:tc>
                <a:tc>
                  <a:txBody>
                    <a:bodyPr/>
                    <a:lstStyle/>
                    <a:p>
                      <a:pPr marL="175260" marR="0">
                        <a:lnSpc>
                          <a:spcPct val="115000"/>
                        </a:lnSpc>
                        <a:spcBef>
                          <a:spcPts val="215"/>
                        </a:spcBef>
                        <a:spcAft>
                          <a:spcPts val="0"/>
                        </a:spcAft>
                      </a:pPr>
                      <a:r>
                        <a:rPr lang="en-US" sz="800" dirty="0">
                          <a:effectLst/>
                        </a:rPr>
                        <a:t>$180,104.40</a:t>
                      </a:r>
                      <a:endParaRPr lang="en-US" sz="800" dirty="0">
                        <a:effectLst/>
                        <a:latin typeface="Calibri"/>
                        <a:ea typeface="Calibri"/>
                        <a:cs typeface="Times New Roman"/>
                      </a:endParaRPr>
                    </a:p>
                  </a:txBody>
                  <a:tcPr marL="0" marR="0" marT="0" marB="0"/>
                </a:tc>
              </a:tr>
              <a:tr h="328963">
                <a:tc>
                  <a:txBody>
                    <a:bodyPr/>
                    <a:lstStyle/>
                    <a:p>
                      <a:pPr marL="21590" marR="0">
                        <a:lnSpc>
                          <a:spcPct val="115000"/>
                        </a:lnSpc>
                        <a:spcBef>
                          <a:spcPts val="215"/>
                        </a:spcBef>
                        <a:spcAft>
                          <a:spcPts val="0"/>
                        </a:spcAft>
                      </a:pPr>
                      <a:r>
                        <a:rPr lang="en-US" sz="800" dirty="0">
                          <a:effectLst/>
                        </a:rPr>
                        <a:t>Five-Year Savings Compared to FHA:</a:t>
                      </a:r>
                      <a:endParaRPr lang="en-US" sz="800" dirty="0">
                        <a:effectLst/>
                        <a:latin typeface="Calibri"/>
                        <a:ea typeface="Calibri"/>
                        <a:cs typeface="Times New Roman"/>
                      </a:endParaRPr>
                    </a:p>
                  </a:txBody>
                  <a:tcPr marL="0" marR="0" marT="0" marB="0"/>
                </a:tc>
                <a:tc>
                  <a:txBody>
                    <a:bodyPr/>
                    <a:lstStyle/>
                    <a:p>
                      <a:pPr marL="379095" marR="0">
                        <a:lnSpc>
                          <a:spcPct val="115000"/>
                        </a:lnSpc>
                        <a:spcBef>
                          <a:spcPts val="215"/>
                        </a:spcBef>
                        <a:spcAft>
                          <a:spcPts val="0"/>
                        </a:spcAft>
                      </a:pPr>
                      <a:r>
                        <a:rPr lang="en-US" sz="800" dirty="0">
                          <a:effectLst/>
                        </a:rPr>
                        <a:t>$20,581.80</a:t>
                      </a:r>
                      <a:endParaRPr lang="en-US" sz="800" dirty="0">
                        <a:effectLst/>
                        <a:latin typeface="Calibri"/>
                        <a:ea typeface="Calibri"/>
                        <a:cs typeface="Times New Roman"/>
                      </a:endParaRPr>
                    </a:p>
                  </a:txBody>
                  <a:tcPr marL="0" marR="0" marT="0" marB="0"/>
                </a:tc>
                <a:tc>
                  <a:txBody>
                    <a:bodyPr/>
                    <a:lstStyle/>
                    <a:p>
                      <a:pPr marL="366395" marR="0">
                        <a:lnSpc>
                          <a:spcPct val="115000"/>
                        </a:lnSpc>
                        <a:spcBef>
                          <a:spcPts val="215"/>
                        </a:spcBef>
                        <a:spcAft>
                          <a:spcPts val="0"/>
                        </a:spcAft>
                      </a:pPr>
                      <a:r>
                        <a:rPr lang="en-US" sz="800">
                          <a:effectLst/>
                        </a:rPr>
                        <a:t>$23,336.10</a:t>
                      </a:r>
                      <a:endParaRPr lang="en-US" sz="800">
                        <a:effectLst/>
                        <a:latin typeface="Calibri"/>
                        <a:ea typeface="Calibri"/>
                        <a:cs typeface="Times New Roman"/>
                      </a:endParaRPr>
                    </a:p>
                  </a:txBody>
                  <a:tcPr marL="0" marR="0" marT="0" marB="0"/>
                </a:tc>
                <a:tc>
                  <a:txBody>
                    <a:bodyPr/>
                    <a:lstStyle/>
                    <a:p>
                      <a:pPr marL="367665" marR="0">
                        <a:lnSpc>
                          <a:spcPct val="115000"/>
                        </a:lnSpc>
                        <a:spcBef>
                          <a:spcPts val="215"/>
                        </a:spcBef>
                        <a:spcAft>
                          <a:spcPts val="0"/>
                        </a:spcAft>
                      </a:pPr>
                      <a:r>
                        <a:rPr lang="en-US" sz="800">
                          <a:effectLst/>
                        </a:rPr>
                        <a:t>$28,479.60</a:t>
                      </a:r>
                      <a:endParaRPr lang="en-US" sz="800">
                        <a:effectLst/>
                        <a:latin typeface="Calibri"/>
                        <a:ea typeface="Calibri"/>
                        <a:cs typeface="Times New Roman"/>
                      </a:endParaRPr>
                    </a:p>
                  </a:txBody>
                  <a:tcPr marL="0" marR="0" marT="0" marB="0"/>
                </a:tc>
                <a:tc>
                  <a:txBody>
                    <a:bodyPr/>
                    <a:lstStyle/>
                    <a:p>
                      <a:pPr marL="369570" marR="0">
                        <a:lnSpc>
                          <a:spcPct val="115000"/>
                        </a:lnSpc>
                        <a:spcBef>
                          <a:spcPts val="215"/>
                        </a:spcBef>
                        <a:spcAft>
                          <a:spcPts val="0"/>
                        </a:spcAft>
                      </a:pPr>
                      <a:r>
                        <a:rPr lang="en-US" sz="800">
                          <a:effectLst/>
                        </a:rPr>
                        <a:t>$22,809.60</a:t>
                      </a:r>
                      <a:endParaRPr lang="en-US" sz="800">
                        <a:effectLst/>
                        <a:latin typeface="Calibri"/>
                        <a:ea typeface="Calibri"/>
                        <a:cs typeface="Times New Roman"/>
                      </a:endParaRPr>
                    </a:p>
                  </a:txBody>
                  <a:tcPr marL="0" marR="0" marT="0" marB="0"/>
                </a:tc>
                <a:tc>
                  <a:txBody>
                    <a:bodyPr/>
                    <a:lstStyle/>
                    <a:p>
                      <a:pPr marL="0" marR="0">
                        <a:lnSpc>
                          <a:spcPct val="115000"/>
                        </a:lnSpc>
                        <a:spcBef>
                          <a:spcPts val="0"/>
                        </a:spcBef>
                        <a:spcAft>
                          <a:spcPts val="1000"/>
                        </a:spcAft>
                      </a:pPr>
                      <a:r>
                        <a:rPr lang="en-US" sz="800" dirty="0">
                          <a:effectLst/>
                        </a:rPr>
                        <a:t> </a:t>
                      </a:r>
                      <a:endParaRPr lang="en-US" sz="8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2748475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6b08b8-e443-420f-8166-a78cd912ab52@stonegatem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1162"/>
            <a:ext cx="8534400" cy="617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183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3" name="Title 1"/>
          <p:cNvSpPr>
            <a:spLocks noGrp="1"/>
          </p:cNvSpPr>
          <p:nvPr>
            <p:ph type="title"/>
          </p:nvPr>
        </p:nvSpPr>
        <p:spPr>
          <a:xfrm>
            <a:off x="457200" y="274638"/>
            <a:ext cx="8229600" cy="1143000"/>
          </a:xfrm>
        </p:spPr>
        <p:txBody>
          <a:bodyPr>
            <a:normAutofit/>
          </a:bodyPr>
          <a:lstStyle/>
          <a:p>
            <a:r>
              <a:rPr lang="en-US" sz="3200" b="1" dirty="0" smtClean="0"/>
              <a:t>Loan Types:  Old Favorites</a:t>
            </a:r>
            <a:endParaRPr lang="en-US" sz="3200" b="1" dirty="0"/>
          </a:p>
        </p:txBody>
      </p:sp>
      <p:sp>
        <p:nvSpPr>
          <p:cNvPr id="4" name="Content Placeholder 2"/>
          <p:cNvSpPr>
            <a:spLocks noGrp="1"/>
          </p:cNvSpPr>
          <p:nvPr>
            <p:ph idx="1"/>
          </p:nvPr>
        </p:nvSpPr>
        <p:spPr>
          <a:xfrm>
            <a:off x="457200" y="1722437"/>
            <a:ext cx="8229600" cy="4525963"/>
          </a:xfrm>
        </p:spPr>
        <p:txBody>
          <a:bodyPr/>
          <a:lstStyle/>
          <a:p>
            <a:r>
              <a:rPr lang="en-US" dirty="0" smtClean="0"/>
              <a:t>Conventional</a:t>
            </a:r>
          </a:p>
          <a:p>
            <a:pPr lvl="1"/>
            <a:r>
              <a:rPr lang="en-US" dirty="0" smtClean="0"/>
              <a:t>$417K maximum loan limit</a:t>
            </a:r>
          </a:p>
          <a:p>
            <a:pPr lvl="1"/>
            <a:r>
              <a:rPr lang="en-US" dirty="0" smtClean="0"/>
              <a:t>No PMI at 80% or less LTV</a:t>
            </a:r>
          </a:p>
          <a:p>
            <a:pPr lvl="1"/>
            <a:r>
              <a:rPr lang="en-US" dirty="0" smtClean="0"/>
              <a:t>Up to 97% LTV with PMI </a:t>
            </a:r>
          </a:p>
          <a:p>
            <a:pPr lvl="1"/>
            <a:r>
              <a:rPr lang="en-US" dirty="0" smtClean="0"/>
              <a:t>Max debt ratio of 45%</a:t>
            </a:r>
          </a:p>
          <a:p>
            <a:pPr lvl="1"/>
            <a:r>
              <a:rPr lang="en-US" dirty="0" smtClean="0"/>
              <a:t>Generally requires reserves after close</a:t>
            </a:r>
          </a:p>
          <a:p>
            <a:pPr lvl="1"/>
            <a:r>
              <a:rPr lang="en-US" dirty="0" err="1" smtClean="0"/>
              <a:t>FannieMae</a:t>
            </a:r>
            <a:r>
              <a:rPr lang="en-US" dirty="0" smtClean="0"/>
              <a:t> and </a:t>
            </a:r>
            <a:r>
              <a:rPr lang="en-US" dirty="0" err="1" smtClean="0"/>
              <a:t>FreddieMac</a:t>
            </a:r>
            <a:r>
              <a:rPr lang="en-US" dirty="0" smtClean="0"/>
              <a:t> </a:t>
            </a:r>
            <a:endParaRPr lang="en-US" dirty="0"/>
          </a:p>
        </p:txBody>
      </p:sp>
    </p:spTree>
    <p:extLst>
      <p:ext uri="{BB962C8B-B14F-4D97-AF65-F5344CB8AC3E}">
        <p14:creationId xmlns:p14="http://schemas.microsoft.com/office/powerpoint/2010/main" val="2602686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3" name="Title 1"/>
          <p:cNvSpPr>
            <a:spLocks noGrp="1"/>
          </p:cNvSpPr>
          <p:nvPr>
            <p:ph type="title"/>
          </p:nvPr>
        </p:nvSpPr>
        <p:spPr>
          <a:xfrm>
            <a:off x="457200" y="274638"/>
            <a:ext cx="8229600" cy="1143000"/>
          </a:xfrm>
        </p:spPr>
        <p:txBody>
          <a:bodyPr>
            <a:normAutofit/>
          </a:bodyPr>
          <a:lstStyle/>
          <a:p>
            <a:r>
              <a:rPr lang="en-US" sz="3200" b="1" dirty="0"/>
              <a:t>Loan Types:  Old Favorites</a:t>
            </a:r>
            <a:endParaRPr lang="en-US" sz="3200" dirty="0"/>
          </a:p>
        </p:txBody>
      </p:sp>
      <p:sp>
        <p:nvSpPr>
          <p:cNvPr id="4" name="Content Placeholder 2"/>
          <p:cNvSpPr>
            <a:spLocks noGrp="1"/>
          </p:cNvSpPr>
          <p:nvPr>
            <p:ph idx="1"/>
          </p:nvPr>
        </p:nvSpPr>
        <p:spPr>
          <a:xfrm>
            <a:off x="457200" y="1722437"/>
            <a:ext cx="8229600" cy="4525963"/>
          </a:xfrm>
        </p:spPr>
        <p:txBody>
          <a:bodyPr/>
          <a:lstStyle/>
          <a:p>
            <a:r>
              <a:rPr lang="en-US" dirty="0" smtClean="0"/>
              <a:t>FHA</a:t>
            </a:r>
          </a:p>
          <a:p>
            <a:pPr lvl="1"/>
            <a:r>
              <a:rPr lang="en-US" dirty="0" smtClean="0"/>
              <a:t>$271,050 maximum loan limit</a:t>
            </a:r>
          </a:p>
          <a:p>
            <a:pPr lvl="1"/>
            <a:r>
              <a:rPr lang="en-US" dirty="0" smtClean="0"/>
              <a:t>UFMIP and monthly MIP generally for life of loan</a:t>
            </a:r>
          </a:p>
          <a:p>
            <a:pPr lvl="1"/>
            <a:r>
              <a:rPr lang="en-US" dirty="0" smtClean="0"/>
              <a:t>Up to 96.5% LTV </a:t>
            </a:r>
          </a:p>
          <a:p>
            <a:pPr lvl="1"/>
            <a:r>
              <a:rPr lang="en-US" dirty="0" smtClean="0"/>
              <a:t>Max debt ratio of 49.9%</a:t>
            </a:r>
          </a:p>
          <a:p>
            <a:pPr lvl="1"/>
            <a:r>
              <a:rPr lang="en-US" dirty="0" smtClean="0"/>
              <a:t>No reserves</a:t>
            </a:r>
          </a:p>
          <a:p>
            <a:pPr lvl="1"/>
            <a:r>
              <a:rPr lang="en-US" dirty="0" smtClean="0"/>
              <a:t>Down payment can be gift</a:t>
            </a:r>
          </a:p>
          <a:p>
            <a:pPr lvl="1"/>
            <a:r>
              <a:rPr lang="en-US" dirty="0" smtClean="0"/>
              <a:t>Lower credit standards</a:t>
            </a:r>
            <a:endParaRPr lang="en-US" dirty="0"/>
          </a:p>
        </p:txBody>
      </p:sp>
    </p:spTree>
    <p:extLst>
      <p:ext uri="{BB962C8B-B14F-4D97-AF65-F5344CB8AC3E}">
        <p14:creationId xmlns:p14="http://schemas.microsoft.com/office/powerpoint/2010/main" val="1057959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200" b="1" dirty="0"/>
              <a:t>Loan Types:  Old Favorites</a:t>
            </a:r>
            <a:endParaRPr lang="en-US" sz="3200" dirty="0"/>
          </a:p>
        </p:txBody>
      </p:sp>
      <p:sp>
        <p:nvSpPr>
          <p:cNvPr id="3" name="Content Placeholder 2"/>
          <p:cNvSpPr>
            <a:spLocks noGrp="1"/>
          </p:cNvSpPr>
          <p:nvPr>
            <p:ph idx="1"/>
          </p:nvPr>
        </p:nvSpPr>
        <p:spPr>
          <a:xfrm>
            <a:off x="457200" y="1722437"/>
            <a:ext cx="8229600" cy="4525963"/>
          </a:xfrm>
        </p:spPr>
        <p:txBody>
          <a:bodyPr/>
          <a:lstStyle/>
          <a:p>
            <a:r>
              <a:rPr lang="en-US" dirty="0" smtClean="0"/>
              <a:t>VA</a:t>
            </a:r>
          </a:p>
          <a:p>
            <a:pPr lvl="1"/>
            <a:r>
              <a:rPr lang="en-US" dirty="0" smtClean="0"/>
              <a:t>Must be veteran with eligibility</a:t>
            </a:r>
          </a:p>
          <a:p>
            <a:pPr lvl="1"/>
            <a:r>
              <a:rPr lang="en-US" dirty="0" smtClean="0"/>
              <a:t>$417K max loan limit</a:t>
            </a:r>
          </a:p>
          <a:p>
            <a:pPr lvl="1"/>
            <a:r>
              <a:rPr lang="en-US" dirty="0" smtClean="0"/>
              <a:t>100% LTV - No down payment required</a:t>
            </a:r>
          </a:p>
          <a:p>
            <a:pPr lvl="1"/>
            <a:r>
              <a:rPr lang="en-US" dirty="0" smtClean="0"/>
              <a:t>No monthly MIP</a:t>
            </a:r>
          </a:p>
          <a:p>
            <a:pPr lvl="1"/>
            <a:r>
              <a:rPr lang="en-US" dirty="0" smtClean="0"/>
              <a:t>Financed funding fee unless disabled</a:t>
            </a:r>
          </a:p>
          <a:p>
            <a:pPr lvl="1"/>
            <a:r>
              <a:rPr lang="en-US" dirty="0" smtClean="0"/>
              <a:t>Max debt ratio of 45%</a:t>
            </a:r>
            <a:endParaRPr lang="en-US" dirty="0"/>
          </a:p>
        </p:txBody>
      </p:sp>
    </p:spTree>
    <p:extLst>
      <p:ext uri="{BB962C8B-B14F-4D97-AF65-F5344CB8AC3E}">
        <p14:creationId xmlns:p14="http://schemas.microsoft.com/office/powerpoint/2010/main" val="2252767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3" name="Title 1"/>
          <p:cNvSpPr>
            <a:spLocks noGrp="1"/>
          </p:cNvSpPr>
          <p:nvPr>
            <p:ph type="title"/>
          </p:nvPr>
        </p:nvSpPr>
        <p:spPr>
          <a:xfrm>
            <a:off x="457200" y="274638"/>
            <a:ext cx="8229600" cy="1143000"/>
          </a:xfrm>
        </p:spPr>
        <p:txBody>
          <a:bodyPr>
            <a:normAutofit/>
          </a:bodyPr>
          <a:lstStyle/>
          <a:p>
            <a:r>
              <a:rPr lang="en-US" sz="3200" b="1" dirty="0"/>
              <a:t>Loan Types:  Old Favorites</a:t>
            </a:r>
            <a:endParaRPr lang="en-US" sz="3200" dirty="0"/>
          </a:p>
        </p:txBody>
      </p:sp>
      <p:sp>
        <p:nvSpPr>
          <p:cNvPr id="4" name="Content Placeholder 2"/>
          <p:cNvSpPr>
            <a:spLocks noGrp="1"/>
          </p:cNvSpPr>
          <p:nvPr>
            <p:ph idx="1"/>
          </p:nvPr>
        </p:nvSpPr>
        <p:spPr>
          <a:xfrm>
            <a:off x="457200" y="1722437"/>
            <a:ext cx="8229600" cy="4525963"/>
          </a:xfrm>
        </p:spPr>
        <p:txBody>
          <a:bodyPr>
            <a:normAutofit/>
          </a:bodyPr>
          <a:lstStyle/>
          <a:p>
            <a:r>
              <a:rPr lang="en-US" dirty="0" smtClean="0"/>
              <a:t>Non-Agency (Jumbo)</a:t>
            </a:r>
          </a:p>
          <a:p>
            <a:pPr lvl="1"/>
            <a:r>
              <a:rPr lang="en-US" dirty="0" smtClean="0"/>
              <a:t>Loan amounts from $417K up to $2M</a:t>
            </a:r>
          </a:p>
          <a:p>
            <a:pPr lvl="1"/>
            <a:r>
              <a:rPr lang="en-US" dirty="0" smtClean="0"/>
              <a:t>80% max LTV</a:t>
            </a:r>
          </a:p>
          <a:p>
            <a:pPr lvl="1"/>
            <a:r>
              <a:rPr lang="en-US" dirty="0" smtClean="0"/>
              <a:t>Interest rates higher than conventional</a:t>
            </a:r>
          </a:p>
          <a:p>
            <a:pPr lvl="1"/>
            <a:r>
              <a:rPr lang="en-US" dirty="0" smtClean="0"/>
              <a:t>Considered higher risk</a:t>
            </a:r>
          </a:p>
          <a:p>
            <a:pPr lvl="1"/>
            <a:r>
              <a:rPr lang="en-US" dirty="0" smtClean="0"/>
              <a:t>Max debt ratio of 43%</a:t>
            </a:r>
          </a:p>
          <a:p>
            <a:pPr lvl="1"/>
            <a:r>
              <a:rPr lang="en-US" dirty="0" smtClean="0"/>
              <a:t>Generally require two appraisals</a:t>
            </a:r>
          </a:p>
          <a:p>
            <a:pPr lvl="1"/>
            <a:r>
              <a:rPr lang="en-US" dirty="0" smtClean="0"/>
              <a:t>Limited number of lenders offering jumbo loans</a:t>
            </a:r>
          </a:p>
          <a:p>
            <a:pPr lvl="1"/>
            <a:r>
              <a:rPr lang="en-US" dirty="0" smtClean="0"/>
              <a:t>Guidelines vary by lender</a:t>
            </a:r>
            <a:endParaRPr lang="en-US" dirty="0"/>
          </a:p>
        </p:txBody>
      </p:sp>
    </p:spTree>
    <p:extLst>
      <p:ext uri="{BB962C8B-B14F-4D97-AF65-F5344CB8AC3E}">
        <p14:creationId xmlns:p14="http://schemas.microsoft.com/office/powerpoint/2010/main" val="116058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81000" y="1905000"/>
            <a:ext cx="8229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spcBef>
                <a:spcPct val="20000"/>
              </a:spcBef>
              <a:buClr>
                <a:schemeClr val="tx1"/>
              </a:buClr>
              <a:buSzPct val="75000"/>
              <a:buFont typeface="Wingdings" pitchFamily="2" charset="2"/>
              <a:buNone/>
              <a:defRPr/>
            </a:pPr>
            <a:endParaRPr lang="en-US" sz="2000" dirty="0">
              <a:latin typeface="+mn-lt"/>
            </a:endParaRPr>
          </a:p>
        </p:txBody>
      </p:sp>
      <p:sp>
        <p:nvSpPr>
          <p:cNvPr id="3" name="Title 1"/>
          <p:cNvSpPr>
            <a:spLocks noGrp="1"/>
          </p:cNvSpPr>
          <p:nvPr>
            <p:ph type="title"/>
          </p:nvPr>
        </p:nvSpPr>
        <p:spPr>
          <a:xfrm>
            <a:off x="457200" y="274638"/>
            <a:ext cx="7620000" cy="1143000"/>
          </a:xfrm>
        </p:spPr>
        <p:txBody>
          <a:bodyPr>
            <a:normAutofit/>
          </a:bodyPr>
          <a:lstStyle/>
          <a:p>
            <a:r>
              <a:rPr lang="en-US" sz="3200" b="1" dirty="0" smtClean="0"/>
              <a:t>Old Programs in a New Market</a:t>
            </a:r>
            <a:endParaRPr lang="en-US" sz="3200" b="1" dirty="0"/>
          </a:p>
        </p:txBody>
      </p:sp>
      <p:sp>
        <p:nvSpPr>
          <p:cNvPr id="4" name="Content Placeholder 2"/>
          <p:cNvSpPr>
            <a:spLocks noGrp="1"/>
          </p:cNvSpPr>
          <p:nvPr>
            <p:ph idx="1"/>
          </p:nvPr>
        </p:nvSpPr>
        <p:spPr>
          <a:xfrm>
            <a:off x="457200" y="1798637"/>
            <a:ext cx="8229600" cy="4525963"/>
          </a:xfrm>
        </p:spPr>
        <p:txBody>
          <a:bodyPr>
            <a:normAutofit fontScale="92500" lnSpcReduction="20000"/>
          </a:bodyPr>
          <a:lstStyle/>
          <a:p>
            <a:r>
              <a:rPr lang="en-US" dirty="0" smtClean="0"/>
              <a:t>Adjustable Rate Mortgage (ARM)</a:t>
            </a:r>
          </a:p>
          <a:p>
            <a:pPr lvl="1"/>
            <a:r>
              <a:rPr lang="en-US" dirty="0" smtClean="0"/>
              <a:t>Rate fixed for initial period (generally 3, 5 or 7 years)</a:t>
            </a:r>
          </a:p>
          <a:p>
            <a:pPr lvl="1"/>
            <a:r>
              <a:rPr lang="en-US" dirty="0" smtClean="0"/>
              <a:t>Variable for life of loan subject to rate change caps</a:t>
            </a:r>
          </a:p>
          <a:p>
            <a:pPr lvl="1"/>
            <a:r>
              <a:rPr lang="en-US" dirty="0" smtClean="0"/>
              <a:t>Good option for borrower who knows they are going to be in home for limited amount of time</a:t>
            </a:r>
          </a:p>
          <a:p>
            <a:r>
              <a:rPr lang="en-US" dirty="0" smtClean="0"/>
              <a:t>Interest Only (not currently offered by SMC)</a:t>
            </a:r>
          </a:p>
          <a:p>
            <a:pPr lvl="1"/>
            <a:r>
              <a:rPr lang="en-US" dirty="0" smtClean="0"/>
              <a:t>Interest only for first 10 years</a:t>
            </a:r>
          </a:p>
          <a:p>
            <a:pPr lvl="1"/>
            <a:r>
              <a:rPr lang="en-US" dirty="0" smtClean="0"/>
              <a:t>Amortizes to 20 year P&amp;I</a:t>
            </a:r>
          </a:p>
          <a:p>
            <a:pPr lvl="1"/>
            <a:r>
              <a:rPr lang="en-US" dirty="0" smtClean="0"/>
              <a:t>Higher rate than fixed but improved cash flow</a:t>
            </a:r>
            <a:endParaRPr lang="en-US" dirty="0"/>
          </a:p>
          <a:p>
            <a:r>
              <a:rPr lang="en-US" dirty="0" smtClean="0"/>
              <a:t>Line of Credit (HELOC)</a:t>
            </a:r>
          </a:p>
          <a:p>
            <a:pPr lvl="1"/>
            <a:r>
              <a:rPr lang="en-US" dirty="0" smtClean="0"/>
              <a:t>First or second lien </a:t>
            </a:r>
          </a:p>
          <a:p>
            <a:pPr lvl="1"/>
            <a:r>
              <a:rPr lang="en-US" dirty="0" smtClean="0"/>
              <a:t>Variable rate based on prime plus margin</a:t>
            </a:r>
          </a:p>
          <a:p>
            <a:pPr lvl="1"/>
            <a:r>
              <a:rPr lang="en-US" dirty="0" smtClean="0"/>
              <a:t>Line can be paid down and re-used</a:t>
            </a:r>
          </a:p>
          <a:p>
            <a:pPr lvl="1"/>
            <a:r>
              <a:rPr lang="en-US" dirty="0" smtClean="0"/>
              <a:t>Generally have 10 year draw and then 10 year repayment period</a:t>
            </a:r>
          </a:p>
          <a:p>
            <a:pPr lvl="1"/>
            <a:r>
              <a:rPr lang="en-US" dirty="0" smtClean="0"/>
              <a:t>Interest is paid on mortgage loan so may be tax deductible</a:t>
            </a:r>
          </a:p>
        </p:txBody>
      </p:sp>
    </p:spTree>
    <p:extLst>
      <p:ext uri="{BB962C8B-B14F-4D97-AF65-F5344CB8AC3E}">
        <p14:creationId xmlns:p14="http://schemas.microsoft.com/office/powerpoint/2010/main" val="3180214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33400"/>
            <a:ext cx="74675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07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6" name="Content Placeholder 2"/>
          <p:cNvSpPr>
            <a:spLocks noGrp="1"/>
          </p:cNvSpPr>
          <p:nvPr>
            <p:ph idx="1"/>
          </p:nvPr>
        </p:nvSpPr>
        <p:spPr/>
        <p:txBody>
          <a:bodyPr>
            <a:normAutofit/>
          </a:bodyPr>
          <a:lstStyle/>
          <a:p>
            <a:r>
              <a:rPr lang="en-US" dirty="0"/>
              <a:t>On July 21, 2010 the Dodd Frank Wall Street Reform and Consumer Protection Act was signed into law.  This legislation has brought sweeping changes to how all financial institutions do business with consumers.   This presentation will provide information on several topics that affect consumers with regards to residential mortgage lending including the New Quality Mortgage Rule (QM) scheduled to become effective 1/10/2014, Valuation Independence rules governing appraisals, and new mortgage products that will give consumers more options in managing their real estate </a:t>
            </a:r>
            <a:r>
              <a:rPr lang="en-US" dirty="0" smtClean="0"/>
              <a:t>asset.</a:t>
            </a:r>
            <a:endParaRPr lang="en-US" dirty="0"/>
          </a:p>
        </p:txBody>
      </p:sp>
    </p:spTree>
    <p:extLst>
      <p:ext uri="{BB962C8B-B14F-4D97-AF65-F5344CB8AC3E}">
        <p14:creationId xmlns:p14="http://schemas.microsoft.com/office/powerpoint/2010/main" val="2823348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eaLnBrk="1" hangingPunct="1"/>
            <a:r>
              <a:rPr lang="en-US" sz="2800" dirty="0" smtClean="0"/>
              <a:t>Q &amp; A  and Thank You!</a:t>
            </a:r>
          </a:p>
        </p:txBody>
      </p:sp>
      <p:sp>
        <p:nvSpPr>
          <p:cNvPr id="45059" name="Content Placeholder 2"/>
          <p:cNvSpPr>
            <a:spLocks noGrp="1"/>
          </p:cNvSpPr>
          <p:nvPr>
            <p:ph idx="1"/>
          </p:nvPr>
        </p:nvSpPr>
        <p:spPr>
          <a:xfrm>
            <a:off x="457200" y="1600200"/>
            <a:ext cx="8229600" cy="1066800"/>
          </a:xfrm>
        </p:spPr>
        <p:txBody>
          <a:bodyPr/>
          <a:lstStyle/>
          <a:p>
            <a:pPr eaLnBrk="1" hangingPunct="1"/>
            <a:r>
              <a:rPr lang="en-US" sz="1800" dirty="0" smtClean="0"/>
              <a:t>Q &amp; A</a:t>
            </a:r>
          </a:p>
          <a:p>
            <a:pPr eaLnBrk="1" hangingPunct="1"/>
            <a:r>
              <a:rPr lang="en-US" sz="1800" dirty="0" smtClean="0"/>
              <a:t>Thank you for attending….</a:t>
            </a:r>
          </a:p>
          <a:p>
            <a:pPr eaLnBrk="1" hangingPunct="1"/>
            <a:r>
              <a:rPr lang="en-US" sz="1800" dirty="0" smtClean="0"/>
              <a:t>If / When you have questions –</a:t>
            </a:r>
            <a:r>
              <a:rPr lang="en-US" sz="2000" dirty="0" smtClean="0"/>
              <a:t>	</a:t>
            </a:r>
          </a:p>
          <a:p>
            <a:pPr algn="ctr" eaLnBrk="1" hangingPunct="1">
              <a:buFont typeface="Arial" pitchFamily="34" charset="0"/>
              <a:buNone/>
            </a:pPr>
            <a:endParaRPr lang="en-US" sz="2000" dirty="0"/>
          </a:p>
          <a:p>
            <a:pPr algn="ctr" eaLnBrk="1" hangingPunct="1">
              <a:buFont typeface="Arial" pitchFamily="34" charset="0"/>
              <a:buNone/>
            </a:pPr>
            <a:r>
              <a:rPr lang="en-US" sz="1800" dirty="0" smtClean="0"/>
              <a:t>	</a:t>
            </a:r>
          </a:p>
          <a:p>
            <a:pPr lvl="2" algn="ctr" eaLnBrk="1" hangingPunct="1">
              <a:buFont typeface="Arial" pitchFamily="34" charset="0"/>
              <a:buNone/>
            </a:pPr>
            <a:r>
              <a:rPr lang="en-US" sz="1400" dirty="0" smtClean="0"/>
              <a:t>	</a:t>
            </a:r>
          </a:p>
          <a:p>
            <a:pPr eaLnBrk="1" hangingPunct="1">
              <a:buFont typeface="Arial" pitchFamily="34" charset="0"/>
              <a:buNone/>
            </a:pPr>
            <a:endParaRPr lang="en-US" sz="1800" dirty="0" smtClean="0"/>
          </a:p>
          <a:p>
            <a:pPr eaLnBrk="1" hangingPunct="1">
              <a:buFont typeface="Arial" pitchFamily="34" charset="0"/>
              <a:buNone/>
            </a:pPr>
            <a:r>
              <a:rPr lang="en-US" sz="1800" dirty="0" smtClean="0"/>
              <a:t>				</a:t>
            </a:r>
          </a:p>
          <a:p>
            <a:pPr eaLnBrk="1" hangingPunct="1">
              <a:buFont typeface="Arial" pitchFamily="34" charset="0"/>
              <a:buNone/>
            </a:pPr>
            <a:r>
              <a:rPr lang="en-US" sz="1800" dirty="0" smtClean="0"/>
              <a:t>		</a:t>
            </a:r>
            <a:r>
              <a:rPr lang="en-US" sz="1800" b="1" dirty="0" smtClean="0"/>
              <a:t>	</a:t>
            </a:r>
          </a:p>
          <a:p>
            <a:pPr eaLnBrk="1" hangingPunct="1">
              <a:buFont typeface="Arial" pitchFamily="34" charset="0"/>
              <a:buNone/>
            </a:pPr>
            <a:endParaRPr lang="en-US" sz="1800" dirty="0" smtClean="0"/>
          </a:p>
          <a:p>
            <a:pPr eaLnBrk="1" hangingPunct="1">
              <a:buFont typeface="Arial" pitchFamily="34" charset="0"/>
              <a:buNone/>
            </a:pPr>
            <a:endParaRPr lang="en-US" sz="2000" dirty="0" smtClean="0"/>
          </a:p>
          <a:p>
            <a:pPr eaLnBrk="1" hangingPunct="1">
              <a:buFont typeface="Arial" pitchFamily="34" charset="0"/>
              <a:buNone/>
            </a:pPr>
            <a:endParaRPr lang="en-US" sz="2000" dirty="0" smtClean="0"/>
          </a:p>
        </p:txBody>
      </p:sp>
      <p:sp>
        <p:nvSpPr>
          <p:cNvPr id="4" name="Content Placeholder 3"/>
          <p:cNvSpPr txBox="1">
            <a:spLocks/>
          </p:cNvSpPr>
          <p:nvPr/>
        </p:nvSpPr>
        <p:spPr bwMode="auto">
          <a:xfrm>
            <a:off x="533400" y="27130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1800" b="1" dirty="0" smtClean="0"/>
              <a:t>Kurt Fancher</a:t>
            </a:r>
          </a:p>
          <a:p>
            <a:pPr marL="0" indent="0" algn="ctr">
              <a:buFont typeface="Arial" charset="0"/>
              <a:buNone/>
            </a:pPr>
            <a:r>
              <a:rPr lang="en-US" sz="1800" b="1" i="1" dirty="0" smtClean="0"/>
              <a:t>Stonegate Mortgage Corporation</a:t>
            </a:r>
          </a:p>
          <a:p>
            <a:pPr marL="0" indent="0" algn="ctr">
              <a:buFont typeface="Arial" charset="0"/>
              <a:buNone/>
            </a:pPr>
            <a:r>
              <a:rPr lang="en-US" sz="1800" dirty="0" smtClean="0"/>
              <a:t>9190 Priority Way W. Dr., Ste. 120</a:t>
            </a:r>
          </a:p>
          <a:p>
            <a:pPr marL="0" indent="0" algn="ctr">
              <a:buFont typeface="Arial" charset="0"/>
              <a:buNone/>
            </a:pPr>
            <a:r>
              <a:rPr lang="en-US" sz="1800" dirty="0" smtClean="0"/>
              <a:t>Indianapolis, IN 46240</a:t>
            </a:r>
          </a:p>
          <a:p>
            <a:pPr marL="0" indent="0" algn="ctr">
              <a:buFont typeface="Arial" charset="0"/>
              <a:buNone/>
            </a:pPr>
            <a:r>
              <a:rPr lang="en-US" sz="1800" dirty="0" smtClean="0"/>
              <a:t>NMLS #354570</a:t>
            </a:r>
          </a:p>
          <a:p>
            <a:pPr marL="0" indent="0" algn="ctr">
              <a:buFont typeface="Arial" charset="0"/>
              <a:buNone/>
            </a:pPr>
            <a:r>
              <a:rPr lang="en-US" sz="1800" dirty="0" smtClean="0"/>
              <a:t>317‐663‐5171 ‐ Office</a:t>
            </a:r>
          </a:p>
          <a:p>
            <a:pPr marL="0" indent="0" algn="ctr">
              <a:buFont typeface="Arial" charset="0"/>
              <a:buNone/>
            </a:pPr>
            <a:r>
              <a:rPr lang="en-US" sz="1800" dirty="0" smtClean="0"/>
              <a:t>317‐536‐3473 ‐ Secure FAX</a:t>
            </a:r>
          </a:p>
          <a:p>
            <a:pPr marL="0" indent="0" algn="ctr">
              <a:buFont typeface="Arial" charset="0"/>
              <a:buNone/>
            </a:pPr>
            <a:r>
              <a:rPr lang="en-US" sz="1800" dirty="0" smtClean="0"/>
              <a:t>317‐697‐8832 ‐ Cell</a:t>
            </a:r>
          </a:p>
          <a:p>
            <a:pPr marL="0" indent="0" algn="ctr">
              <a:buFont typeface="Arial" charset="0"/>
              <a:buNone/>
            </a:pPr>
            <a:r>
              <a:rPr lang="en-US" sz="1800" dirty="0" smtClean="0"/>
              <a:t>Please reply to: fancherteam@stonegatemtg.com</a:t>
            </a:r>
          </a:p>
          <a:p>
            <a:pPr marL="0" indent="0" algn="ctr">
              <a:buFont typeface="Arial" charset="0"/>
              <a:buNone/>
            </a:pPr>
            <a:r>
              <a:rPr lang="en-US" sz="1800" b="1" i="1" dirty="0" smtClean="0"/>
              <a:t>www.Stonegatemtg.com/kfancher</a:t>
            </a:r>
            <a:endParaRPr lang="en-US" sz="1800" dirty="0"/>
          </a:p>
        </p:txBody>
      </p:sp>
    </p:spTree>
    <p:extLst>
      <p:ext uri="{BB962C8B-B14F-4D97-AF65-F5344CB8AC3E}">
        <p14:creationId xmlns:p14="http://schemas.microsoft.com/office/powerpoint/2010/main" val="1168016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78882-F3A8-48FA-A2D2-C972DEA45BE8}" type="datetime1">
              <a:rPr lang="en-US" smtClean="0"/>
              <a:t>8/12/2013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83" y="152401"/>
            <a:ext cx="6784917"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411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Dodd-Frank Wall Street Reform and Consumer Protection Act</a:t>
            </a:r>
            <a:endParaRPr lang="en-US" dirty="0"/>
          </a:p>
        </p:txBody>
      </p:sp>
      <p:sp>
        <p:nvSpPr>
          <p:cNvPr id="7" name="Content Placeholder 2"/>
          <p:cNvSpPr>
            <a:spLocks noGrp="1"/>
          </p:cNvSpPr>
          <p:nvPr>
            <p:ph idx="1"/>
          </p:nvPr>
        </p:nvSpPr>
        <p:spPr>
          <a:xfrm>
            <a:off x="533400" y="1752600"/>
            <a:ext cx="7924800" cy="4373563"/>
          </a:xfrm>
        </p:spPr>
        <p:txBody>
          <a:bodyPr/>
          <a:lstStyle/>
          <a:p>
            <a:pPr marL="0" indent="0" algn="ctr">
              <a:buNone/>
            </a:pPr>
            <a:endParaRPr lang="en-US" dirty="0" smtClean="0"/>
          </a:p>
          <a:p>
            <a:pPr marL="0" indent="0" algn="ctr">
              <a:buNone/>
            </a:pPr>
            <a:r>
              <a:rPr lang="en-US" dirty="0" smtClean="0"/>
              <a:t>In </a:t>
            </a:r>
            <a:r>
              <a:rPr lang="en-US" dirty="0"/>
              <a:t>January 2013, the Bureau issued eight final rules concerning mortgage markets in the United States pursuant to the Dodd-Frank Wall Street Reform and Consumer Protection Act (Dodd-Frank Act) Public Law 111-203, 124 Stat. 1376 (2010) (2013 Title XIV Final Rules). The rules amend several existing regulations, including Regulation Z, X, and B. </a:t>
            </a:r>
          </a:p>
        </p:txBody>
      </p:sp>
    </p:spTree>
    <p:extLst>
      <p:ext uri="{BB962C8B-B14F-4D97-AF65-F5344CB8AC3E}">
        <p14:creationId xmlns:p14="http://schemas.microsoft.com/office/powerpoint/2010/main" val="1338934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sz="3200" b="1" dirty="0" smtClean="0"/>
              <a:t>Ability-to-Repay and Qualified Mortgage Standards (Regulation Z)</a:t>
            </a:r>
            <a:endParaRPr lang="en-US" sz="3200" b="1" dirty="0"/>
          </a:p>
        </p:txBody>
      </p:sp>
      <p:sp>
        <p:nvSpPr>
          <p:cNvPr id="7" name="Content Placeholder 2"/>
          <p:cNvSpPr>
            <a:spLocks noGrp="1"/>
          </p:cNvSpPr>
          <p:nvPr>
            <p:ph idx="1"/>
          </p:nvPr>
        </p:nvSpPr>
        <p:spPr>
          <a:xfrm>
            <a:off x="457200" y="1798637"/>
            <a:ext cx="8229600" cy="4373563"/>
          </a:xfrm>
        </p:spPr>
        <p:txBody>
          <a:bodyPr>
            <a:normAutofit fontScale="85000" lnSpcReduction="20000"/>
          </a:bodyPr>
          <a:lstStyle/>
          <a:p>
            <a:r>
              <a:rPr lang="en-US" dirty="0"/>
              <a:t>The CFPB amended Regulation Z, which implements the Truth in Lending Act (TILA). Regulation Z currently prohibits a creditor from making a higher-priced mortgage loan without regard to the consumer’s ability to repay the loan. The final rule implements Sections 1411 and 1412 of the Dodd-Frank Wall Street Reform and Consumer Protection Act (Dodd-Frank Act), which generally require creditors to make a reasonable, good faith determination of a consumer’s ability to repay any consumer credit transaction secured by a dwelling (excluding an open-end credit plan, timeshare plan, reverse mortgage, or temporary loan) and establish certain protections from liability under this requirement for “Qualified Mortgages.” The final rule also implements Section 1414 of the Dodd-Frank Act, which limits prepayment penalties. Finally, the final rule requires creditors to retain evidence of compliance with the rule for three years after a covered loan is consummated. </a:t>
            </a:r>
          </a:p>
          <a:p>
            <a:r>
              <a:rPr lang="en-US" dirty="0"/>
              <a:t>This rule is effective January 10, 2014. </a:t>
            </a:r>
          </a:p>
        </p:txBody>
      </p:sp>
    </p:spTree>
    <p:extLst>
      <p:ext uri="{BB962C8B-B14F-4D97-AF65-F5344CB8AC3E}">
        <p14:creationId xmlns:p14="http://schemas.microsoft.com/office/powerpoint/2010/main" val="2662458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z="3200" b="1" dirty="0" smtClean="0"/>
              <a:t>Escrow Requirements under Truth in Lending Act (Regulation Z)</a:t>
            </a:r>
            <a:endParaRPr lang="en-US" sz="3200" b="1" dirty="0"/>
          </a:p>
        </p:txBody>
      </p:sp>
      <p:sp>
        <p:nvSpPr>
          <p:cNvPr id="6" name="Content Placeholder 2"/>
          <p:cNvSpPr>
            <a:spLocks noGrp="1"/>
          </p:cNvSpPr>
          <p:nvPr>
            <p:ph idx="1"/>
          </p:nvPr>
        </p:nvSpPr>
        <p:spPr>
          <a:xfrm>
            <a:off x="457200" y="1798637"/>
            <a:ext cx="8229600" cy="4525963"/>
          </a:xfrm>
        </p:spPr>
        <p:txBody>
          <a:bodyPr>
            <a:normAutofit fontScale="77500" lnSpcReduction="20000"/>
          </a:bodyPr>
          <a:lstStyle/>
          <a:p>
            <a:r>
              <a:rPr lang="en-US" dirty="0"/>
              <a:t>The CFPB issued a final rule that amends Regulation Z (Truth in Lending Act) to implement certain amendments to the Truth in Lending Act made by the Dodd-Frank Act. Regulation Z currently requires creditors to establish escrow accounts for higher-priced mortgage loans secured by a first lien on a principal dwelling. The rule implements statutory changes made by the Dodd-Frank Act that lengthen the time for which a mandatory escrow account established for a higher-priced mortgage loan must be maintained. The rule also exempts certain transactions from the statute’s escrow requirement. The primary exemption applies to mortgage transactions extended by creditors that operate predominantly in rural or underserved areas, together with their affiliates originate a limited number of first-lien covered transactions, have assets below a certain threshold, and together with their affiliates do not maintain escrow accounts on extensions of consumer credit secured by real property or a dwelling that are currently serviced by the creditors or their affiliates (subject to certain exceptions). </a:t>
            </a:r>
          </a:p>
          <a:p>
            <a:r>
              <a:rPr lang="en-US" dirty="0"/>
              <a:t>This rule is effective June 1, 2013.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sz="3200" b="1" dirty="0" smtClean="0"/>
              <a:t>High-Cost Mortgage and Homeownership Counseling (Regulation Z and Regulation X)</a:t>
            </a:r>
            <a:endParaRPr lang="en-US" sz="3200" b="1" dirty="0"/>
          </a:p>
        </p:txBody>
      </p:sp>
      <p:sp>
        <p:nvSpPr>
          <p:cNvPr id="7" name="Content Placeholder 2"/>
          <p:cNvSpPr>
            <a:spLocks noGrp="1"/>
          </p:cNvSpPr>
          <p:nvPr>
            <p:ph idx="1"/>
          </p:nvPr>
        </p:nvSpPr>
        <p:spPr>
          <a:xfrm>
            <a:off x="457200" y="1798637"/>
            <a:ext cx="8229600" cy="4525963"/>
          </a:xfrm>
        </p:spPr>
        <p:txBody>
          <a:bodyPr>
            <a:normAutofit fontScale="85000" lnSpcReduction="10000"/>
          </a:bodyPr>
          <a:lstStyle/>
          <a:p>
            <a:r>
              <a:rPr lang="en-US" dirty="0"/>
              <a:t>The CFPB issued this final rule to implement the Dodd-Frank Wall Street Reform and Consumer Protection Act’s amendments to the Truth in Lending Act and the Real Estate Settlement Procedures Act. The final rule amends Regulation Z (Truth in Lending Act) by expanding the types of mortgage loans that are subject to the protections of the Home Ownership and Equity Protections Act of 1994 (HOEPA), revising and expanding the tests for coverage under HOEPA, and imposing additional restrictions on mortgages that are covered by HOEPA, including a pre-loan counseling requirement. The final rule also amends Regulation Z and Regulation X (Real Estate Settlement Procedures Act) by imposing certain other requirements related to homeownership counseling, including a requirement that consumers receive information about homeownership counseling providers. </a:t>
            </a:r>
          </a:p>
          <a:p>
            <a:r>
              <a:rPr lang="en-US" dirty="0"/>
              <a:t>This rule is effective January 10, 2014.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fontScale="90000"/>
          </a:bodyPr>
          <a:lstStyle/>
          <a:p>
            <a:r>
              <a:rPr lang="en-US" sz="3200" b="1" dirty="0" smtClean="0"/>
              <a:t>Mortgage Servicing Rules </a:t>
            </a:r>
            <a:br>
              <a:rPr lang="en-US" sz="3200" b="1" dirty="0" smtClean="0"/>
            </a:br>
            <a:r>
              <a:rPr lang="en-US" sz="3200" b="1" dirty="0" smtClean="0"/>
              <a:t>(RESPA, Regulation X, TILA and Regulation Z)</a:t>
            </a:r>
            <a:endParaRPr lang="en-US" sz="3200" b="1" dirty="0"/>
          </a:p>
        </p:txBody>
      </p:sp>
      <p:sp>
        <p:nvSpPr>
          <p:cNvPr id="13" name="Content Placeholder 2"/>
          <p:cNvSpPr>
            <a:spLocks noGrp="1"/>
          </p:cNvSpPr>
          <p:nvPr>
            <p:ph idx="1"/>
          </p:nvPr>
        </p:nvSpPr>
        <p:spPr>
          <a:xfrm>
            <a:off x="457200" y="1798637"/>
            <a:ext cx="8229600" cy="4525963"/>
          </a:xfrm>
        </p:spPr>
        <p:txBody>
          <a:bodyPr>
            <a:noAutofit/>
          </a:bodyPr>
          <a:lstStyle/>
          <a:p>
            <a:r>
              <a:rPr lang="en-US" sz="1400" dirty="0"/>
              <a:t>The CFPB amended Regulation X, which implements the Real Estate Settlement Procedures Act of 1974, and implemented a commentary that sets forth an official interpretation to the regulation. The CFPB also amended Regulation Z, which implements the Truth in Lending Act and the official interpretation to the regulation, which interprets the requirements of Regulation Z. These final rules implement provisions of the Dodd-Frank Act regarding mortgage loan servicing. </a:t>
            </a:r>
          </a:p>
          <a:p>
            <a:r>
              <a:rPr lang="en-US" sz="1400" dirty="0"/>
              <a:t>Specifically, the Regulation X final rule implements Dodd-Frank Act sections addressing servicers’ obligations to correct errors asserted by mortgage loan borrowers; to provide certain information requested by such borrowers; and to provide protections to such borrowers in connection with force-placed insurance. Additionally, this final rule addresses servicers’ obligations to establish reasonable policies and procedures to achieve certain delineated objectives; to provide information about mortgage loss mitigation options to delinquent borrowers; to establish policies and procedures for providing delinquent borrowers with continuity of contact with servicer personnel capable of performing certain functions; and to evaluate borrowers’ applications for available loss mitigation options. Further, this final rule modifies and streamlines certain existing servicing-related provisions of Regulation X. </a:t>
            </a:r>
            <a:endParaRPr lang="en-US" sz="1400" dirty="0" smtClean="0"/>
          </a:p>
          <a:p>
            <a:r>
              <a:rPr lang="en-US" sz="1400" dirty="0" smtClean="0"/>
              <a:t>The </a:t>
            </a:r>
            <a:r>
              <a:rPr lang="en-US" sz="1400" dirty="0"/>
              <a:t>Regulation Z final rule implements Dodd-Frank Act sections addressing initial rate adjustment notices for adjustable-rate mortgages, periodic statements for residential mortgage loans, prompt crediting of mortgage payments, and responses to requests for payoff amounts. This final rule also amends current rules governing the scope, timing, content, and format of disclosures to consumers regarding the interest rate adjustments of their variable-rate transactions. </a:t>
            </a:r>
          </a:p>
          <a:p>
            <a:r>
              <a:rPr lang="en-US" sz="1400" dirty="0"/>
              <a:t>These rules are effective January 10, 2014.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normAutofit fontScale="90000"/>
          </a:bodyPr>
          <a:lstStyle/>
          <a:p>
            <a:r>
              <a:rPr lang="en-US" sz="3200" b="1" dirty="0" smtClean="0"/>
              <a:t>ECOA Valuations for Loans Secured by a First Lien on a Dwelling (Regulation B)</a:t>
            </a:r>
            <a:endParaRPr lang="en-US" sz="3200" b="1" dirty="0"/>
          </a:p>
        </p:txBody>
      </p:sp>
      <p:sp>
        <p:nvSpPr>
          <p:cNvPr id="17" name="Content Placeholder 2"/>
          <p:cNvSpPr>
            <a:spLocks noGrp="1"/>
          </p:cNvSpPr>
          <p:nvPr>
            <p:ph idx="1"/>
          </p:nvPr>
        </p:nvSpPr>
        <p:spPr>
          <a:xfrm>
            <a:off x="457200" y="1722437"/>
            <a:ext cx="8229600" cy="4525963"/>
          </a:xfrm>
        </p:spPr>
        <p:txBody>
          <a:bodyPr>
            <a:normAutofit fontScale="92500" lnSpcReduction="10000"/>
          </a:bodyPr>
          <a:lstStyle/>
          <a:p>
            <a:r>
              <a:rPr lang="en-US" dirty="0"/>
              <a:t>The CFPB amended Regulation B, which implements the Equal Credit Opportunity Act (ECOA), and the Bureau’s official interpretations of the regulation, which interpret and clarify the requirements of Regulation B. The final rule revises Regulation B to implement an ECOA amendment concerning appraisals and other valuations that was enacted as part of the Dodd-Frank Act. In general, the revisions to Regulation B require creditors to provide to applicants free copies of all appraisals and other written valuations developed in connection with an application for a loan to be secured by a first lien on a dwelling, and require creditors to notify applicants in writing that copies of appraisals will be provided to them promptly. </a:t>
            </a:r>
          </a:p>
          <a:p>
            <a:r>
              <a:rPr lang="en-US" dirty="0"/>
              <a:t>This rule is effective January 18, 2014. </a:t>
            </a:r>
          </a:p>
        </p:txBody>
      </p:sp>
    </p:spTree>
    <p:extLst>
      <p:ext uri="{BB962C8B-B14F-4D97-AF65-F5344CB8AC3E}">
        <p14:creationId xmlns:p14="http://schemas.microsoft.com/office/powerpoint/2010/main" val="873037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negat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Stonegate Presentation Template</Template>
  <TotalTime>65775</TotalTime>
  <Words>3858</Words>
  <Application>Microsoft Office PowerPoint</Application>
  <PresentationFormat>On-screen Show (4:3)</PresentationFormat>
  <Paragraphs>378</Paragraphs>
  <Slides>31</Slides>
  <Notes>18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Stonegate Presentation Template</vt:lpstr>
      <vt:lpstr>Dodd Frank and The Mortgage Industry:  'I don't think we're in 2007 anymore Toto!' </vt:lpstr>
      <vt:lpstr>Forward Looking Statements </vt:lpstr>
      <vt:lpstr>Overview</vt:lpstr>
      <vt:lpstr>Dodd-Frank Wall Street Reform and Consumer Protection Act</vt:lpstr>
      <vt:lpstr>Ability-to-Repay and Qualified Mortgage Standards (Regulation Z)</vt:lpstr>
      <vt:lpstr>Escrow Requirements under Truth in Lending Act (Regulation Z)</vt:lpstr>
      <vt:lpstr>High-Cost Mortgage and Homeownership Counseling (Regulation Z and Regulation X)</vt:lpstr>
      <vt:lpstr>Mortgage Servicing Rules  (RESPA, Regulation X, TILA and Regulation Z)</vt:lpstr>
      <vt:lpstr>ECOA Valuations for Loans Secured by a First Lien on a Dwelling (Regulation B)</vt:lpstr>
      <vt:lpstr>TILA Appraisals for Higher-Priced Mortgage Loans (Regulation Z)</vt:lpstr>
      <vt:lpstr>Loan Originator Compensation Requirements (Regulation Z)</vt:lpstr>
      <vt:lpstr>Ability to Repay and Qualified Mortgage Standards</vt:lpstr>
      <vt:lpstr>Ability to Repay and Qualified Mortgage Standards</vt:lpstr>
      <vt:lpstr>Ability to Repay and Qualified Mortgage Standards</vt:lpstr>
      <vt:lpstr>H.R. 1077,  Consumer Mortgage Choice Act </vt:lpstr>
      <vt:lpstr>PowerPoint Presentation</vt:lpstr>
      <vt:lpstr>Appraisal Independence Interim Final Rule - Effective 4/1/2011</vt:lpstr>
      <vt:lpstr>Types of Mortgages</vt:lpstr>
      <vt:lpstr>Mortgage Insurance  (PMI, MIP, UFMIP, Funding Fee)</vt:lpstr>
      <vt:lpstr>FHA MIP  Effective 6/3/2013</vt:lpstr>
      <vt:lpstr>PMI Scenario Assumptions</vt:lpstr>
      <vt:lpstr>Insured Conventional PMI Options </vt:lpstr>
      <vt:lpstr>PowerPoint Presentation</vt:lpstr>
      <vt:lpstr>Loan Types:  Old Favorites</vt:lpstr>
      <vt:lpstr>Loan Types:  Old Favorites</vt:lpstr>
      <vt:lpstr>Loan Types:  Old Favorites</vt:lpstr>
      <vt:lpstr>Loan Types:  Old Favorites</vt:lpstr>
      <vt:lpstr>Old Programs in a New Market</vt:lpstr>
      <vt:lpstr>PowerPoint Presentation</vt:lpstr>
      <vt:lpstr>Q &amp; A  and 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&amp; Shareholders Meeting</dc:title>
  <dc:creator>jcutillo</dc:creator>
  <cp:lastModifiedBy>Owner</cp:lastModifiedBy>
  <cp:revision>5041</cp:revision>
  <cp:lastPrinted>2012-10-15T12:29:51Z</cp:lastPrinted>
  <dcterms:created xsi:type="dcterms:W3CDTF">2009-10-20T12:57:11Z</dcterms:created>
  <dcterms:modified xsi:type="dcterms:W3CDTF">2013-08-12T20:11:34Z</dcterms:modified>
</cp:coreProperties>
</file>