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3"/>
  </p:notesMasterIdLst>
  <p:sldIdLst>
    <p:sldId id="276" r:id="rId3"/>
    <p:sldId id="278" r:id="rId4"/>
    <p:sldId id="310" r:id="rId5"/>
    <p:sldId id="311" r:id="rId6"/>
    <p:sldId id="308" r:id="rId7"/>
    <p:sldId id="309" r:id="rId8"/>
    <p:sldId id="312" r:id="rId9"/>
    <p:sldId id="313" r:id="rId10"/>
    <p:sldId id="299" r:id="rId11"/>
    <p:sldId id="300" r:id="rId12"/>
    <p:sldId id="301" r:id="rId13"/>
    <p:sldId id="302" r:id="rId14"/>
    <p:sldId id="284" r:id="rId15"/>
    <p:sldId id="286" r:id="rId16"/>
    <p:sldId id="268" r:id="rId17"/>
    <p:sldId id="285" r:id="rId18"/>
    <p:sldId id="287" r:id="rId19"/>
    <p:sldId id="318" r:id="rId20"/>
    <p:sldId id="306" r:id="rId21"/>
    <p:sldId id="270" r:id="rId22"/>
    <p:sldId id="288" r:id="rId23"/>
    <p:sldId id="289" r:id="rId24"/>
    <p:sldId id="264" r:id="rId25"/>
    <p:sldId id="290" r:id="rId26"/>
    <p:sldId id="267" r:id="rId27"/>
    <p:sldId id="303" r:id="rId28"/>
    <p:sldId id="304" r:id="rId29"/>
    <p:sldId id="305" r:id="rId30"/>
    <p:sldId id="297" r:id="rId31"/>
    <p:sldId id="279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83182" autoAdjust="0"/>
  </p:normalViewPr>
  <p:slideViewPr>
    <p:cSldViewPr>
      <p:cViewPr>
        <p:scale>
          <a:sx n="67" d="100"/>
          <a:sy n="67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pPr>
              <a:defRPr/>
            </a:pPr>
            <a:fld id="{1125E5F0-D952-4740-8040-34BDBC80C2FC}" type="datetimeFigureOut">
              <a:rPr lang="en-US"/>
              <a:pPr>
                <a:defRPr/>
              </a:pPr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pPr>
              <a:defRPr/>
            </a:pPr>
            <a:fld id="{DE2F51FA-D2CB-4147-931F-E0CDDC7E9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9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2F0C67-B7DF-BA46-B9D9-E9023BF58F5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30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893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9983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3245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F51FA-D2CB-4147-931F-E0CDDC7E9B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71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9703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7065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217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6421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217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16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F8F41-D934-4DA1-BA22-3AEBF581DDAC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842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5868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57794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84586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6626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19926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1206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185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478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F8F41-D934-4DA1-BA22-3AEBF581DDAC}" type="slidenum">
              <a:rPr lang="en-US" smtClean="0"/>
              <a:pPr/>
              <a:t>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1393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67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7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2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35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9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4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FE017A-A16E-42FB-A985-770B77FCE8F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1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cs typeface="Gill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84399" tIns="42200" rIns="84399" bIns="42200" anchor="t"/>
          <a:lstStyle>
            <a:lvl1pPr algn="l">
              <a:defRPr sz="4200" b="0" cap="all">
                <a:latin typeface="Gill Sans"/>
                <a:cs typeface="Gill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lIns="84399" tIns="42200" rIns="84399" bIns="422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01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03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05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80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509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2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913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61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391"/>
            <a:ext cx="8229600" cy="470297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8098"/>
            <a:ext cx="8229600" cy="44187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0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84399" tIns="42200" rIns="84399" bIns="42200"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  <a:prstGeom prst="rect">
            <a:avLst/>
          </a:prstGeom>
        </p:spPr>
        <p:txBody>
          <a:bodyPr lIns="84399" tIns="42200" rIns="84399" bIns="422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01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03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05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80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509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2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913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61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490" y="6356537"/>
            <a:ext cx="2133023" cy="365592"/>
          </a:xfrm>
          <a:prstGeom prst="rect">
            <a:avLst/>
          </a:prstGeom>
        </p:spPr>
        <p:txBody>
          <a:bodyPr lIns="84399" tIns="42200" rIns="84399" bIns="42200"/>
          <a:lstStyle>
            <a:lvl1pPr>
              <a:defRPr/>
            </a:lvl1pPr>
          </a:lstStyle>
          <a:p>
            <a:pPr>
              <a:defRPr/>
            </a:pPr>
            <a:fld id="{86CE7A2A-392A-E44E-85D4-2FFF0A618D90}" type="datetime1">
              <a:rPr lang="en-US"/>
              <a:pPr>
                <a:defRPr/>
              </a:pPr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490" y="6356537"/>
            <a:ext cx="2895023" cy="365592"/>
          </a:xfrm>
          <a:prstGeom prst="rect">
            <a:avLst/>
          </a:prstGeom>
        </p:spPr>
        <p:txBody>
          <a:bodyPr lIns="84399" tIns="42200" rIns="84399" bIns="4220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490" y="6356537"/>
            <a:ext cx="2133023" cy="365592"/>
          </a:xfrm>
          <a:prstGeom prst="rect">
            <a:avLst/>
          </a:prstGeom>
        </p:spPr>
        <p:txBody>
          <a:bodyPr lIns="84399" tIns="42200" rIns="84399" bIns="42200"/>
          <a:lstStyle>
            <a:lvl1pPr>
              <a:defRPr/>
            </a:lvl1pPr>
          </a:lstStyle>
          <a:p>
            <a:pPr>
              <a:defRPr/>
            </a:pPr>
            <a:fld id="{549C24B5-A6D1-514D-8A03-FF4EC507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00400" y="21336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5" r:id="rId3"/>
    <p:sldLayoutId id="214748365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4"/>
          <p:cNvSpPr>
            <a:spLocks noGrp="1"/>
          </p:cNvSpPr>
          <p:nvPr>
            <p:ph type="body" idx="1"/>
          </p:nvPr>
        </p:nvSpPr>
        <p:spPr>
          <a:xfrm>
            <a:off x="484910" y="2227169"/>
            <a:ext cx="8140989" cy="15436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404040"/>
                </a:solidFill>
                <a:latin typeface="Gill Sans" charset="0"/>
                <a:ea typeface="Gill Sans" charset="0"/>
                <a:cs typeface="Gill Sans" charset="0"/>
              </a:rPr>
              <a:t>A Financial Planners Guide to</a:t>
            </a:r>
          </a:p>
          <a:p>
            <a:pPr eaLnBrk="1" hangingPunct="1">
              <a:lnSpc>
                <a:spcPct val="80000"/>
              </a:lnSpc>
            </a:pPr>
            <a:r>
              <a:rPr lang="en-US" sz="6100" dirty="0" smtClean="0">
                <a:solidFill>
                  <a:srgbClr val="800000"/>
                </a:solidFill>
                <a:latin typeface="Gill Sans" charset="0"/>
                <a:ea typeface="Gill Sans" charset="0"/>
                <a:cs typeface="Gill Sans" charset="0"/>
              </a:rPr>
              <a:t>Cash Balance Plans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311282"/>
            <a:ext cx="9144000" cy="1546718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4501285" y="5845270"/>
            <a:ext cx="4268932" cy="58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7" tIns="47019" rIns="94037" bIns="47019">
            <a:prstTxWarp prst="textNoShape">
              <a:avLst/>
            </a:prstTxWarp>
            <a:spAutoFit/>
          </a:bodyPr>
          <a:lstStyle/>
          <a:p>
            <a:pPr algn="r"/>
            <a:r>
              <a:rPr lang="en-US" sz="3200" b="0" i="0" dirty="0" err="1">
                <a:solidFill>
                  <a:schemeClr val="bg1"/>
                </a:solidFill>
                <a:latin typeface="Gill Sans"/>
                <a:cs typeface="Gill Sans"/>
              </a:rPr>
              <a:t>www.nyhart.com</a:t>
            </a:r>
            <a:endParaRPr lang="en-US" sz="3200" b="0" i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391" name="TextBox 5"/>
          <p:cNvSpPr txBox="1">
            <a:spLocks noChangeArrowheads="1"/>
          </p:cNvSpPr>
          <p:nvPr/>
        </p:nvSpPr>
        <p:spPr bwMode="auto">
          <a:xfrm>
            <a:off x="457200" y="3929062"/>
            <a:ext cx="4114800" cy="42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399" tIns="42200" rIns="84399" bIns="422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0" dirty="0" smtClean="0">
                <a:solidFill>
                  <a:srgbClr val="262626"/>
                </a:solidFill>
                <a:latin typeface="Gill Sans"/>
                <a:cs typeface="Gill Sans"/>
              </a:rPr>
              <a:t>Presented by</a:t>
            </a:r>
            <a:r>
              <a:rPr lang="en-US" sz="2200" dirty="0" smtClean="0">
                <a:solidFill>
                  <a:srgbClr val="262626"/>
                </a:solidFill>
                <a:latin typeface="Gill Sans"/>
                <a:cs typeface="Gill Sans"/>
              </a:rPr>
              <a:t>: </a:t>
            </a:r>
            <a:r>
              <a:rPr lang="en-US" sz="2200" b="0" dirty="0" smtClean="0">
                <a:solidFill>
                  <a:srgbClr val="262626"/>
                </a:solidFill>
                <a:latin typeface="Gill Sans"/>
                <a:cs typeface="Gill Sans"/>
              </a:rPr>
              <a:t>Charles Munsell</a:t>
            </a:r>
            <a:endParaRPr lang="en-US" sz="2200" dirty="0" smtClean="0">
              <a:solidFill>
                <a:srgbClr val="262626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How do they work?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6643" y="1333499"/>
            <a:ext cx="48006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Takes advantage of defined benefit nature of plan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Takes advantage of nondiscrimination testing rules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Typically designed with owner focus </a:t>
            </a:r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79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Why Defined Benefit?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1981200"/>
            <a:ext cx="48006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Limit is on the benefit, not the contribution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Can fund towards target in excess of $2.5 million dollars for principal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dirty="0" smtClean="0"/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89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How do we not discriminate?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1981200"/>
            <a:ext cx="48006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Plan must be non-discriminatory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IRS provides framework for testing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Take advantage of the “miracle” of compound interest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dirty="0" smtClean="0"/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1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rgbClr val="800000"/>
          </a:solidFill>
        </p:spPr>
        <p:txBody>
          <a:bodyPr anchor="ctr"/>
          <a:lstStyle/>
          <a:p>
            <a:r>
              <a:rPr lang="en-US" sz="9600" dirty="0" smtClean="0">
                <a:solidFill>
                  <a:schemeClr val="bg1"/>
                </a:solidFill>
              </a:rPr>
              <a:t>Pros &amp; Cons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76200" y="2667000"/>
            <a:ext cx="41910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Large contributions are allowed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Investing for a pool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Benefits are fixed and guaranteed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Favorable Determination letter issued by IRS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2400" dirty="0" smtClean="0"/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3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343400" y="2667000"/>
            <a:ext cx="4495800" cy="4191000"/>
          </a:xfrm>
          <a:prstGeom prst="rect">
            <a:avLst/>
          </a:prstGeom>
        </p:spPr>
        <p:txBody>
          <a:bodyPr/>
          <a:lstStyle/>
          <a:p>
            <a:pPr marL="914400" lvl="1" indent="-457200">
              <a:spcBef>
                <a:spcPct val="20000"/>
              </a:spcBef>
              <a:spcAft>
                <a:spcPts val="1800"/>
              </a:spcAft>
              <a:buClr>
                <a:srgbClr val="FF0000"/>
              </a:buClr>
              <a:buFont typeface="Lucida Grande"/>
              <a:buChar char="×"/>
            </a:pPr>
            <a:r>
              <a:rPr lang="en-US" sz="2400" kern="0" dirty="0" smtClean="0">
                <a:latin typeface="+mn-lt"/>
              </a:rPr>
              <a:t>Contributions are mandatory under law</a:t>
            </a:r>
          </a:p>
          <a:p>
            <a:pPr marL="914400" lvl="1" indent="-457200">
              <a:spcBef>
                <a:spcPct val="20000"/>
              </a:spcBef>
              <a:spcAft>
                <a:spcPts val="1800"/>
              </a:spcAft>
              <a:buClr>
                <a:srgbClr val="FF0000"/>
              </a:buClr>
              <a:buFont typeface="Lucida Grande"/>
              <a:buChar char="×"/>
            </a:pPr>
            <a:r>
              <a:rPr lang="en-US" sz="2400" kern="0" dirty="0" smtClean="0">
                <a:latin typeface="+mn-lt"/>
              </a:rPr>
              <a:t>Contributions could be volatile, based upon asset performance and interest rates</a:t>
            </a:r>
          </a:p>
          <a:p>
            <a:pPr marL="914400" lvl="1" indent="-457200">
              <a:spcBef>
                <a:spcPct val="20000"/>
              </a:spcBef>
              <a:spcAft>
                <a:spcPts val="1800"/>
              </a:spcAft>
              <a:buClr>
                <a:srgbClr val="FF0000"/>
              </a:buClr>
              <a:buFont typeface="Lucida Grande"/>
              <a:buChar char="×"/>
            </a:pPr>
            <a:r>
              <a:rPr lang="en-US" sz="2400" kern="0" dirty="0" smtClean="0">
                <a:latin typeface="+mn-lt"/>
              </a:rPr>
              <a:t>Government insurance depending upon size and 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>
                <a:srgbClr val="FF0000"/>
              </a:buClr>
              <a:buSzTx/>
              <a:buFont typeface="Lucida Grande"/>
              <a:buChar char="×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 flipH="1">
            <a:off x="2060862" y="0"/>
            <a:ext cx="7083138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1470025"/>
          </a:xfrm>
        </p:spPr>
        <p:txBody>
          <a:bodyPr/>
          <a:lstStyle/>
          <a:p>
            <a:pPr algn="l"/>
            <a:r>
              <a:rPr lang="en-US" sz="6600" dirty="0" smtClean="0">
                <a:solidFill>
                  <a:srgbClr val="800000"/>
                </a:solidFill>
              </a:rPr>
              <a:t>Who is an ideal candidate for a </a:t>
            </a:r>
            <a:br>
              <a:rPr lang="en-US" sz="6600" dirty="0" smtClean="0">
                <a:solidFill>
                  <a:srgbClr val="800000"/>
                </a:solidFill>
              </a:rPr>
            </a:br>
            <a:r>
              <a:rPr lang="en-US" sz="6600" dirty="0" smtClean="0">
                <a:solidFill>
                  <a:srgbClr val="800000"/>
                </a:solidFill>
              </a:rPr>
              <a:t>cash balance plan?</a:t>
            </a:r>
            <a:endParaRPr lang="en-US" sz="6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2514600" y="762000"/>
            <a:ext cx="6248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Doctors, dentists, lawyers, business owners and other high income professionals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Entities with strong cash flow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Entities looking for tax deductions and willing to save for retirement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Owners who are older rather than younger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 rot="16200000">
            <a:off x="-2209800" y="2438400"/>
            <a:ext cx="6858000" cy="1981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grayscl/>
            <a:alphaModFix amt="25000"/>
          </a:blip>
          <a:srcRect r="71002"/>
          <a:stretch>
            <a:fillRect/>
          </a:stretch>
        </p:blipFill>
        <p:spPr>
          <a:xfrm flipH="1">
            <a:off x="0" y="0"/>
            <a:ext cx="197773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514600" y="2921169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Gill Sans"/>
                <a:cs typeface="Gill Sans"/>
              </a:rPr>
              <a:t>WHO TO TARGET?</a:t>
            </a:r>
            <a:endParaRPr lang="en-US" sz="60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391400" cy="1470025"/>
          </a:xfrm>
        </p:spPr>
        <p:txBody>
          <a:bodyPr/>
          <a:lstStyle/>
          <a:p>
            <a:r>
              <a:rPr lang="en-US" sz="5400" dirty="0" smtClean="0">
                <a:solidFill>
                  <a:srgbClr val="FFFFFF"/>
                </a:solidFill>
              </a:rPr>
              <a:t>Why would a client </a:t>
            </a:r>
            <a:br>
              <a:rPr lang="en-US" sz="5400" dirty="0" smtClean="0">
                <a:solidFill>
                  <a:srgbClr val="FFFFFF"/>
                </a:solidFill>
              </a:rPr>
            </a:br>
            <a:r>
              <a:rPr lang="en-US" sz="5400" dirty="0" smtClean="0">
                <a:solidFill>
                  <a:srgbClr val="FFFFFF"/>
                </a:solidFill>
              </a:rPr>
              <a:t>want a cash balance plan?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28600" y="-1723697"/>
            <a:ext cx="4114800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500" dirty="0" smtClean="0">
                <a:solidFill>
                  <a:srgbClr val="800000"/>
                </a:solidFill>
                <a:latin typeface="Gill Sans"/>
                <a:cs typeface="Gill Sans"/>
              </a:rPr>
              <a:t>3</a:t>
            </a:r>
            <a:endParaRPr lang="en-US" sz="59500" dirty="0">
              <a:solidFill>
                <a:srgbClr val="800000"/>
              </a:solidFill>
              <a:latin typeface="Gill Sans"/>
              <a:cs typeface="Gill San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618187" y="566354"/>
            <a:ext cx="6934200" cy="1470025"/>
          </a:xfrm>
        </p:spPr>
        <p:txBody>
          <a:bodyPr/>
          <a:lstStyle/>
          <a:p>
            <a:pPr algn="l"/>
            <a:r>
              <a:rPr lang="en-US" sz="8000" dirty="0" smtClean="0">
                <a:solidFill>
                  <a:srgbClr val="800000"/>
                </a:solidFill>
              </a:rPr>
              <a:t>REASONS</a:t>
            </a:r>
            <a:endParaRPr lang="en-US" sz="8000" dirty="0">
              <a:solidFill>
                <a:srgbClr val="800000"/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3477610" y="2049517"/>
            <a:ext cx="5638800" cy="8604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/>
                <a:ea typeface="+mj-ea"/>
                <a:cs typeface="Gill Sans"/>
              </a:rPr>
              <a:t>W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hy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 a client wants a cash balance plan: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5559" y="3124197"/>
            <a:ext cx="6324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The contributions are tax deductible.</a:t>
            </a:r>
          </a:p>
          <a:p>
            <a:pPr marL="34290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The contributions are tax deductible.</a:t>
            </a:r>
          </a:p>
          <a:p>
            <a:pPr marL="34290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The contributions are tax deductible</a:t>
            </a:r>
            <a:r>
              <a:rPr lang="en-US" sz="2800" dirty="0" smtClean="0"/>
              <a:t>.</a:t>
            </a:r>
          </a:p>
          <a:p>
            <a:pPr marL="342900" indent="-342900">
              <a:spcAft>
                <a:spcPts val="4800"/>
              </a:spcAft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381000"/>
            <a:ext cx="845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ill Sans"/>
              </a:rPr>
              <a:t>Cash Balance Plan 415 Dollar Limits for 2015</a:t>
            </a:r>
            <a:endParaRPr lang="en-US" sz="3200" dirty="0">
              <a:solidFill>
                <a:schemeClr val="bg1"/>
              </a:solidFill>
              <a:latin typeface="Gill San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47718"/>
              </p:ext>
            </p:extLst>
          </p:nvPr>
        </p:nvGraphicFramePr>
        <p:xfrm>
          <a:off x="893997" y="1371600"/>
          <a:ext cx="72745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1463040"/>
                <a:gridCol w="208280"/>
                <a:gridCol w="822960"/>
                <a:gridCol w="1463040"/>
                <a:gridCol w="208280"/>
                <a:gridCol w="822960"/>
                <a:gridCol w="1463040"/>
              </a:tblGrid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Limit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Limit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Limit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35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$68,369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36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$71,838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$117,962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$194,048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37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$75,484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$123,973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$203,968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38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$79,317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$130,292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$214,397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39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$83,346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$136,936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$225,362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$87,581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$143,921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$236,891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$92,034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$151,265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$249,013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$96,714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$158,987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$261,757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$101,634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$167,105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$256,128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$106,807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$175,640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$250,416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45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$112,245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55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$184,613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65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$244,579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6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Any other reasons?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1143000"/>
            <a:ext cx="4800600" cy="50292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This is a Qualified Plan as defined by the IRS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Assets protected from creditors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Rollover and continued deferral of taxes available upon distribution from plan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Provides a significant retirement benefit</a:t>
            </a:r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05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8000" dirty="0" smtClean="0"/>
              <a:t>Agenda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928813"/>
            <a:ext cx="7315200" cy="5143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800" dirty="0" smtClean="0"/>
              <a:t>Historical perspective</a:t>
            </a:r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800" dirty="0" smtClean="0"/>
              <a:t>What are cash balance plans?</a:t>
            </a:r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800" dirty="0" smtClean="0"/>
              <a:t>How do the plans work?</a:t>
            </a:r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800" dirty="0" smtClean="0"/>
              <a:t>What is the role of the planner?</a:t>
            </a:r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800" dirty="0" smtClean="0"/>
              <a:t>Real-world examples</a:t>
            </a:r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spcAft>
                <a:spcPts val="2400"/>
              </a:spcAft>
              <a:buNone/>
            </a:pPr>
            <a:endParaRPr lang="en-US" sz="2400" dirty="0" smtClean="0"/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4457700" y="2171700"/>
            <a:ext cx="6858000" cy="2514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What is the planner’s role?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1981200"/>
            <a:ext cx="48006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Handle investments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Fiduciary consulting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Plan sponsor education (but no participant education)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Estate planning considerations</a:t>
            </a:r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286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How are the investments different?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191000" y="838200"/>
            <a:ext cx="4953000" cy="41910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No participant direction of investments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Investments are in a pool and invested for the pool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Goal is not necessarily maximum return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Many plans are structured to reduce volatility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sz="2400" dirty="0" smtClean="0"/>
              <a:t>Plans tend to be conservatively invested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2400" dirty="0" smtClean="0"/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grayscl/>
            <a:lum bright="-51000" contrast="-19000"/>
          </a:blip>
          <a:srcRect l="18903" t="31111" r="150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62400"/>
            <a:ext cx="7772400" cy="1362075"/>
          </a:xfrm>
        </p:spPr>
        <p:txBody>
          <a:bodyPr/>
          <a:lstStyle/>
          <a:p>
            <a:r>
              <a:rPr lang="en-US" sz="5400" b="0" dirty="0" smtClean="0">
                <a:solidFill>
                  <a:schemeClr val="bg1"/>
                </a:solidFill>
                <a:latin typeface="Gill Sans"/>
                <a:cs typeface="Gill Sans"/>
              </a:rPr>
              <a:t>Let’s look at a COUPLE OF SCENARIOS</a:t>
            </a:r>
            <a:endParaRPr lang="en-US" sz="5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7772400" cy="1500188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Case Study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C24B5-A6D1-514D-8A03-FF4EC507FC1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2590800" y="1066800"/>
            <a:ext cx="61722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Dr. Martin makes $500,000/yr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Staff of 3 employees, total payroll = $129,927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Maximum 401(k) limitation is $53k for 2015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Typical design would be a 401k safe harbor and new comparability design ($53k max)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2438400" y="2438400"/>
            <a:ext cx="6858000" cy="1981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grayscl/>
            <a:lum bright="-51000" contrast="-19000"/>
            <a:alphaModFix amt="78000"/>
          </a:blip>
          <a:srcRect l="37623" t="31111" r="48061"/>
          <a:stretch>
            <a:fillRect/>
          </a:stretch>
        </p:blipFill>
        <p:spPr>
          <a:xfrm>
            <a:off x="0" y="0"/>
            <a:ext cx="19812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514600" y="2828837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Gill Sans"/>
                <a:cs typeface="Gill Sans"/>
              </a:rPr>
              <a:t>CASE STUDY</a:t>
            </a:r>
            <a:endParaRPr lang="en-US" sz="7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838200" y="0"/>
            <a:ext cx="1981200" cy="6858001"/>
            <a:chOff x="0" y="0"/>
            <a:chExt cx="1981200" cy="6858001"/>
          </a:xfrm>
        </p:grpSpPr>
        <p:sp>
          <p:nvSpPr>
            <p:cNvPr id="6" name="Rectangle 5"/>
            <p:cNvSpPr/>
            <p:nvPr/>
          </p:nvSpPr>
          <p:spPr>
            <a:xfrm rot="16200000">
              <a:off x="-2438400" y="2438400"/>
              <a:ext cx="6858000" cy="1981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63500" dist="38100" dir="16200000">
                <a:srgbClr val="000000">
                  <a:alpha val="31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4037" tIns="47019" rIns="94037" bIns="47019" anchor="ctr"/>
            <a:lstStyle/>
            <a:p>
              <a:pPr defTabSz="4701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grayscl/>
              <a:lum bright="-51000" contrast="-19000"/>
              <a:alphaModFix amt="78000"/>
            </a:blip>
            <a:srcRect l="37623" t="31111" r="48061"/>
            <a:stretch>
              <a:fillRect/>
            </a:stretch>
          </p:blipFill>
          <p:spPr>
            <a:xfrm>
              <a:off x="0" y="0"/>
              <a:ext cx="1981200" cy="6858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-2047965" y="2828836"/>
              <a:ext cx="685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CASE STUDY</a:t>
              </a:r>
              <a:endParaRPr lang="en-US" sz="72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420557"/>
              </p:ext>
            </p:extLst>
          </p:nvPr>
        </p:nvGraphicFramePr>
        <p:xfrm>
          <a:off x="1371601" y="1104665"/>
          <a:ext cx="7543797" cy="46486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44338"/>
                <a:gridCol w="1088796"/>
                <a:gridCol w="899922"/>
                <a:gridCol w="888814"/>
                <a:gridCol w="1244338"/>
                <a:gridCol w="1099904"/>
                <a:gridCol w="1077685"/>
              </a:tblGrid>
              <a:tr h="7883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401k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Balance</a:t>
                      </a:r>
                      <a:endParaRPr lang="en-US" dirty="0"/>
                    </a:p>
                  </a:txBody>
                  <a:tcPr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*Tax Savings</a:t>
                      </a:r>
                      <a:endParaRPr lang="en-US" dirty="0"/>
                    </a:p>
                  </a:txBody>
                  <a:tcPr anchor="b"/>
                </a:tc>
              </a:tr>
              <a:tr h="456733">
                <a:tc>
                  <a:txBody>
                    <a:bodyPr/>
                    <a:lstStyle/>
                    <a:p>
                      <a:r>
                        <a:rPr lang="en-US" dirty="0" smtClean="0"/>
                        <a:t>Dr. Martin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$500,000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$24,000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$7,950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$205,800</a:t>
                      </a:r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$237,750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$95,100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</a:tr>
              <a:tr h="4567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$61,154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$0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$4,113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$1,500</a:t>
                      </a:r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$5,613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$2,245</a:t>
                      </a:r>
                      <a:endParaRPr lang="en-US" sz="1500" baseline="0" dirty="0"/>
                    </a:p>
                  </a:txBody>
                  <a:tcPr/>
                </a:tc>
              </a:tr>
              <a:tr h="4567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2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$29,023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$4,975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$726</a:t>
                      </a:r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$5,701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$2,280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</a:tr>
              <a:tr h="4567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$39,750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$0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$2,674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$994</a:t>
                      </a:r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$3,667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$1,467</a:t>
                      </a:r>
                      <a:endParaRPr lang="en-US" sz="1500" baseline="0" dirty="0"/>
                    </a:p>
                  </a:txBody>
                  <a:tcPr/>
                </a:tc>
              </a:tr>
              <a:tr h="45673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Staff</a:t>
                      </a:r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$129,927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$11,762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$3,220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$14,981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$5,992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334">
                <a:tc>
                  <a:txBody>
                    <a:bodyPr/>
                    <a:lstStyle/>
                    <a:p>
                      <a:r>
                        <a:rPr lang="en-US" dirty="0" smtClean="0"/>
                        <a:t>Grand</a:t>
                      </a:r>
                      <a:r>
                        <a:rPr lang="en-US" baseline="0" dirty="0" smtClean="0"/>
                        <a:t> Total</a:t>
                      </a:r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$252,731</a:t>
                      </a:r>
                      <a:endParaRPr lang="en-US" sz="1500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$101,092</a:t>
                      </a:r>
                      <a:endParaRPr lang="en-US" sz="1500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8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Percent To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 Target</a:t>
                      </a:r>
                      <a:endParaRPr lang="en-US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94%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0" y="6400800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*Assuming a </a:t>
            </a:r>
            <a:r>
              <a:rPr lang="en-US" sz="1400" dirty="0" smtClean="0"/>
              <a:t>40% </a:t>
            </a:r>
            <a:r>
              <a:rPr lang="en-US" sz="1400" dirty="0"/>
              <a:t>tax rate; taxes are deferred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1524000" y="1600200"/>
            <a:ext cx="7162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Dr. Martin receives $237,750 contribution rather than a maximum $53,000 contribution to a 401k plan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94% of total contribution went to owner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Tax savings of $101,092 more than paid for employee cost to get there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Design choices can skinny costs further depending upon circumstances</a:t>
            </a:r>
          </a:p>
          <a:p>
            <a:pPr lvl="1" eaLnBrk="1" hangingPunct="1">
              <a:spcAft>
                <a:spcPts val="1800"/>
              </a:spcAft>
            </a:pPr>
            <a:endParaRPr lang="en-US" dirty="0" smtClean="0"/>
          </a:p>
          <a:p>
            <a:pPr eaLnBrk="1" hangingPunct="1">
              <a:spcAft>
                <a:spcPts val="1800"/>
              </a:spcAft>
              <a:buNone/>
            </a:pPr>
            <a:endParaRPr lang="en-US" sz="40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-838200" y="0"/>
            <a:ext cx="1981200" cy="6858001"/>
            <a:chOff x="0" y="0"/>
            <a:chExt cx="1981200" cy="6858001"/>
          </a:xfrm>
        </p:grpSpPr>
        <p:sp>
          <p:nvSpPr>
            <p:cNvPr id="7" name="Rectangle 6"/>
            <p:cNvSpPr/>
            <p:nvPr/>
          </p:nvSpPr>
          <p:spPr>
            <a:xfrm rot="16200000">
              <a:off x="-2438400" y="2438400"/>
              <a:ext cx="6858000" cy="1981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63500" dist="38100" dir="16200000">
                <a:srgbClr val="000000">
                  <a:alpha val="31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4037" tIns="47019" rIns="94037" bIns="47019" anchor="ctr"/>
            <a:lstStyle/>
            <a:p>
              <a:pPr defTabSz="4701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grayscl/>
              <a:lum bright="-51000" contrast="-19000"/>
              <a:alphaModFix amt="78000"/>
            </a:blip>
            <a:srcRect l="37623" t="31111" r="48061"/>
            <a:stretch>
              <a:fillRect/>
            </a:stretch>
          </p:blipFill>
          <p:spPr>
            <a:xfrm>
              <a:off x="0" y="0"/>
              <a:ext cx="1981200" cy="6858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-2047965" y="2828836"/>
              <a:ext cx="685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CASE STUDY</a:t>
              </a:r>
              <a:endParaRPr lang="en-US" sz="72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Interpretation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2590800" y="1066800"/>
            <a:ext cx="61722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Physician group with 13 partners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Staff of 10 employees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Maximum 401(k) limitation is $53k for 2015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Typical design would be a 401k safe harbor and new comparability design ($53k max)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2438400" y="2438400"/>
            <a:ext cx="6858000" cy="19812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grayscl/>
            <a:lum bright="-51000" contrast="-19000"/>
            <a:alphaModFix amt="78000"/>
          </a:blip>
          <a:srcRect l="37623" t="31111" r="48061"/>
          <a:stretch>
            <a:fillRect/>
          </a:stretch>
        </p:blipFill>
        <p:spPr>
          <a:xfrm>
            <a:off x="0" y="0"/>
            <a:ext cx="19812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514600" y="2828837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Gill Sans"/>
                <a:cs typeface="Gill Sans"/>
              </a:rPr>
              <a:t>CASE STUDY</a:t>
            </a:r>
            <a:endParaRPr lang="en-US" sz="7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584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838200" y="0"/>
            <a:ext cx="1981200" cy="6858001"/>
            <a:chOff x="0" y="0"/>
            <a:chExt cx="1981200" cy="6858001"/>
          </a:xfrm>
        </p:grpSpPr>
        <p:sp>
          <p:nvSpPr>
            <p:cNvPr id="6" name="Rectangle 5"/>
            <p:cNvSpPr/>
            <p:nvPr/>
          </p:nvSpPr>
          <p:spPr>
            <a:xfrm rot="16200000">
              <a:off x="-2438400" y="2438400"/>
              <a:ext cx="6858000" cy="1981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63500" dist="38100" dir="16200000">
                <a:srgbClr val="000000">
                  <a:alpha val="31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4037" tIns="47019" rIns="94037" bIns="47019" anchor="ctr"/>
            <a:lstStyle/>
            <a:p>
              <a:pPr defTabSz="4701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grayscl/>
              <a:lum bright="-51000" contrast="-19000"/>
              <a:alphaModFix amt="78000"/>
            </a:blip>
            <a:srcRect l="37623" t="31111" r="48061"/>
            <a:stretch>
              <a:fillRect/>
            </a:stretch>
          </p:blipFill>
          <p:spPr>
            <a:xfrm>
              <a:off x="0" y="0"/>
              <a:ext cx="1981200" cy="6858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-2047965" y="2828836"/>
              <a:ext cx="685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CASE STUDY</a:t>
              </a:r>
              <a:endParaRPr lang="en-US" sz="72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graphicFrame>
        <p:nvGraphicFramePr>
          <p:cNvPr id="1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7702"/>
              </p:ext>
            </p:extLst>
          </p:nvPr>
        </p:nvGraphicFramePr>
        <p:xfrm>
          <a:off x="1371600" y="1143000"/>
          <a:ext cx="7467600" cy="47243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12548"/>
                <a:gridCol w="1102052"/>
                <a:gridCol w="1060467"/>
                <a:gridCol w="1470513"/>
                <a:gridCol w="1297512"/>
                <a:gridCol w="1124508"/>
              </a:tblGrid>
              <a:tr h="793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401k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Balance</a:t>
                      </a:r>
                      <a:endParaRPr lang="en-US" dirty="0"/>
                    </a:p>
                  </a:txBody>
                  <a:tcPr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*Tax Savings</a:t>
                      </a:r>
                      <a:endParaRPr lang="en-US" dirty="0"/>
                    </a:p>
                  </a:txBody>
                  <a:tcPr anchor="b"/>
                </a:tc>
              </a:tr>
              <a:tr h="781976">
                <a:tc>
                  <a:txBody>
                    <a:bodyPr/>
                    <a:lstStyle/>
                    <a:p>
                      <a:r>
                        <a:rPr lang="en-US" dirty="0" smtClean="0"/>
                        <a:t>Each Partner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$18,000 -$24,000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$35,000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$51,000 - $250,000</a:t>
                      </a:r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$104,000 - $309,000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</a:tr>
              <a:tr h="4595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</a:tr>
              <a:tr h="64398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Partners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$237,000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$440,500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$1,460,700</a:t>
                      </a:r>
                    </a:p>
                    <a:p>
                      <a:pPr algn="r"/>
                      <a:endParaRPr lang="en-US" sz="1500" baseline="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$2,138,200</a:t>
                      </a:r>
                      <a:endParaRPr lang="en-US" sz="15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$855,280</a:t>
                      </a:r>
                    </a:p>
                    <a:p>
                      <a:pPr algn="r"/>
                      <a:endParaRPr lang="en-US" sz="1500" baseline="0" dirty="0"/>
                    </a:p>
                  </a:txBody>
                  <a:tcPr>
                    <a:noFill/>
                  </a:tcPr>
                </a:tc>
              </a:tr>
              <a:tr h="459516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Staff</a:t>
                      </a:r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$88,480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$6,300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$94,780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aseline="0" dirty="0" smtClean="0"/>
                        <a:t>$37,912</a:t>
                      </a:r>
                      <a:endParaRPr lang="en-US" sz="1500" baseline="0" dirty="0"/>
                    </a:p>
                  </a:txBody>
                  <a:tcPr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137">
                <a:tc>
                  <a:txBody>
                    <a:bodyPr/>
                    <a:lstStyle/>
                    <a:p>
                      <a:r>
                        <a:rPr lang="en-US" dirty="0" smtClean="0"/>
                        <a:t>Grand</a:t>
                      </a:r>
                      <a:r>
                        <a:rPr lang="en-US" baseline="0" dirty="0" smtClean="0"/>
                        <a:t> Total</a:t>
                      </a:r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$237,000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$528,980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$1,467,000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$2,232,980</a:t>
                      </a:r>
                      <a:endParaRPr lang="en-US" sz="1500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$893,192</a:t>
                      </a:r>
                      <a:endParaRPr lang="en-US" sz="1500" dirty="0"/>
                    </a:p>
                  </a:txBody>
                  <a:tcP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931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Percent To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 Target</a:t>
                      </a:r>
                      <a:endParaRPr lang="en-US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96%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0" y="6400800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*Assuming a </a:t>
            </a:r>
            <a:r>
              <a:rPr lang="en-US" sz="1400" dirty="0" smtClean="0"/>
              <a:t>40% </a:t>
            </a:r>
            <a:r>
              <a:rPr lang="en-US" sz="1400" dirty="0"/>
              <a:t>tax rate; taxes are deferred only.</a:t>
            </a:r>
          </a:p>
        </p:txBody>
      </p:sp>
    </p:spTree>
    <p:extLst>
      <p:ext uri="{BB962C8B-B14F-4D97-AF65-F5344CB8AC3E}">
        <p14:creationId xmlns:p14="http://schemas.microsoft.com/office/powerpoint/2010/main" val="28063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4"/>
          <p:cNvSpPr>
            <a:spLocks noGrp="1"/>
          </p:cNvSpPr>
          <p:nvPr>
            <p:ph idx="1"/>
          </p:nvPr>
        </p:nvSpPr>
        <p:spPr bwMode="auto">
          <a:xfrm>
            <a:off x="1524000" y="1600200"/>
            <a:ext cx="7162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12 of 13 partners receive maximum contribution based upon their age with cash balance plan rather than a maximum $53,000 contribution to a 401k plan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96% of total contribution went to the physician group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 smtClean="0"/>
              <a:t>Tax savings of $893,192 more than paid for employee cost to get there</a:t>
            </a:r>
          </a:p>
          <a:p>
            <a:pPr eaLnBrk="1" hangingPunct="1">
              <a:spcAft>
                <a:spcPts val="1800"/>
              </a:spcAft>
              <a:buNone/>
            </a:pPr>
            <a:endParaRPr lang="en-US" sz="40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-838200" y="0"/>
            <a:ext cx="1981200" cy="6858001"/>
            <a:chOff x="0" y="0"/>
            <a:chExt cx="1981200" cy="6858001"/>
          </a:xfrm>
        </p:grpSpPr>
        <p:sp>
          <p:nvSpPr>
            <p:cNvPr id="7" name="Rectangle 6"/>
            <p:cNvSpPr/>
            <p:nvPr/>
          </p:nvSpPr>
          <p:spPr>
            <a:xfrm rot="16200000">
              <a:off x="-2438400" y="2438400"/>
              <a:ext cx="6858000" cy="1981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63500" dist="38100" dir="16200000">
                <a:srgbClr val="000000">
                  <a:alpha val="31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4037" tIns="47019" rIns="94037" bIns="47019" anchor="ctr"/>
            <a:lstStyle/>
            <a:p>
              <a:pPr defTabSz="4701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grayscl/>
              <a:lum bright="-51000" contrast="-19000"/>
              <a:alphaModFix amt="78000"/>
            </a:blip>
            <a:srcRect l="37623" t="31111" r="48061"/>
            <a:stretch>
              <a:fillRect/>
            </a:stretch>
          </p:blipFill>
          <p:spPr>
            <a:xfrm>
              <a:off x="0" y="0"/>
              <a:ext cx="1981200" cy="6858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-2047965" y="2828836"/>
              <a:ext cx="6858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CASE STUDY</a:t>
              </a:r>
              <a:endParaRPr lang="en-US" sz="72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Interpretation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906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65760"/>
            <a:ext cx="8229600" cy="4702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8000" dirty="0" smtClean="0"/>
              <a:t>In 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676400"/>
            <a:ext cx="6172200" cy="53959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Cash balance plans provide large tax benefits to owners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Cash balance plans provide large retirement accounts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Qualified plan with the IRS</a:t>
            </a:r>
          </a:p>
          <a:p>
            <a:pPr eaLnBrk="1" hangingPunct="1">
              <a:spcAft>
                <a:spcPts val="2400"/>
              </a:spcAft>
            </a:pPr>
            <a:r>
              <a:rPr lang="en-US" sz="2800" dirty="0" smtClean="0"/>
              <a:t>Receives a determination letter from the IRS</a:t>
            </a:r>
          </a:p>
          <a:p>
            <a:pPr marL="0" indent="0" eaLnBrk="1" hangingPunct="1">
              <a:spcAft>
                <a:spcPts val="2400"/>
              </a:spcAft>
              <a:buNone/>
            </a:pPr>
            <a:endParaRPr lang="en-US" sz="2800" dirty="0" smtClean="0"/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spcAft>
                <a:spcPts val="2400"/>
              </a:spcAft>
              <a:buNone/>
            </a:pPr>
            <a:endParaRPr lang="en-US" sz="2400" dirty="0" smtClean="0"/>
          </a:p>
          <a:p>
            <a:pPr eaLnBrk="1" hangingPunct="1">
              <a:spcAft>
                <a:spcPts val="2400"/>
              </a:spcAft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4457700" y="2171700"/>
            <a:ext cx="6858000" cy="2514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FF"/>
                </a:solidFill>
              </a:rPr>
              <a:t>Historical Perspective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3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362075"/>
          </a:xfrm>
        </p:spPr>
        <p:txBody>
          <a:bodyPr lIns="84399" tIns="42200" rIns="84399" bIns="42200"/>
          <a:lstStyle/>
          <a:p>
            <a:pPr eaLnBrk="1" hangingPunct="1"/>
            <a:r>
              <a:rPr lang="en-US" sz="5500" b="0" cap="none" dirty="0">
                <a:latin typeface="Gill Sans" charset="0"/>
                <a:ea typeface="Gill Sans" charset="0"/>
                <a:cs typeface="Gill Sans" charset="0"/>
              </a:rPr>
              <a:t>ANY QUESTIONS?</a:t>
            </a:r>
          </a:p>
        </p:txBody>
      </p:sp>
      <p:sp>
        <p:nvSpPr>
          <p:cNvPr id="75779" name="Text Placeholder 4"/>
          <p:cNvSpPr>
            <a:spLocks noGrp="1"/>
          </p:cNvSpPr>
          <p:nvPr>
            <p:ph type="body" idx="1"/>
          </p:nvPr>
        </p:nvSpPr>
        <p:spPr>
          <a:xfrm>
            <a:off x="685800" y="609600"/>
            <a:ext cx="7772400" cy="1500188"/>
          </a:xfrm>
        </p:spPr>
        <p:txBody>
          <a:bodyPr lIns="84399" tIns="42200" rIns="84399" bIns="42200"/>
          <a:lstStyle/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ea typeface="Gill Sans" charset="0"/>
                <a:cs typeface="Gill Sans" charset="0"/>
              </a:rPr>
              <a:t>This concludes our discussion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519136"/>
            <a:ext cx="4800600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4200" dirty="0">
                <a:solidFill>
                  <a:srgbClr val="800000"/>
                </a:solidFill>
                <a:latin typeface="Gill Sans" charset="0"/>
                <a:ea typeface="Gill Sans" charset="0"/>
                <a:cs typeface="Gill Sans" charset="0"/>
              </a:rPr>
              <a:t>Charles Munsell</a:t>
            </a:r>
            <a:endParaRPr lang="en-US" sz="4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257800"/>
            <a:ext cx="3493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Gill Sans"/>
                <a:ea typeface="Arial" charset="0"/>
                <a:cs typeface="Arial" charset="0"/>
              </a:rPr>
              <a:t>charles.munsell@nyhart.com</a:t>
            </a:r>
            <a:br>
              <a:rPr lang="en-US" sz="2000" dirty="0">
                <a:solidFill>
                  <a:schemeClr val="bg1"/>
                </a:solidFill>
                <a:latin typeface="Gill Sans"/>
                <a:ea typeface="Arial" charset="0"/>
                <a:cs typeface="Arial" charset="0"/>
              </a:rPr>
            </a:br>
            <a:r>
              <a:rPr lang="en-US" sz="2000" dirty="0">
                <a:solidFill>
                  <a:schemeClr val="bg1"/>
                </a:solidFill>
                <a:latin typeface="Gill Sans"/>
                <a:ea typeface="Gill Sans" charset="0"/>
                <a:cs typeface="Gill Sans" charset="0"/>
              </a:rPr>
              <a:t>(317) 845-3570</a:t>
            </a:r>
            <a:endParaRPr lang="en-US" sz="2000" i="1" dirty="0">
              <a:solidFill>
                <a:schemeClr val="bg1"/>
              </a:solidFill>
              <a:latin typeface="Gill Sans"/>
              <a:ea typeface="Gill Sans" charset="0"/>
              <a:cs typeface="Gill Sans" charset="0"/>
            </a:endParaRPr>
          </a:p>
        </p:txBody>
      </p:sp>
      <p:pic>
        <p:nvPicPr>
          <p:cNvPr id="9" name="Picture 8" descr="Nyhart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95009"/>
            <a:ext cx="1868937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Historical Perspective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228600"/>
            <a:ext cx="4800600" cy="65532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Early 80’s a defined benefit plan was the clear solution for small professional corps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Legislation almost </a:t>
            </a:r>
            <a:r>
              <a:rPr lang="en-US" dirty="0"/>
              <a:t>killed them overnight</a:t>
            </a:r>
            <a:endParaRPr lang="en-US" dirty="0" smtClean="0"/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Subsequent law changes have brought them back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Often not thought of as a solution, lost generation plus</a:t>
            </a:r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71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FF"/>
                </a:solidFill>
              </a:rPr>
              <a:t>What is a cash balance plan?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What is a Cash Balance Plan?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1295400"/>
            <a:ext cx="4800600" cy="48768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A hybrid defined benefit plan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Looks and acts like a 401(k) plan from a benefits perspective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More robust from a funding perspective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dirty="0" smtClean="0"/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78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FF"/>
                </a:solidFill>
              </a:rPr>
              <a:t>Why a Cash Balance Plan?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1257300" y="1257300"/>
            <a:ext cx="6858000" cy="4343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innerShdw blurRad="63500" dist="38100" dir="16200000">
              <a:srgbClr val="000000">
                <a:alpha val="31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037" tIns="47019" rIns="94037" bIns="47019" anchor="ctr"/>
          <a:lstStyle/>
          <a:p>
            <a:pPr defTabSz="47018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 bwMode="auto">
          <a:xfrm>
            <a:off x="0" y="2667000"/>
            <a:ext cx="4343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ill Sans"/>
                <a:cs typeface="Gill Sans"/>
              </a:rPr>
              <a:t>Why a Cash Balance Plan?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343400" y="914400"/>
            <a:ext cx="4800600" cy="5257800"/>
          </a:xfrm>
        </p:spPr>
        <p:txBody>
          <a:bodyPr/>
          <a:lstStyle/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A defined benefit plan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Can be leveraged with 401(k) plan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Combined plans tested as one 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Much larger deductions available</a:t>
            </a:r>
          </a:p>
          <a:p>
            <a:pPr marL="914400" lvl="1" indent="-457200" eaLnBrk="1" hangingPunct="1"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Easy to understand</a:t>
            </a:r>
          </a:p>
          <a:p>
            <a:pPr>
              <a:spcAft>
                <a:spcPts val="1800"/>
              </a:spcAft>
              <a:buClr>
                <a:srgbClr val="008000"/>
              </a:buClr>
              <a:buFont typeface="Wingdings" charset="2"/>
              <a:buChar char="ü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52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FF"/>
                </a:solidFill>
              </a:rPr>
              <a:t>How do they work?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5766</TotalTime>
  <Words>1012</Words>
  <Application>Microsoft Office PowerPoint</Application>
  <PresentationFormat>On-screen Show (4:3)</PresentationFormat>
  <Paragraphs>301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PowerPoint</vt:lpstr>
      <vt:lpstr>Custom Design</vt:lpstr>
      <vt:lpstr>PowerPoint Presentation</vt:lpstr>
      <vt:lpstr>Agenda</vt:lpstr>
      <vt:lpstr>Historical Perspective</vt:lpstr>
      <vt:lpstr>Historical Perspective</vt:lpstr>
      <vt:lpstr>What is a cash balance plan?</vt:lpstr>
      <vt:lpstr>What is a Cash Balance Plan?</vt:lpstr>
      <vt:lpstr>Why a Cash Balance Plan?</vt:lpstr>
      <vt:lpstr>Why a Cash Balance Plan?</vt:lpstr>
      <vt:lpstr>How do they work?</vt:lpstr>
      <vt:lpstr>How do they work?</vt:lpstr>
      <vt:lpstr>Why Defined Benefit?</vt:lpstr>
      <vt:lpstr>How do we not discriminate?</vt:lpstr>
      <vt:lpstr>Pros &amp; Cons</vt:lpstr>
      <vt:lpstr>Who is an ideal candidate for a  cash balance plan?</vt:lpstr>
      <vt:lpstr>PowerPoint Presentation</vt:lpstr>
      <vt:lpstr>Why would a client  want a cash balance plan?</vt:lpstr>
      <vt:lpstr>REASONS</vt:lpstr>
      <vt:lpstr>PowerPoint Presentation</vt:lpstr>
      <vt:lpstr>Any other reasons?</vt:lpstr>
      <vt:lpstr>What is the planner’s role?</vt:lpstr>
      <vt:lpstr>How are the investments different?</vt:lpstr>
      <vt:lpstr>Let’s look at a COUPLE OF SCENARIOS</vt:lpstr>
      <vt:lpstr>PowerPoint Presentation</vt:lpstr>
      <vt:lpstr>PowerPoint Presentation</vt:lpstr>
      <vt:lpstr>Interpretation</vt:lpstr>
      <vt:lpstr>PowerPoint Presentation</vt:lpstr>
      <vt:lpstr>PowerPoint Presentation</vt:lpstr>
      <vt:lpstr>Interpretation</vt:lpstr>
      <vt:lpstr>In Conclusion</vt:lpstr>
      <vt:lpstr>ANY QUESTIONS?</vt:lpstr>
    </vt:vector>
  </TitlesOfParts>
  <Company>ABG of Indiana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 Willett</dc:creator>
  <cp:lastModifiedBy>Owner</cp:lastModifiedBy>
  <cp:revision>120</cp:revision>
  <cp:lastPrinted>2014-06-24T17:58:00Z</cp:lastPrinted>
  <dcterms:created xsi:type="dcterms:W3CDTF">2011-10-11T20:46:08Z</dcterms:created>
  <dcterms:modified xsi:type="dcterms:W3CDTF">2015-08-25T20:12:39Z</dcterms:modified>
</cp:coreProperties>
</file>