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3" r:id="rId1"/>
    <p:sldMasterId id="2147483802" r:id="rId2"/>
  </p:sldMasterIdLst>
  <p:notesMasterIdLst>
    <p:notesMasterId r:id="rId82"/>
  </p:notesMasterIdLst>
  <p:handoutMasterIdLst>
    <p:handoutMasterId r:id="rId83"/>
  </p:handoutMasterIdLst>
  <p:sldIdLst>
    <p:sldId id="256" r:id="rId3"/>
    <p:sldId id="571" r:id="rId4"/>
    <p:sldId id="650" r:id="rId5"/>
    <p:sldId id="575" r:id="rId6"/>
    <p:sldId id="651" r:id="rId7"/>
    <p:sldId id="505" r:id="rId8"/>
    <p:sldId id="646" r:id="rId9"/>
    <p:sldId id="553" r:id="rId10"/>
    <p:sldId id="641" r:id="rId11"/>
    <p:sldId id="640" r:id="rId12"/>
    <p:sldId id="626" r:id="rId13"/>
    <p:sldId id="603" r:id="rId14"/>
    <p:sldId id="604" r:id="rId15"/>
    <p:sldId id="515" r:id="rId16"/>
    <p:sldId id="516" r:id="rId17"/>
    <p:sldId id="605" r:id="rId18"/>
    <p:sldId id="588" r:id="rId19"/>
    <p:sldId id="589" r:id="rId20"/>
    <p:sldId id="518" r:id="rId21"/>
    <p:sldId id="644" r:id="rId22"/>
    <p:sldId id="645" r:id="rId23"/>
    <p:sldId id="514" r:id="rId24"/>
    <p:sldId id="517" r:id="rId25"/>
    <p:sldId id="639" r:id="rId26"/>
    <p:sldId id="585" r:id="rId27"/>
    <p:sldId id="648" r:id="rId28"/>
    <p:sldId id="570" r:id="rId29"/>
    <p:sldId id="512" r:id="rId30"/>
    <p:sldId id="513" r:id="rId31"/>
    <p:sldId id="507" r:id="rId32"/>
    <p:sldId id="647" r:id="rId33"/>
    <p:sldId id="630" r:id="rId34"/>
    <p:sldId id="551" r:id="rId35"/>
    <p:sldId id="629" r:id="rId36"/>
    <p:sldId id="572" r:id="rId37"/>
    <p:sldId id="576" r:id="rId38"/>
    <p:sldId id="579" r:id="rId39"/>
    <p:sldId id="510" r:id="rId40"/>
    <p:sldId id="509" r:id="rId41"/>
    <p:sldId id="649" r:id="rId42"/>
    <p:sldId id="577" r:id="rId43"/>
    <p:sldId id="602" r:id="rId44"/>
    <p:sldId id="578" r:id="rId45"/>
    <p:sldId id="565" r:id="rId46"/>
    <p:sldId id="549" r:id="rId47"/>
    <p:sldId id="584" r:id="rId48"/>
    <p:sldId id="504" r:id="rId49"/>
    <p:sldId id="601" r:id="rId50"/>
    <p:sldId id="550" r:id="rId51"/>
    <p:sldId id="554" r:id="rId52"/>
    <p:sldId id="628" r:id="rId53"/>
    <p:sldId id="638" r:id="rId54"/>
    <p:sldId id="511" r:id="rId55"/>
    <p:sldId id="642" r:id="rId56"/>
    <p:sldId id="580" r:id="rId57"/>
    <p:sldId id="581" r:id="rId58"/>
    <p:sldId id="582" r:id="rId59"/>
    <p:sldId id="583" r:id="rId60"/>
    <p:sldId id="596" r:id="rId61"/>
    <p:sldId id="599" r:id="rId62"/>
    <p:sldId id="600" r:id="rId63"/>
    <p:sldId id="597" r:id="rId64"/>
    <p:sldId id="598" r:id="rId65"/>
    <p:sldId id="607" r:id="rId66"/>
    <p:sldId id="609" r:id="rId67"/>
    <p:sldId id="608" r:id="rId68"/>
    <p:sldId id="610" r:id="rId69"/>
    <p:sldId id="611" r:id="rId70"/>
    <p:sldId id="612" r:id="rId71"/>
    <p:sldId id="627" r:id="rId72"/>
    <p:sldId id="613" r:id="rId73"/>
    <p:sldId id="615" r:id="rId74"/>
    <p:sldId id="614" r:id="rId75"/>
    <p:sldId id="616" r:id="rId76"/>
    <p:sldId id="618" r:id="rId77"/>
    <p:sldId id="619" r:id="rId78"/>
    <p:sldId id="620" r:id="rId79"/>
    <p:sldId id="621" r:id="rId80"/>
    <p:sldId id="439" r:id="rId81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59B"/>
    <a:srgbClr val="3A728A"/>
    <a:srgbClr val="42352B"/>
    <a:srgbClr val="C2C6CE"/>
    <a:srgbClr val="A5BCC8"/>
    <a:srgbClr val="A9A28E"/>
    <a:srgbClr val="694268"/>
    <a:srgbClr val="93B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6" autoAdjust="0"/>
    <p:restoredTop sz="79476" autoAdjust="0"/>
  </p:normalViewPr>
  <p:slideViewPr>
    <p:cSldViewPr snapToObjects="1" showGuides="1">
      <p:cViewPr>
        <p:scale>
          <a:sx n="122" d="100"/>
          <a:sy n="122" d="100"/>
        </p:scale>
        <p:origin x="168" y="894"/>
      </p:cViewPr>
      <p:guideLst>
        <p:guide orient="horz" pos="288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016"/>
    </p:cViewPr>
  </p:sorterViewPr>
  <p:notesViewPr>
    <p:cSldViewPr snapToObjects="1" showGuides="1">
      <p:cViewPr varScale="1">
        <p:scale>
          <a:sx n="68" d="100"/>
          <a:sy n="68" d="100"/>
        </p:scale>
        <p:origin x="-277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63" Type="http://schemas.openxmlformats.org/officeDocument/2006/relationships/slide" Target="slides/slide64.xml"/><Relationship Id="rId68" Type="http://schemas.openxmlformats.org/officeDocument/2006/relationships/slide" Target="slides/slide69.xml"/><Relationship Id="rId76" Type="http://schemas.openxmlformats.org/officeDocument/2006/relationships/slide" Target="slides/slide77.xml"/><Relationship Id="rId7" Type="http://schemas.openxmlformats.org/officeDocument/2006/relationships/slide" Target="slides/slide8.xml"/><Relationship Id="rId71" Type="http://schemas.openxmlformats.org/officeDocument/2006/relationships/slide" Target="slides/slide72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9" Type="http://schemas.openxmlformats.org/officeDocument/2006/relationships/slide" Target="slides/slide30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66" Type="http://schemas.openxmlformats.org/officeDocument/2006/relationships/slide" Target="slides/slide67.xml"/><Relationship Id="rId74" Type="http://schemas.openxmlformats.org/officeDocument/2006/relationships/slide" Target="slides/slide7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61" Type="http://schemas.openxmlformats.org/officeDocument/2006/relationships/slide" Target="slides/slide62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73" Type="http://schemas.openxmlformats.org/officeDocument/2006/relationships/slide" Target="slides/slide74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69" Type="http://schemas.openxmlformats.org/officeDocument/2006/relationships/slide" Target="slides/slide70.xml"/><Relationship Id="rId77" Type="http://schemas.openxmlformats.org/officeDocument/2006/relationships/slide" Target="slides/slide78.xml"/><Relationship Id="rId8" Type="http://schemas.openxmlformats.org/officeDocument/2006/relationships/slide" Target="slides/slide9.xml"/><Relationship Id="rId51" Type="http://schemas.openxmlformats.org/officeDocument/2006/relationships/slide" Target="slides/slide52.xml"/><Relationship Id="rId72" Type="http://schemas.openxmlformats.org/officeDocument/2006/relationships/slide" Target="slides/slide73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0.xml"/><Relationship Id="rId67" Type="http://schemas.openxmlformats.org/officeDocument/2006/relationships/slide" Target="slides/slide68.xml"/><Relationship Id="rId20" Type="http://schemas.openxmlformats.org/officeDocument/2006/relationships/slide" Target="slides/slide21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70" Type="http://schemas.openxmlformats.org/officeDocument/2006/relationships/slide" Target="slides/slide71.xml"/><Relationship Id="rId75" Type="http://schemas.openxmlformats.org/officeDocument/2006/relationships/slide" Target="slides/slide76.xml"/><Relationship Id="rId1" Type="http://schemas.openxmlformats.org/officeDocument/2006/relationships/slide" Target="slides/slide2.xml"/><Relationship Id="rId6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70" tIns="46835" rIns="93670" bIns="46835" numCol="1" anchor="t" anchorCtr="0" compatLnSpc="1">
            <a:prstTxWarp prst="textNoShape">
              <a:avLst/>
            </a:prstTxWarp>
          </a:bodyPr>
          <a:lstStyle>
            <a:lvl1pPr defTabSz="93421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70" tIns="46835" rIns="93670" bIns="46835" numCol="1" anchor="t" anchorCtr="0" compatLnSpc="1">
            <a:prstTxWarp prst="textNoShape">
              <a:avLst/>
            </a:prstTxWarp>
          </a:bodyPr>
          <a:lstStyle>
            <a:lvl1pPr algn="r" defTabSz="93421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70" tIns="46835" rIns="93670" bIns="46835" numCol="1" anchor="b" anchorCtr="0" compatLnSpc="1">
            <a:prstTxWarp prst="textNoShape">
              <a:avLst/>
            </a:prstTxWarp>
          </a:bodyPr>
          <a:lstStyle>
            <a:lvl1pPr defTabSz="93421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70" tIns="46835" rIns="93670" bIns="46835" numCol="1" anchor="b" anchorCtr="0" compatLnSpc="1">
            <a:prstTxWarp prst="textNoShape">
              <a:avLst/>
            </a:prstTxWarp>
          </a:bodyPr>
          <a:lstStyle>
            <a:lvl1pPr algn="r" defTabSz="93421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EFCFD79-0914-4F4F-A6AD-55A998F19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3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26" tIns="45962" rIns="91926" bIns="45962" numCol="1" anchor="t" anchorCtr="0" compatLnSpc="1">
            <a:prstTxWarp prst="textNoShape">
              <a:avLst/>
            </a:prstTxWarp>
          </a:bodyPr>
          <a:lstStyle>
            <a:lvl1pPr defTabSz="919791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26" tIns="45962" rIns="91926" bIns="45962" numCol="1" anchor="t" anchorCtr="0" compatLnSpc="1">
            <a:prstTxWarp prst="textNoShape">
              <a:avLst/>
            </a:prstTxWarp>
          </a:bodyPr>
          <a:lstStyle>
            <a:lvl1pPr algn="r" defTabSz="919791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87388"/>
            <a:ext cx="4672013" cy="3503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9600"/>
            <a:ext cx="5184775" cy="4189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26" tIns="45962" rIns="91926" bIns="45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8000" cy="4556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26" tIns="45962" rIns="91926" bIns="45962" numCol="1" anchor="b" anchorCtr="0" compatLnSpc="1">
            <a:prstTxWarp prst="textNoShape">
              <a:avLst/>
            </a:prstTxWarp>
          </a:bodyPr>
          <a:lstStyle>
            <a:lvl1pPr defTabSz="919791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40788"/>
            <a:ext cx="3048000" cy="4556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26" tIns="45962" rIns="91926" bIns="45962" numCol="1" anchor="b" anchorCtr="0" compatLnSpc="1">
            <a:prstTxWarp prst="textNoShape">
              <a:avLst/>
            </a:prstTxWarp>
          </a:bodyPr>
          <a:lstStyle>
            <a:lvl1pPr algn="r" defTabSz="919791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06823A6-057E-4571-AD4A-455449066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91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91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91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91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0DAA491-1CFD-463E-A6EA-F52EDC93D6D6}" type="slidenum">
              <a:rPr lang="en-US" altLang="en-US" sz="1200" smtClean="0">
                <a:latin typeface="Times" pitchFamily="18" charset="0"/>
              </a:rPr>
              <a:pPr/>
              <a:t>1</a:t>
            </a:fld>
            <a:endParaRPr lang="en-US" altLang="en-US" sz="1200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2130426"/>
            <a:ext cx="7174523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3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" y="914400"/>
            <a:ext cx="83808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6000" y="306000"/>
            <a:ext cx="8380800" cy="381000"/>
          </a:xfrm>
          <a:prstGeom prst="rect">
            <a:avLst/>
          </a:prstGeom>
          <a:solidFill>
            <a:srgbClr val="DDE4EC"/>
          </a:solidFill>
          <a:ln>
            <a:noFill/>
          </a:ln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AEBB-0C5E-4F90-B977-B79A1AD58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738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9" y="306000"/>
            <a:ext cx="8380801" cy="381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038600" cy="5257800"/>
          </a:xfrm>
          <a:noFill/>
          <a:ln>
            <a:noFill/>
          </a:ln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914400"/>
            <a:ext cx="3886200" cy="5257800"/>
          </a:xfrm>
          <a:noFill/>
          <a:ln>
            <a:noFill/>
          </a:ln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E6CCE-98C2-4138-8F2E-97DF147D7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676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14400"/>
            <a:ext cx="8382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AA15-EC46-422C-A184-514DD3785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6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798" y="990600"/>
            <a:ext cx="4267201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4038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A0E62-9F0E-480F-AEF3-9701B1D06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20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666" y="914400"/>
            <a:ext cx="41904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914400"/>
            <a:ext cx="40386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4869-0F54-4825-99B3-C540B1CB7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7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F36B7-8B2F-4D2B-97C5-16E4FD140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31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685800" y="37338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200" dirty="0" smtClean="0">
              <a:solidFill>
                <a:srgbClr val="3F3F3F"/>
              </a:solidFill>
              <a:ea typeface="ＭＳ Ｐゴシック" pitchFamily="34" charset="-128"/>
            </a:endParaRPr>
          </a:p>
        </p:txBody>
      </p:sp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698500" y="4606925"/>
            <a:ext cx="7046913" cy="936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200" dirty="0" smtClean="0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697038"/>
            <a:ext cx="8229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4048125"/>
            <a:ext cx="408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Analyst Name</a:t>
            </a:r>
          </a:p>
          <a:p>
            <a:pPr lvl="0"/>
            <a:r>
              <a:rPr lang="en-US" altLang="en-US" smtClean="0"/>
              <a:t>Email Address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76200" y="6629400"/>
            <a:ext cx="9296400" cy="274638"/>
          </a:xfrm>
          <a:prstGeom prst="rect">
            <a:avLst/>
          </a:prstGeom>
          <a:solidFill>
            <a:srgbClr val="3A7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4859B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rgbClr val="3A7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306388"/>
            <a:ext cx="8509000" cy="381000"/>
          </a:xfrm>
          <a:prstGeom prst="rect">
            <a:avLst/>
          </a:prstGeom>
          <a:solidFill>
            <a:srgbClr val="DDE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14400"/>
            <a:ext cx="8509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8336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26F3E4-2BD1-4F67-872C-AFE03D394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605588"/>
            <a:ext cx="803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3F3F3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F3F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&gt;"/>
        <a:defRPr>
          <a:solidFill>
            <a:srgbClr val="3F3F3F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3F3F3F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&gt;"/>
        <a:defRPr>
          <a:solidFill>
            <a:srgbClr val="3F3F3F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3F3F3F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400">
          <a:solidFill>
            <a:srgbClr val="3F3F3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400">
          <a:solidFill>
            <a:srgbClr val="3F3F3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400">
          <a:solidFill>
            <a:srgbClr val="3F3F3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400">
          <a:solidFill>
            <a:srgbClr val="3F3F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3733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10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9248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 smtClean="0"/>
              <a:t>CFA Society of Indianapolis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Financial Planning Association of Greater Indiana 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State of the Credit Cycle: Past vs. Prologue</a:t>
            </a:r>
            <a:br>
              <a:rPr lang="en-US" altLang="en-US" sz="2400" dirty="0" smtClean="0"/>
            </a:br>
            <a:r>
              <a:rPr lang="en-US" altLang="en-US" sz="2400" dirty="0" smtClean="0"/>
              <a:t>September 18, 2015 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739775" y="4876800"/>
            <a:ext cx="7046913" cy="1066800"/>
          </a:xfrm>
        </p:spPr>
        <p:txBody>
          <a:bodyPr/>
          <a:lstStyle/>
          <a:p>
            <a:pPr algn="l" eaLnBrk="1" hangingPunct="1"/>
            <a:r>
              <a:rPr lang="en-US" altLang="en-US" sz="1400" dirty="0" smtClean="0"/>
              <a:t>Glenn Reynolds, CFA  </a:t>
            </a:r>
          </a:p>
          <a:p>
            <a:pPr algn="l" eaLnBrk="1" hangingPunct="1"/>
            <a:r>
              <a:rPr lang="en-US" altLang="en-US" sz="1400" dirty="0" smtClean="0"/>
              <a:t>greynolds@creditsights.com</a:t>
            </a:r>
          </a:p>
          <a:p>
            <a:pPr algn="l" eaLnBrk="1" hangingPunct="1"/>
            <a:r>
              <a:rPr lang="en-US" altLang="en-US" sz="1400" dirty="0" smtClean="0"/>
              <a:t>Nathan Wenger, CFA</a:t>
            </a:r>
          </a:p>
          <a:p>
            <a:pPr algn="l" eaLnBrk="1" hangingPunct="1"/>
            <a:r>
              <a:rPr lang="en-US" altLang="en-US" sz="1400" dirty="0" smtClean="0"/>
              <a:t>nwenger@creditsights.com</a:t>
            </a:r>
          </a:p>
          <a:p>
            <a:pPr algn="l" eaLnBrk="1" hangingPunct="1"/>
            <a:endParaRPr lang="en-US" altLang="en-US" sz="14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5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8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315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7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28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2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41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4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1648"/>
            <a:ext cx="82296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98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47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47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0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0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4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4" y="457200"/>
            <a:ext cx="8229600" cy="407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1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29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65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9" y="476251"/>
            <a:ext cx="6386512" cy="60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0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983"/>
            <a:ext cx="8229600" cy="4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4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455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7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37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6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7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7869"/>
            <a:ext cx="8229600" cy="423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49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8538"/>
            <a:ext cx="8229600" cy="28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63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1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04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199"/>
            <a:ext cx="8229600" cy="47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3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6984"/>
            <a:ext cx="8229600" cy="54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6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457200"/>
            <a:ext cx="8229600" cy="50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78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71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3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50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67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6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3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4090"/>
            <a:ext cx="8229600" cy="49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6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45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3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69641"/>
            <a:ext cx="8229600" cy="438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199"/>
            <a:ext cx="8229600" cy="4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1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3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1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" y="452534"/>
            <a:ext cx="8229600" cy="43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73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7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85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39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7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5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457200"/>
            <a:ext cx="6583680" cy="59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0" y="457200"/>
            <a:ext cx="8229600" cy="44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2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31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34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7" y="457199"/>
            <a:ext cx="8229600" cy="431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98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199"/>
            <a:ext cx="8229600" cy="431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3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6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8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455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3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69641"/>
            <a:ext cx="8229600" cy="475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7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0" y="457199"/>
            <a:ext cx="8229600" cy="47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7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8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0" y="457201"/>
            <a:ext cx="793837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24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583680" cy="591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288"/>
            <a:ext cx="7772400" cy="601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8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4" y="457199"/>
            <a:ext cx="8229600" cy="429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4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" y="457199"/>
            <a:ext cx="8229600" cy="46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4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2535"/>
            <a:ext cx="8229600" cy="477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4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6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9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8288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64859B"/>
                </a:solidFill>
                <a:latin typeface="+mj-lt"/>
                <a:ea typeface="+mj-ea"/>
                <a:cs typeface="+mj-cs"/>
              </a:rPr>
              <a:t>Appendix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2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457199"/>
            <a:ext cx="7589520" cy="60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79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75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12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4" y="457200"/>
            <a:ext cx="8229600" cy="475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8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59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71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5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63420"/>
            <a:ext cx="8229600" cy="45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65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5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4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" y="462742"/>
            <a:ext cx="8229600" cy="433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3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5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93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" y="462742"/>
            <a:ext cx="8233634" cy="43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5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5" y="457200"/>
            <a:ext cx="8229600" cy="45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5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5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6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5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5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399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4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310"/>
            <a:ext cx="8229600" cy="37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92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69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4" y="475860"/>
            <a:ext cx="8229600" cy="45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8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29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1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70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523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1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71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0" y="457199"/>
            <a:ext cx="8229600" cy="43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4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72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575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7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71196"/>
            <a:ext cx="8229600" cy="453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4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27652"/>
            <a:ext cx="8229600" cy="44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0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75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50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5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6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3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199"/>
            <a:ext cx="8229600" cy="46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04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E1146A-039A-4589-BCB7-1AFC5938B023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79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1650" y="1031875"/>
            <a:ext cx="7929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  <a:p>
            <a:pPr indent="1588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>
                <a:cs typeface="Times New Roman" pitchFamily="18" charset="0"/>
              </a:rPr>
              <a:t>Copyright </a:t>
            </a:r>
            <a:r>
              <a:rPr lang="en-US" altLang="en-US" sz="1400" dirty="0" err="1">
                <a:cs typeface="Times New Roman" pitchFamily="18" charset="0"/>
              </a:rPr>
              <a:t>CreditSights</a:t>
            </a:r>
            <a:r>
              <a:rPr lang="en-US" altLang="en-US" sz="1400" dirty="0">
                <a:cs typeface="Times New Roman" pitchFamily="18" charset="0"/>
              </a:rPr>
              <a:t> 2015. </a:t>
            </a:r>
            <a:br>
              <a:rPr lang="en-US" altLang="en-US" sz="1400" dirty="0">
                <a:cs typeface="Times New Roman" pitchFamily="18" charset="0"/>
              </a:rPr>
            </a:br>
            <a:r>
              <a:rPr lang="en-US" altLang="en-US" sz="1400" dirty="0">
                <a:cs typeface="Times New Roman" pitchFamily="18" charset="0"/>
              </a:rPr>
              <a:t/>
            </a:r>
            <a:br>
              <a:rPr lang="en-US" altLang="en-US" sz="1400" dirty="0">
                <a:cs typeface="Times New Roman" pitchFamily="18" charset="0"/>
              </a:rPr>
            </a:br>
            <a:r>
              <a:rPr lang="en-US" altLang="en-US" sz="1400" dirty="0">
                <a:cs typeface="Times New Roman" pitchFamily="18" charset="0"/>
              </a:rPr>
              <a:t>All rights reserved. Reproduction of this report, even for internal distribution, is strictly prohibited. The information in this report has been obtained from sources believed to be reliable; however, neither its accuracy, nor completeness, nor the opinions based thereon are guaranteed. If you have any questions regarding the contents of this report contact </a:t>
            </a:r>
            <a:r>
              <a:rPr lang="en-US" altLang="en-US" sz="1400" dirty="0" err="1">
                <a:cs typeface="Times New Roman" pitchFamily="18" charset="0"/>
              </a:rPr>
              <a:t>CreditSights</a:t>
            </a:r>
            <a:r>
              <a:rPr lang="en-US" altLang="en-US" sz="1400" dirty="0">
                <a:cs typeface="Times New Roman" pitchFamily="18" charset="0"/>
              </a:rPr>
              <a:t> at legal@creditsights.com. </a:t>
            </a:r>
            <a:r>
              <a:rPr lang="en-US" altLang="en-US" sz="1400" dirty="0" err="1">
                <a:cs typeface="Times New Roman" pitchFamily="18" charset="0"/>
              </a:rPr>
              <a:t>BondScore</a:t>
            </a:r>
            <a:r>
              <a:rPr lang="en-US" altLang="en-US" sz="1400" dirty="0">
                <a:cs typeface="Times New Roman" pitchFamily="18" charset="0"/>
              </a:rPr>
              <a:t>, </a:t>
            </a:r>
            <a:r>
              <a:rPr lang="en-US" altLang="en-US" sz="1400" dirty="0" err="1">
                <a:cs typeface="Times New Roman" pitchFamily="18" charset="0"/>
              </a:rPr>
              <a:t>CreditSights</a:t>
            </a:r>
            <a:r>
              <a:rPr lang="en-US" altLang="en-US" sz="1400" dirty="0">
                <a:cs typeface="Times New Roman" pitchFamily="18" charset="0"/>
              </a:rPr>
              <a:t> Ratings, ratings products and related information are provided by </a:t>
            </a:r>
            <a:r>
              <a:rPr lang="en-US" altLang="en-US" sz="1400" dirty="0" err="1">
                <a:cs typeface="Times New Roman" pitchFamily="18" charset="0"/>
              </a:rPr>
              <a:t>CreditSights</a:t>
            </a:r>
            <a:r>
              <a:rPr lang="en-US" altLang="en-US" sz="1400" dirty="0">
                <a:cs typeface="Times New Roman" pitchFamily="18" charset="0"/>
              </a:rPr>
              <a:t> Analytics, LLC. </a:t>
            </a:r>
            <a:r>
              <a:rPr lang="en-US" altLang="en-US" sz="1400" dirty="0" err="1">
                <a:cs typeface="Times New Roman" pitchFamily="18" charset="0"/>
              </a:rPr>
              <a:t>CreditSights</a:t>
            </a:r>
            <a:r>
              <a:rPr lang="en-US" altLang="en-US" sz="1400" dirty="0">
                <a:cs typeface="Times New Roman" pitchFamily="18" charset="0"/>
              </a:rPr>
              <a:t> Limited is </a:t>
            </a:r>
            <a:r>
              <a:rPr lang="en-US" altLang="en-US" sz="1400" dirty="0" err="1">
                <a:cs typeface="Times New Roman" pitchFamily="18" charset="0"/>
              </a:rPr>
              <a:t>authorised</a:t>
            </a:r>
            <a:r>
              <a:rPr lang="en-US" altLang="en-US" sz="1400" dirty="0">
                <a:cs typeface="Times New Roman" pitchFamily="18" charset="0"/>
              </a:rPr>
              <a:t> and regulated by the Financial Conduct Authority (FCA). This product is not intended for use in the UK by Private Customers, as defined by the FCA. </a:t>
            </a:r>
            <a:br>
              <a:rPr lang="en-US" altLang="en-US" sz="1400" dirty="0">
                <a:cs typeface="Times New Roman" pitchFamily="18" charset="0"/>
              </a:rPr>
            </a:br>
            <a:r>
              <a:rPr lang="en-US" altLang="en-US" sz="1400" dirty="0">
                <a:cs typeface="Times New Roman" pitchFamily="18" charset="0"/>
              </a:rPr>
              <a:t/>
            </a:r>
            <a:br>
              <a:rPr lang="en-US" altLang="en-US" sz="1400" dirty="0">
                <a:cs typeface="Times New Roman" pitchFamily="18" charset="0"/>
              </a:rPr>
            </a:br>
            <a:r>
              <a:rPr lang="en-US" altLang="en-US" sz="1400" dirty="0">
                <a:cs typeface="Times New Roman" pitchFamily="18" charset="0"/>
              </a:rPr>
              <a:t>Certain data appearing herein is owned by, and used under license from, certain third parties. Please see Legal Notices for important information and limitations regarding such data. For </a:t>
            </a:r>
            <a:r>
              <a:rPr lang="en-US" altLang="en-US" sz="1400" dirty="0" err="1">
                <a:cs typeface="Times New Roman" pitchFamily="18" charset="0"/>
              </a:rPr>
              <a:t>CreditSights</a:t>
            </a:r>
            <a:r>
              <a:rPr lang="en-US" altLang="en-US" sz="1400" dirty="0">
                <a:cs typeface="Times New Roman" pitchFamily="18" charset="0"/>
              </a:rPr>
              <a:t>' terms of use, please see Terms &amp; Conditions. </a:t>
            </a:r>
            <a:endParaRPr lang="en-US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0" cy="47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5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A15C4-1E98-4A0A-A6B3-88615B600747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202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1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 - PowerPoint Template">
  <a:themeElements>
    <a:clrScheme name="CS_Projec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9E8E"/>
      </a:accent1>
      <a:accent2>
        <a:srgbClr val="00B8EA"/>
      </a:accent2>
      <a:accent3>
        <a:srgbClr val="694268"/>
      </a:accent3>
      <a:accent4>
        <a:srgbClr val="ADD2C9"/>
      </a:accent4>
      <a:accent5>
        <a:srgbClr val="FF0000"/>
      </a:accent5>
      <a:accent6>
        <a:srgbClr val="50728B"/>
      </a:accent6>
      <a:hlink>
        <a:srgbClr val="694268"/>
      </a:hlink>
      <a:folHlink>
        <a:srgbClr val="9698B0"/>
      </a:folHlink>
    </a:clrScheme>
    <a:fontScheme name="Presentations -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s -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- PowerPoint Template 13">
        <a:dk1>
          <a:srgbClr val="000000"/>
        </a:dk1>
        <a:lt1>
          <a:srgbClr val="FFFFFF"/>
        </a:lt1>
        <a:dk2>
          <a:srgbClr val="50728B"/>
        </a:dk2>
        <a:lt2>
          <a:srgbClr val="FF0000"/>
        </a:lt2>
        <a:accent1>
          <a:srgbClr val="749E8E"/>
        </a:accent1>
        <a:accent2>
          <a:srgbClr val="F2E9CB"/>
        </a:accent2>
        <a:accent3>
          <a:srgbClr val="FFFFFF"/>
        </a:accent3>
        <a:accent4>
          <a:srgbClr val="000000"/>
        </a:accent4>
        <a:accent5>
          <a:srgbClr val="BCCCC6"/>
        </a:accent5>
        <a:accent6>
          <a:srgbClr val="DBD3B8"/>
        </a:accent6>
        <a:hlink>
          <a:srgbClr val="694268"/>
        </a:hlink>
        <a:folHlink>
          <a:srgbClr val="ADD2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14">
        <a:dk1>
          <a:srgbClr val="000000"/>
        </a:dk1>
        <a:lt1>
          <a:srgbClr val="FFFFFF"/>
        </a:lt1>
        <a:dk2>
          <a:srgbClr val="50728B"/>
        </a:dk2>
        <a:lt2>
          <a:srgbClr val="FF0000"/>
        </a:lt2>
        <a:accent1>
          <a:srgbClr val="749E8E"/>
        </a:accent1>
        <a:accent2>
          <a:srgbClr val="4895EA"/>
        </a:accent2>
        <a:accent3>
          <a:srgbClr val="FFFFFF"/>
        </a:accent3>
        <a:accent4>
          <a:srgbClr val="000000"/>
        </a:accent4>
        <a:accent5>
          <a:srgbClr val="BCCCC6"/>
        </a:accent5>
        <a:accent6>
          <a:srgbClr val="4087D4"/>
        </a:accent6>
        <a:hlink>
          <a:srgbClr val="694268"/>
        </a:hlink>
        <a:folHlink>
          <a:srgbClr val="ADD2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- PowerPoint Template 15">
        <a:dk1>
          <a:srgbClr val="000000"/>
        </a:dk1>
        <a:lt1>
          <a:srgbClr val="FFFFFF"/>
        </a:lt1>
        <a:dk2>
          <a:srgbClr val="50728B"/>
        </a:dk2>
        <a:lt2>
          <a:srgbClr val="FF0000"/>
        </a:lt2>
        <a:accent1>
          <a:srgbClr val="749E8E"/>
        </a:accent1>
        <a:accent2>
          <a:srgbClr val="4895EA"/>
        </a:accent2>
        <a:accent3>
          <a:srgbClr val="FFFFFF"/>
        </a:accent3>
        <a:accent4>
          <a:srgbClr val="000000"/>
        </a:accent4>
        <a:accent5>
          <a:srgbClr val="BCCCC6"/>
        </a:accent5>
        <a:accent6>
          <a:srgbClr val="4087D4"/>
        </a:accent6>
        <a:hlink>
          <a:srgbClr val="694268"/>
        </a:hlink>
        <a:folHlink>
          <a:srgbClr val="AD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_PPT_THEME">
  <a:themeElements>
    <a:clrScheme name="1_CS_PPT_THEME 1">
      <a:dk1>
        <a:srgbClr val="000000"/>
      </a:dk1>
      <a:lt1>
        <a:srgbClr val="FFFFFF"/>
      </a:lt1>
      <a:dk2>
        <a:srgbClr val="50728B"/>
      </a:dk2>
      <a:lt2>
        <a:srgbClr val="FF0000"/>
      </a:lt2>
      <a:accent1>
        <a:srgbClr val="749E8E"/>
      </a:accent1>
      <a:accent2>
        <a:srgbClr val="4895EA"/>
      </a:accent2>
      <a:accent3>
        <a:srgbClr val="FFFFFF"/>
      </a:accent3>
      <a:accent4>
        <a:srgbClr val="000000"/>
      </a:accent4>
      <a:accent5>
        <a:srgbClr val="BCCCC6"/>
      </a:accent5>
      <a:accent6>
        <a:srgbClr val="4087D4"/>
      </a:accent6>
      <a:hlink>
        <a:srgbClr val="694268"/>
      </a:hlink>
      <a:folHlink>
        <a:srgbClr val="ADC9C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_PPT_THEME 1">
        <a:dk1>
          <a:srgbClr val="000000"/>
        </a:dk1>
        <a:lt1>
          <a:srgbClr val="FFFFFF"/>
        </a:lt1>
        <a:dk2>
          <a:srgbClr val="50728B"/>
        </a:dk2>
        <a:lt2>
          <a:srgbClr val="FF0000"/>
        </a:lt2>
        <a:accent1>
          <a:srgbClr val="749E8E"/>
        </a:accent1>
        <a:accent2>
          <a:srgbClr val="4895EA"/>
        </a:accent2>
        <a:accent3>
          <a:srgbClr val="FFFFFF"/>
        </a:accent3>
        <a:accent4>
          <a:srgbClr val="000000"/>
        </a:accent4>
        <a:accent5>
          <a:srgbClr val="BCCCC6"/>
        </a:accent5>
        <a:accent6>
          <a:srgbClr val="4087D4"/>
        </a:accent6>
        <a:hlink>
          <a:srgbClr val="694268"/>
        </a:hlink>
        <a:folHlink>
          <a:srgbClr val="AD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_PPT_THEME 1">
        <a:dk1>
          <a:srgbClr val="000000"/>
        </a:dk1>
        <a:lt1>
          <a:srgbClr val="FFFFFF"/>
        </a:lt1>
        <a:dk2>
          <a:srgbClr val="50728B"/>
        </a:dk2>
        <a:lt2>
          <a:srgbClr val="FF0000"/>
        </a:lt2>
        <a:accent1>
          <a:srgbClr val="749E8E"/>
        </a:accent1>
        <a:accent2>
          <a:srgbClr val="4895EA"/>
        </a:accent2>
        <a:accent3>
          <a:srgbClr val="FFFFFF"/>
        </a:accent3>
        <a:accent4>
          <a:srgbClr val="000000"/>
        </a:accent4>
        <a:accent5>
          <a:srgbClr val="BCCCC6"/>
        </a:accent5>
        <a:accent6>
          <a:srgbClr val="4087D4"/>
        </a:accent6>
        <a:hlink>
          <a:srgbClr val="694268"/>
        </a:hlink>
        <a:folHlink>
          <a:srgbClr val="AD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5977</TotalTime>
  <Words>94</Words>
  <Application>Microsoft Office PowerPoint</Application>
  <PresentationFormat>Letter Paper (8.5x11 in)</PresentationFormat>
  <Paragraphs>87</Paragraphs>
  <Slides>79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Presentations - PowerPoint Template</vt:lpstr>
      <vt:lpstr>1_CS_PPT_THEME</vt:lpstr>
      <vt:lpstr>  CFA Society of Indianapolis Financial Planning Association of Greater Indiana   State of the Credit Cycle: Past vs. Prologue September 18, 2015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CreditSights,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CreditSights PPT Template</dc:title>
  <dc:creator>CreditSights</dc:creator>
  <cp:lastModifiedBy>Owner</cp:lastModifiedBy>
  <cp:revision>478</cp:revision>
  <cp:lastPrinted>2015-09-10T23:59:01Z</cp:lastPrinted>
  <dcterms:created xsi:type="dcterms:W3CDTF">2009-10-01T22:23:29Z</dcterms:created>
  <dcterms:modified xsi:type="dcterms:W3CDTF">2015-09-11T18:03:52Z</dcterms:modified>
</cp:coreProperties>
</file>