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3" r:id="rId2"/>
    <p:sldId id="279" r:id="rId3"/>
    <p:sldId id="290" r:id="rId4"/>
    <p:sldId id="292" r:id="rId5"/>
    <p:sldId id="293" r:id="rId6"/>
    <p:sldId id="294" r:id="rId7"/>
    <p:sldId id="297" r:id="rId8"/>
    <p:sldId id="280" r:id="rId9"/>
    <p:sldId id="301" r:id="rId10"/>
    <p:sldId id="284" r:id="rId11"/>
    <p:sldId id="285" r:id="rId12"/>
    <p:sldId id="282" r:id="rId13"/>
    <p:sldId id="302" r:id="rId14"/>
    <p:sldId id="304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5153" autoAdjust="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31427-8AF1-441E-A9EF-4B4C79AEE4AD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B9031-B78F-48B4-B5B9-ACCA6AD669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256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B9031-B78F-48B4-B5B9-ACCA6AD669D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243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B9031-B78F-48B4-B5B9-ACCA6AD669D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42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B9031-B78F-48B4-B5B9-ACCA6AD669D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4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B9031-B78F-48B4-B5B9-ACCA6AD669D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3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4E52-C517-45B7-8B29-36AB1B94D2D2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84C5-7D05-48E0-86DC-4FC4F0E3ED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812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4E52-C517-45B7-8B29-36AB1B94D2D2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84C5-7D05-48E0-86DC-4FC4F0E3ED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31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4E52-C517-45B7-8B29-36AB1B94D2D2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84C5-7D05-48E0-86DC-4FC4F0E3ED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3697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4E52-C517-45B7-8B29-36AB1B94D2D2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84C5-7D05-48E0-86DC-4FC4F0E3ED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15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4E52-C517-45B7-8B29-36AB1B94D2D2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84C5-7D05-48E0-86DC-4FC4F0E3ED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4680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4E52-C517-45B7-8B29-36AB1B94D2D2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84C5-7D05-48E0-86DC-4FC4F0E3ED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78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4E52-C517-45B7-8B29-36AB1B94D2D2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84C5-7D05-48E0-86DC-4FC4F0E3ED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394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4E52-C517-45B7-8B29-36AB1B94D2D2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84C5-7D05-48E0-86DC-4FC4F0E3ED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5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4E52-C517-45B7-8B29-36AB1B94D2D2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84C5-7D05-48E0-86DC-4FC4F0E3ED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23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4E52-C517-45B7-8B29-36AB1B94D2D2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84C5-7D05-48E0-86DC-4FC4F0E3ED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37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4E52-C517-45B7-8B29-36AB1B94D2D2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84C5-7D05-48E0-86DC-4FC4F0E3ED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85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4E52-C517-45B7-8B29-36AB1B94D2D2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84C5-7D05-48E0-86DC-4FC4F0E3ED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6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4E52-C517-45B7-8B29-36AB1B94D2D2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84C5-7D05-48E0-86DC-4FC4F0E3ED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4E52-C517-45B7-8B29-36AB1B94D2D2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84C5-7D05-48E0-86DC-4FC4F0E3ED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44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4E52-C517-45B7-8B29-36AB1B94D2D2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84C5-7D05-48E0-86DC-4FC4F0E3ED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57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4E52-C517-45B7-8B29-36AB1B94D2D2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84C5-7D05-48E0-86DC-4FC4F0E3ED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561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24E52-C517-45B7-8B29-36AB1B94D2D2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7E484C5-7D05-48E0-86DC-4FC4F0E3ED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5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2831" y="4470400"/>
            <a:ext cx="9144000" cy="2387600"/>
          </a:xfrm>
        </p:spPr>
        <p:txBody>
          <a:bodyPr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FPA Advocacy: </a:t>
            </a:r>
            <a:r>
              <a:rPr lang="en-US" sz="7200" dirty="0" smtClean="0"/>
              <a:t> </a:t>
            </a:r>
            <a:r>
              <a:rPr lang="en-US" sz="8000" dirty="0" smtClean="0"/>
              <a:t>Greater </a:t>
            </a:r>
            <a:br>
              <a:rPr lang="en-US" sz="8000" dirty="0" smtClean="0"/>
            </a:br>
            <a:r>
              <a:rPr lang="en-US" sz="8000" dirty="0" smtClean="0"/>
              <a:t>Indiana Update </a:t>
            </a:r>
            <a:br>
              <a:rPr lang="en-US" sz="8000" dirty="0" smtClean="0"/>
            </a:br>
            <a:endParaRPr lang="en-US" sz="7200" b="1" i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57" y="389432"/>
            <a:ext cx="1890322" cy="189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7"/>
    </mc:Choice>
    <mc:Fallback xmlns="">
      <p:transition spd="slow" advTm="618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1" y="1948069"/>
            <a:ext cx="714804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u="sng" dirty="0" smtClean="0">
                <a:solidFill>
                  <a:srgbClr val="0070C0"/>
                </a:solidFill>
              </a:rPr>
              <a:t>FPA Policy Update:</a:t>
            </a:r>
          </a:p>
          <a:p>
            <a:r>
              <a:rPr lang="en-US" sz="3600" dirty="0" smtClean="0"/>
              <a:t>FPA Policy Lens</a:t>
            </a:r>
          </a:p>
          <a:p>
            <a:r>
              <a:rPr lang="en-US" sz="3600" dirty="0" smtClean="0"/>
              <a:t>Financial Planning Coalition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SEC Fiduciary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DOL Fiduciary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Financial Planning Services Tax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49" y="193544"/>
            <a:ext cx="1435395" cy="143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49" y="193544"/>
            <a:ext cx="1435395" cy="14353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1396" y="1920487"/>
            <a:ext cx="762731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“FPA </a:t>
            </a:r>
            <a:r>
              <a:rPr lang="en-US" sz="2800" b="1" dirty="0"/>
              <a:t>will proactively advocate the legislative, regulatory and other interests of financial planning and of CFP licensees. </a:t>
            </a:r>
            <a:r>
              <a:rPr lang="en-US" sz="2800" b="1" dirty="0" smtClean="0"/>
              <a:t>FPA </a:t>
            </a:r>
            <a:r>
              <a:rPr lang="en-US" sz="2800" b="1" dirty="0"/>
              <a:t>will encourage input from all of its members in developing its advocacy agenda. </a:t>
            </a:r>
            <a:r>
              <a:rPr lang="en-US" sz="2800" b="1" dirty="0" smtClean="0"/>
              <a:t>It </a:t>
            </a:r>
            <a:r>
              <a:rPr lang="en-US" sz="2800" b="1" dirty="0"/>
              <a:t>is the intent of FPA not to take a legislative or regulatory advocacy position that is in conflict </a:t>
            </a:r>
            <a:r>
              <a:rPr lang="en-US" sz="2800" b="1" dirty="0" smtClean="0"/>
              <a:t>with </a:t>
            </a:r>
            <a:r>
              <a:rPr lang="en-US" sz="2800" b="1" dirty="0"/>
              <a:t>the interests of </a:t>
            </a:r>
            <a:r>
              <a:rPr lang="en-US" sz="2800" b="1" dirty="0" smtClean="0"/>
              <a:t>CFP® Professionals who </a:t>
            </a:r>
            <a:r>
              <a:rPr lang="en-US" sz="2800" b="1" dirty="0"/>
              <a:t>hold themselves out to the public as financial planners.”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37138" y="1044164"/>
            <a:ext cx="31445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0070C0"/>
                </a:solidFill>
              </a:rPr>
              <a:t>FPA Bylaws</a:t>
            </a:r>
            <a:endParaRPr lang="en-US" sz="4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7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832" y="2371060"/>
            <a:ext cx="964373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SEC Fiduciary Rulemaking. Where is it?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No one can find it.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</a:t>
            </a:r>
            <a:r>
              <a:rPr lang="en-US" sz="2800" dirty="0" smtClean="0"/>
              <a:t>uthorized 5 years ago… and still waiting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FPA Supports Fiduciary Rulemaking at the SEC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Extend fiduciary standard to broker-dealers when providing personalized investment advice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No less stringent than the 40’s Act</a:t>
            </a:r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2" y="326065"/>
            <a:ext cx="1435395" cy="14353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3227" y="1043762"/>
            <a:ext cx="69383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0070C0"/>
                </a:solidFill>
              </a:rPr>
              <a:t>Rulemaking Landscape:</a:t>
            </a:r>
          </a:p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SEC Fiduciary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21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832" y="2429184"/>
            <a:ext cx="106282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Rule has been in existence since 1974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Proposed DOL Fiduciary Rulemaking in 2010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Quickly withdrawn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mtClean="0"/>
              <a:t>Five years </a:t>
            </a:r>
            <a:r>
              <a:rPr lang="en-US" sz="2400" dirty="0" smtClean="0"/>
              <a:t>go by… (tic, tic, tic)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February </a:t>
            </a:r>
            <a:r>
              <a:rPr lang="en-US" sz="2400" dirty="0"/>
              <a:t>23</a:t>
            </a:r>
            <a:r>
              <a:rPr lang="en-US" sz="2400" baseline="30000" dirty="0"/>
              <a:t>rd</a:t>
            </a:r>
            <a:r>
              <a:rPr lang="en-US" sz="2400" dirty="0"/>
              <a:t>, </a:t>
            </a:r>
            <a:r>
              <a:rPr lang="en-US" sz="2400" dirty="0" smtClean="0"/>
              <a:t>2015 Fiduciary </a:t>
            </a:r>
            <a:r>
              <a:rPr lang="en-US" sz="2400" dirty="0"/>
              <a:t>Re-Proposed </a:t>
            </a:r>
            <a:r>
              <a:rPr lang="en-US" sz="2400" dirty="0" smtClean="0"/>
              <a:t>Rule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75-Day Comment Period Ends July 21 (Coalition Submits 35 </a:t>
            </a:r>
            <a:r>
              <a:rPr lang="en-US" sz="2400" dirty="0" err="1" smtClean="0"/>
              <a:t>pg</a:t>
            </a:r>
            <a:r>
              <a:rPr lang="en-US" sz="2400" dirty="0" smtClean="0"/>
              <a:t> Letter</a:t>
            </a:r>
            <a:r>
              <a:rPr lang="en-US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DOL Hearings, August 10-14 (Coalition Testifies First)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Additional Comment Period for 2 Weeks After </a:t>
            </a:r>
            <a:r>
              <a:rPr lang="en-US" sz="2400" dirty="0" smtClean="0"/>
              <a:t>Transcript Published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Rule </a:t>
            </a:r>
            <a:r>
              <a:rPr lang="en-US" sz="2400" dirty="0"/>
              <a:t>Published to Federal Register in Early 2016?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Final Rule Effective in </a:t>
            </a:r>
            <a:r>
              <a:rPr lang="en-US" sz="2400" dirty="0" smtClean="0"/>
              <a:t>Jan. 2017</a:t>
            </a:r>
            <a:r>
              <a:rPr lang="en-US" sz="2400" dirty="0"/>
              <a:t>? </a:t>
            </a:r>
            <a:r>
              <a:rPr lang="en-US" sz="2400" dirty="0" smtClean="0"/>
              <a:t>(</a:t>
            </a:r>
            <a:r>
              <a:rPr lang="en-US" sz="2400" dirty="0"/>
              <a:t>E</a:t>
            </a:r>
            <a:r>
              <a:rPr lang="en-US" sz="2400" dirty="0" smtClean="0"/>
              <a:t>nd </a:t>
            </a:r>
            <a:r>
              <a:rPr lang="en-US" sz="2400" dirty="0"/>
              <a:t>of Administration)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92626" y="786704"/>
            <a:ext cx="66923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>
                <a:solidFill>
                  <a:srgbClr val="0070C0"/>
                </a:solidFill>
              </a:rPr>
              <a:t>Rulemaking Landscape:</a:t>
            </a:r>
          </a:p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DOL </a:t>
            </a:r>
            <a:r>
              <a:rPr lang="en-US" sz="4400" b="1" dirty="0">
                <a:solidFill>
                  <a:srgbClr val="0070C0"/>
                </a:solidFill>
              </a:rPr>
              <a:t>Fiduciary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2" y="326065"/>
            <a:ext cx="1435395" cy="143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2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2540" y="438021"/>
            <a:ext cx="79910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0070C0"/>
                </a:solidFill>
              </a:rPr>
              <a:t>FPA Policy Position:</a:t>
            </a:r>
            <a:endParaRPr lang="en-US" sz="4000" b="1" u="sng" dirty="0">
              <a:solidFill>
                <a:srgbClr val="0070C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Oppose Tax on Financial Plans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2" y="326065"/>
            <a:ext cx="1435395" cy="14353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5197" y="2005937"/>
            <a:ext cx="1120525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Would likely reduce the availability of financial planning services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Are regressive and would reduce access to financial planning services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Are hard to administer and require work to collect and remit </a:t>
            </a:r>
            <a:endParaRPr lang="en-US" sz="24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Would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place a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administrative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burden on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many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members who own </a:t>
            </a:r>
            <a:endParaRPr lang="en-US" sz="24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	small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businesses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Could require additional burdens of registration within a state, </a:t>
            </a:r>
            <a:endParaRPr lang="en-US" sz="24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	even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for a federally registered investment adviser, which would </a:t>
            </a:r>
            <a:endParaRPr lang="en-US" sz="24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	increase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compliance complexity and the bureaucratic costs of the </a:t>
            </a:r>
            <a:endParaRPr lang="en-US" sz="24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imposing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states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Could drive consumers to seek financial planning services from a state </a:t>
            </a:r>
            <a:endParaRPr lang="en-US" sz="24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that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does not impose a tax on services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50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3532" y="3313043"/>
            <a:ext cx="44358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5504" y="1630018"/>
            <a:ext cx="36118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i="1" dirty="0" smtClean="0"/>
              <a:t>Thank you!</a:t>
            </a:r>
            <a:endParaRPr lang="en-US" sz="5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2" y="326065"/>
            <a:ext cx="1435395" cy="14353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1483" y="4957451"/>
            <a:ext cx="27799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Karen Nystrom</a:t>
            </a:r>
            <a:r>
              <a:rPr lang="en-US" sz="2800" dirty="0" smtClean="0"/>
              <a:t> </a:t>
            </a:r>
          </a:p>
          <a:p>
            <a:pPr algn="ctr"/>
            <a:r>
              <a:rPr lang="en-US" dirty="0" smtClean="0"/>
              <a:t>FPA Director of Advocacy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knystrom@onefpa.org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2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817002"/>
              </p:ext>
            </p:extLst>
          </p:nvPr>
        </p:nvGraphicFramePr>
        <p:xfrm>
          <a:off x="2244657" y="403156"/>
          <a:ext cx="5110300" cy="6315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Acrobat Document" r:id="rId4" imgW="4594608" imgH="5966225" progId="AcroExch.Document.11">
                  <p:embed/>
                </p:oleObj>
              </mc:Choice>
              <mc:Fallback>
                <p:oleObj name="Acrobat Document" r:id="rId4" imgW="4594608" imgH="596622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44657" y="403156"/>
                        <a:ext cx="5110300" cy="6315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245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20" y="112091"/>
            <a:ext cx="8699500" cy="652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9217" y="4426226"/>
            <a:ext cx="53623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Springfield, Illinois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455" y="1291590"/>
            <a:ext cx="9483090" cy="42748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60315" y="2700994"/>
            <a:ext cx="54713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St. Paul, Minnesota</a:t>
            </a:r>
          </a:p>
        </p:txBody>
      </p:sp>
    </p:spTree>
    <p:extLst>
      <p:ext uri="{BB962C8B-B14F-4D97-AF65-F5344CB8AC3E}">
        <p14:creationId xmlns:p14="http://schemas.microsoft.com/office/powerpoint/2010/main" val="21262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23" y="0"/>
            <a:ext cx="799475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8623" y="4943061"/>
            <a:ext cx="43560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Topeka, Kansas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44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19" y="0"/>
            <a:ext cx="928551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9418" y="4106802"/>
            <a:ext cx="5682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Harrisburg, Pennsylvania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5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672" y="145774"/>
            <a:ext cx="505742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3839" y="4147930"/>
            <a:ext cx="42530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Columbus, Ohio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8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9217" y="4426226"/>
            <a:ext cx="53623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Springfield, Illinois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49" y="193544"/>
            <a:ext cx="1435395" cy="14353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2671" y="1738484"/>
            <a:ext cx="8475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Indianapolis, Indiana?</a:t>
            </a:r>
            <a:endParaRPr lang="en-US" sz="6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113" y="3016360"/>
            <a:ext cx="4208554" cy="281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66" y="0"/>
            <a:ext cx="971044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8260" y="1192696"/>
            <a:ext cx="7063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Washington, D.C.!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9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1610</TotalTime>
  <Words>333</Words>
  <Application>Microsoft Office PowerPoint</Application>
  <PresentationFormat>Custom</PresentationFormat>
  <Paragraphs>60</Paragraphs>
  <Slides>15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Facet</vt:lpstr>
      <vt:lpstr>Acrobat Document</vt:lpstr>
      <vt:lpstr>FPA Advocacy:  Greater  Indiana Update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Nystrom</dc:creator>
  <cp:lastModifiedBy>Owner</cp:lastModifiedBy>
  <cp:revision>51</cp:revision>
  <dcterms:created xsi:type="dcterms:W3CDTF">2015-03-24T15:26:26Z</dcterms:created>
  <dcterms:modified xsi:type="dcterms:W3CDTF">2015-11-09T15:24:24Z</dcterms:modified>
</cp:coreProperties>
</file>