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8" r:id="rId12"/>
    <p:sldId id="265" r:id="rId13"/>
    <p:sldId id="269" r:id="rId14"/>
    <p:sldId id="270" r:id="rId15"/>
    <p:sldId id="271" r:id="rId16"/>
    <p:sldId id="301" r:id="rId17"/>
    <p:sldId id="302" r:id="rId18"/>
    <p:sldId id="294" r:id="rId19"/>
    <p:sldId id="295" r:id="rId20"/>
    <p:sldId id="296" r:id="rId21"/>
    <p:sldId id="273" r:id="rId22"/>
    <p:sldId id="275" r:id="rId23"/>
    <p:sldId id="276" r:id="rId24"/>
    <p:sldId id="277" r:id="rId25"/>
    <p:sldId id="278" r:id="rId26"/>
    <p:sldId id="279" r:id="rId27"/>
    <p:sldId id="280" r:id="rId28"/>
    <p:sldId id="281" r:id="rId29"/>
    <p:sldId id="282" r:id="rId30"/>
    <p:sldId id="283" r:id="rId31"/>
    <p:sldId id="274" r:id="rId32"/>
    <p:sldId id="284" r:id="rId33"/>
    <p:sldId id="285" r:id="rId34"/>
    <p:sldId id="286" r:id="rId35"/>
    <p:sldId id="287" r:id="rId36"/>
    <p:sldId id="288" r:id="rId37"/>
    <p:sldId id="289" r:id="rId38"/>
    <p:sldId id="290" r:id="rId39"/>
    <p:sldId id="293" r:id="rId40"/>
    <p:sldId id="292" r:id="rId41"/>
    <p:sldId id="300" r:id="rId42"/>
    <p:sldId id="297" r:id="rId43"/>
    <p:sldId id="291" r:id="rId44"/>
    <p:sldId id="299" r:id="rId45"/>
    <p:sldId id="298"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134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9/8/2017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9/8/2017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9/8/2017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9/8/2017</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9/8/2017</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9/8/2017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9/8/2017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9/8/2017</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1266178"/>
          </a:xfrm>
        </p:spPr>
        <p:txBody>
          <a:bodyPr>
            <a:normAutofit fontScale="90000"/>
          </a:bodyPr>
          <a:lstStyle/>
          <a:p>
            <a:r>
              <a:rPr lang="en-US" dirty="0"/>
              <a:t>Recognizing and Ethically Responding to Clients with Diminished Capacity.</a:t>
            </a:r>
          </a:p>
        </p:txBody>
      </p:sp>
      <p:sp>
        <p:nvSpPr>
          <p:cNvPr id="3" name="Subtitle 2"/>
          <p:cNvSpPr>
            <a:spLocks noGrp="1"/>
          </p:cNvSpPr>
          <p:nvPr>
            <p:ph type="subTitle" idx="1"/>
          </p:nvPr>
        </p:nvSpPr>
        <p:spPr>
          <a:xfrm>
            <a:off x="4800600" y="5890846"/>
            <a:ext cx="4038600" cy="586154"/>
          </a:xfrm>
        </p:spPr>
        <p:txBody>
          <a:bodyPr>
            <a:normAutofit fontScale="92500"/>
          </a:bodyPr>
          <a:lstStyle/>
          <a:p>
            <a:r>
              <a:rPr lang="en-US" i="1" dirty="0"/>
              <a:t>Financial Planning Association of Greater Indiana.</a:t>
            </a:r>
          </a:p>
          <a:p>
            <a:r>
              <a:rPr lang="en-US" i="1" dirty="0"/>
              <a:t>September 15, 2017.</a:t>
            </a:r>
          </a:p>
        </p:txBody>
      </p:sp>
      <p:pic>
        <p:nvPicPr>
          <p:cNvPr id="8" name="Picture 7" descr="scout_logo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275862" y="4624668"/>
            <a:ext cx="1606061" cy="706667"/>
          </a:xfrm>
          <a:prstGeom prst="rect">
            <a:avLst/>
          </a:prstGeom>
        </p:spPr>
      </p:pic>
      <p:pic>
        <p:nvPicPr>
          <p:cNvPr id="9" name="Picture 8" descr="Logo-two color-smal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75863" y="5444258"/>
            <a:ext cx="1479060" cy="866894"/>
          </a:xfrm>
          <a:prstGeom prst="rect">
            <a:avLst/>
          </a:prstGeom>
        </p:spPr>
      </p:pic>
    </p:spTree>
    <p:extLst>
      <p:ext uri="{BB962C8B-B14F-4D97-AF65-F5344CB8AC3E}">
        <p14:creationId xmlns:p14="http://schemas.microsoft.com/office/powerpoint/2010/main" val="2439589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Capacity to Do What?</a:t>
            </a:r>
          </a:p>
        </p:txBody>
      </p:sp>
      <p:sp>
        <p:nvSpPr>
          <p:cNvPr id="3" name="Content Placeholder 2"/>
          <p:cNvSpPr>
            <a:spLocks noGrp="1"/>
          </p:cNvSpPr>
          <p:nvPr>
            <p:ph idx="1"/>
          </p:nvPr>
        </p:nvSpPr>
        <p:spPr>
          <a:xfrm>
            <a:off x="498474" y="1600200"/>
            <a:ext cx="7556313" cy="5050634"/>
          </a:xfrm>
        </p:spPr>
        <p:txBody>
          <a:bodyPr>
            <a:normAutofit fontScale="85000" lnSpcReduction="20000"/>
          </a:bodyPr>
          <a:lstStyle/>
          <a:p>
            <a:r>
              <a:rPr lang="en-US" dirty="0"/>
              <a:t>Medical consent.</a:t>
            </a:r>
          </a:p>
          <a:p>
            <a:r>
              <a:rPr lang="en-US" dirty="0"/>
              <a:t>Sexual consent.</a:t>
            </a:r>
          </a:p>
          <a:p>
            <a:r>
              <a:rPr lang="en-US" dirty="0"/>
              <a:t>Functional Capacities.</a:t>
            </a:r>
          </a:p>
          <a:p>
            <a:pPr lvl="1"/>
            <a:r>
              <a:rPr lang="en-US" dirty="0"/>
              <a:t>Activities of Daily Living. (ADLs)</a:t>
            </a:r>
          </a:p>
          <a:p>
            <a:pPr lvl="2"/>
            <a:r>
              <a:rPr lang="en-US" dirty="0"/>
              <a:t>(e.g., grooming, toileting, eating, transferring, dressing) </a:t>
            </a:r>
          </a:p>
          <a:p>
            <a:pPr lvl="1"/>
            <a:r>
              <a:rPr lang="en-US" dirty="0"/>
              <a:t>Instrumental ADLs (IADLs)</a:t>
            </a:r>
          </a:p>
          <a:p>
            <a:pPr lvl="2"/>
            <a:r>
              <a:rPr lang="en-US" dirty="0"/>
              <a:t>(e.g., abilities to manage finances, health, and functioning in the home and community)</a:t>
            </a:r>
          </a:p>
          <a:p>
            <a:r>
              <a:rPr lang="en-US" dirty="0">
                <a:solidFill>
                  <a:schemeClr val="tx1"/>
                </a:solidFill>
              </a:rPr>
              <a:t>Testamentary Capacity.</a:t>
            </a:r>
          </a:p>
          <a:p>
            <a:r>
              <a:rPr lang="en-US" dirty="0">
                <a:solidFill>
                  <a:schemeClr val="tx1"/>
                </a:solidFill>
              </a:rPr>
              <a:t>Donative Capacity.</a:t>
            </a:r>
          </a:p>
          <a:p>
            <a:r>
              <a:rPr lang="en-US" dirty="0"/>
              <a:t>Contractual Capacity.</a:t>
            </a:r>
          </a:p>
          <a:p>
            <a:r>
              <a:rPr lang="en-US" dirty="0"/>
              <a:t>Others. (Capacity to Vote, Mediate, Participate in Research Studies.)</a:t>
            </a:r>
          </a:p>
          <a:p>
            <a:pPr marL="457200" lvl="2" indent="0">
              <a:buNone/>
            </a:pPr>
            <a:endParaRPr lang="en-US" dirty="0"/>
          </a:p>
          <a:p>
            <a:pPr marL="457200" lvl="2" indent="0">
              <a:buNone/>
            </a:pPr>
            <a:r>
              <a:rPr lang="en-US" dirty="0"/>
              <a:t> </a:t>
            </a:r>
          </a:p>
        </p:txBody>
      </p:sp>
    </p:spTree>
    <p:extLst>
      <p:ext uri="{BB962C8B-B14F-4D97-AF65-F5344CB8AC3E}">
        <p14:creationId xmlns:p14="http://schemas.microsoft.com/office/powerpoint/2010/main" val="757168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“Right to Folly.”</a:t>
            </a:r>
          </a:p>
        </p:txBody>
      </p:sp>
      <p:pic>
        <p:nvPicPr>
          <p:cNvPr id="8" name="Picture Placeholder 7" descr="Bad Choices.jpg"/>
          <p:cNvPicPr>
            <a:picLocks noGrp="1" noChangeAspect="1"/>
          </p:cNvPicPr>
          <p:nvPr>
            <p:ph type="pic" idx="1"/>
          </p:nvPr>
        </p:nvPicPr>
        <p:blipFill>
          <a:blip r:embed="rId2">
            <a:extLst>
              <a:ext uri="{28A0092B-C50C-407E-A947-70E740481C1C}">
                <a14:useLocalDpi xmlns:a14="http://schemas.microsoft.com/office/drawing/2010/main" val="0"/>
              </a:ext>
            </a:extLst>
          </a:blip>
          <a:srcRect l="1885" r="1885"/>
          <a:stretch>
            <a:fillRect/>
          </a:stretch>
        </p:blipFill>
        <p:spPr/>
      </p:pic>
      <p:sp>
        <p:nvSpPr>
          <p:cNvPr id="5" name="Text Placeholder 4"/>
          <p:cNvSpPr>
            <a:spLocks noGrp="1"/>
          </p:cNvSpPr>
          <p:nvPr>
            <p:ph type="body" sz="half" idx="2"/>
          </p:nvPr>
        </p:nvSpPr>
        <p:spPr/>
        <p:txBody>
          <a:bodyPr/>
          <a:lstStyle/>
          <a:p>
            <a:pPr marL="342900" indent="-342900">
              <a:buFont typeface="Wingdings" charset="2"/>
              <a:buChar char="§"/>
            </a:pPr>
            <a:r>
              <a:rPr lang="en-US" sz="2000" dirty="0"/>
              <a:t>Is a client making a decision we disagree with, but one we must respect because the person has capacity?</a:t>
            </a:r>
          </a:p>
          <a:p>
            <a:pPr marL="342900" indent="-342900">
              <a:buFont typeface="Wingdings" charset="2"/>
              <a:buChar char="§"/>
            </a:pPr>
            <a:r>
              <a:rPr lang="en-US" sz="2000" dirty="0"/>
              <a:t>Beware of “ageism.”</a:t>
            </a:r>
          </a:p>
          <a:p>
            <a:endParaRPr lang="en-US" sz="2000" dirty="0"/>
          </a:p>
          <a:p>
            <a:endParaRPr lang="en-US" dirty="0"/>
          </a:p>
        </p:txBody>
      </p:sp>
    </p:spTree>
    <p:extLst>
      <p:ext uri="{BB962C8B-B14F-4D97-AF65-F5344CB8AC3E}">
        <p14:creationId xmlns:p14="http://schemas.microsoft.com/office/powerpoint/2010/main" val="3814935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Decisional vs. Executional Capacity.</a:t>
            </a:r>
          </a:p>
        </p:txBody>
      </p:sp>
      <p:sp>
        <p:nvSpPr>
          <p:cNvPr id="3" name="Content Placeholder 2"/>
          <p:cNvSpPr>
            <a:spLocks noGrp="1"/>
          </p:cNvSpPr>
          <p:nvPr>
            <p:ph idx="1"/>
          </p:nvPr>
        </p:nvSpPr>
        <p:spPr>
          <a:xfrm>
            <a:off x="498474" y="1981200"/>
            <a:ext cx="7556313" cy="3743569"/>
          </a:xfrm>
        </p:spPr>
        <p:txBody>
          <a:bodyPr>
            <a:normAutofit fontScale="92500" lnSpcReduction="10000"/>
          </a:bodyPr>
          <a:lstStyle/>
          <a:p>
            <a:r>
              <a:rPr lang="en-US" dirty="0"/>
              <a:t>“Some use the term </a:t>
            </a:r>
            <a:r>
              <a:rPr lang="en-US" i="1" dirty="0"/>
              <a:t>decision-making capacity </a:t>
            </a:r>
            <a:r>
              <a:rPr lang="en-US" dirty="0"/>
              <a:t>interchangeably with capacity, or to describe capacity domains that are specifically and only decisional in nature. </a:t>
            </a:r>
            <a:r>
              <a:rPr lang="en-US" dirty="0">
                <a:solidFill>
                  <a:srgbClr val="DD501E"/>
                </a:solidFill>
              </a:rPr>
              <a:t>That is, a distinction may be drawn between decisional capacity (the capacity to decide) versus executional capacity (the capacity to implement a decision)</a:t>
            </a:r>
            <a:r>
              <a:rPr lang="en-US" dirty="0"/>
              <a:t> (</a:t>
            </a:r>
            <a:r>
              <a:rPr lang="en-US" dirty="0" err="1"/>
              <a:t>Collopy</a:t>
            </a:r>
            <a:r>
              <a:rPr lang="en-US" dirty="0"/>
              <a:t>, 1988). For example, the capacity to make a health care decision may only involve cognitive processes of deciding, whereas the </a:t>
            </a:r>
            <a:r>
              <a:rPr lang="en-US" dirty="0">
                <a:solidFill>
                  <a:srgbClr val="DD501E"/>
                </a:solidFill>
              </a:rPr>
              <a:t>capacity to manage finances may involve making decisions and executing actions in concordance with decisions (e.g., balancing a checkbook).</a:t>
            </a:r>
            <a:r>
              <a:rPr lang="en-US" dirty="0"/>
              <a:t> Importantly, the mere presence of physical inability and loss of “executional capacity” does not constitute incapacity, as the individual who retains decisional capacity may direct another to perform the task.”</a:t>
            </a:r>
          </a:p>
        </p:txBody>
      </p:sp>
      <p:sp>
        <p:nvSpPr>
          <p:cNvPr id="4" name="TextBox 3"/>
          <p:cNvSpPr txBox="1"/>
          <p:nvPr/>
        </p:nvSpPr>
        <p:spPr>
          <a:xfrm>
            <a:off x="802535" y="5512997"/>
            <a:ext cx="6876176" cy="646331"/>
          </a:xfrm>
          <a:prstGeom prst="rect">
            <a:avLst/>
          </a:prstGeom>
          <a:noFill/>
        </p:spPr>
        <p:txBody>
          <a:bodyPr wrap="none" rtlCol="0">
            <a:spAutoFit/>
          </a:bodyPr>
          <a:lstStyle/>
          <a:p>
            <a:r>
              <a:rPr lang="en-US" dirty="0"/>
              <a:t>-- </a:t>
            </a:r>
            <a:r>
              <a:rPr lang="en-US" sz="1200" dirty="0"/>
              <a:t>Assessment of Older Adults with Diminished Capacity: A Handbook for Psychologists (2008).</a:t>
            </a:r>
          </a:p>
          <a:p>
            <a:endParaRPr lang="en-US" dirty="0"/>
          </a:p>
        </p:txBody>
      </p:sp>
    </p:spTree>
    <p:extLst>
      <p:ext uri="{BB962C8B-B14F-4D97-AF65-F5344CB8AC3E}">
        <p14:creationId xmlns:p14="http://schemas.microsoft.com/office/powerpoint/2010/main" val="3294196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Testamentary Capacity	</a:t>
            </a:r>
          </a:p>
        </p:txBody>
      </p:sp>
      <p:sp>
        <p:nvSpPr>
          <p:cNvPr id="3" name="Content Placeholder 2"/>
          <p:cNvSpPr>
            <a:spLocks noGrp="1"/>
          </p:cNvSpPr>
          <p:nvPr>
            <p:ph idx="1"/>
          </p:nvPr>
        </p:nvSpPr>
        <p:spPr/>
        <p:txBody>
          <a:bodyPr/>
          <a:lstStyle/>
          <a:p>
            <a:r>
              <a:rPr lang="en-US" dirty="0"/>
              <a:t>By far the most frequently litigated form of capacity—the capacity to make a will—is typically found to be present if the person making the will—a testator—at the time of executing a will, has the capacity to: (1) know the natural objects of his or her bounty (or one’s “generosity”); (2) to understand the nature and extent of his or her property; and (3) to interrelate these elements sufficiently to make a disposition of property; (4) by means of a testamentary instrument. (</a:t>
            </a:r>
            <a:r>
              <a:rPr lang="en-US" dirty="0" err="1"/>
              <a:t>Mezzullo</a:t>
            </a:r>
            <a:r>
              <a:rPr lang="en-US" dirty="0"/>
              <a:t> &amp; </a:t>
            </a:r>
            <a:r>
              <a:rPr lang="en-US" dirty="0" err="1"/>
              <a:t>Woolpert</a:t>
            </a:r>
            <a:r>
              <a:rPr lang="en-US" dirty="0"/>
              <a:t>, 2004; Parry et al., 2002; Walsh, 1994). </a:t>
            </a:r>
          </a:p>
          <a:p>
            <a:pPr marL="0" indent="0">
              <a:buNone/>
            </a:pPr>
            <a:endParaRPr lang="en-US" dirty="0"/>
          </a:p>
        </p:txBody>
      </p:sp>
    </p:spTree>
    <p:extLst>
      <p:ext uri="{BB962C8B-B14F-4D97-AF65-F5344CB8AC3E}">
        <p14:creationId xmlns:p14="http://schemas.microsoft.com/office/powerpoint/2010/main" val="3739973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Donative Capacity.	</a:t>
            </a:r>
          </a:p>
        </p:txBody>
      </p:sp>
      <p:sp>
        <p:nvSpPr>
          <p:cNvPr id="3" name="Content Placeholder 2"/>
          <p:cNvSpPr>
            <a:spLocks noGrp="1"/>
          </p:cNvSpPr>
          <p:nvPr>
            <p:ph idx="1"/>
          </p:nvPr>
        </p:nvSpPr>
        <p:spPr/>
        <p:txBody>
          <a:bodyPr>
            <a:normAutofit lnSpcReduction="10000"/>
          </a:bodyPr>
          <a:lstStyle/>
          <a:p>
            <a:r>
              <a:rPr lang="en-US" dirty="0"/>
              <a:t>“Capacity to make a gift has been defined by courts to require an understanding of the nature and purpose of the gift, an understanding of the nature and extent of property to be given, a knowledge of the natural objects of the donor’s bounty, and an understanding of the nature and effect of the gift.”</a:t>
            </a:r>
          </a:p>
          <a:p>
            <a:r>
              <a:rPr lang="en-US" dirty="0"/>
              <a:t>“Some states use a higher standard for donative capacity than for testamentary capacity, requiring that the donor know the gift to be irrevocable and that it would result in a reduction in the donor’s assets or estate (</a:t>
            </a:r>
            <a:r>
              <a:rPr lang="en-US" dirty="0" err="1"/>
              <a:t>Mezzullo</a:t>
            </a:r>
            <a:r>
              <a:rPr lang="en-US" dirty="0"/>
              <a:t> et al., 2004; Walsh, 1994). The rationale for the higher standard is that the gift takes effect in the present and not after the death of the donor, so its consequences are potentially greater. “</a:t>
            </a:r>
          </a:p>
          <a:p>
            <a:endParaRPr lang="en-US" dirty="0"/>
          </a:p>
        </p:txBody>
      </p:sp>
      <p:sp>
        <p:nvSpPr>
          <p:cNvPr id="4" name="TextBox 3"/>
          <p:cNvSpPr txBox="1"/>
          <p:nvPr/>
        </p:nvSpPr>
        <p:spPr>
          <a:xfrm>
            <a:off x="802535" y="5802997"/>
            <a:ext cx="6876176" cy="646331"/>
          </a:xfrm>
          <a:prstGeom prst="rect">
            <a:avLst/>
          </a:prstGeom>
          <a:noFill/>
        </p:spPr>
        <p:txBody>
          <a:bodyPr wrap="none" rtlCol="0">
            <a:spAutoFit/>
          </a:bodyPr>
          <a:lstStyle/>
          <a:p>
            <a:r>
              <a:rPr lang="en-US" dirty="0"/>
              <a:t>-- </a:t>
            </a:r>
            <a:r>
              <a:rPr lang="en-US" sz="1200" dirty="0"/>
              <a:t>Assessment of Older Adults with Diminished Capacity: A Handbook for Psychologists (2008).</a:t>
            </a:r>
          </a:p>
          <a:p>
            <a:endParaRPr lang="en-US" dirty="0"/>
          </a:p>
        </p:txBody>
      </p:sp>
    </p:spTree>
    <p:extLst>
      <p:ext uri="{BB962C8B-B14F-4D97-AF65-F5344CB8AC3E}">
        <p14:creationId xmlns:p14="http://schemas.microsoft.com/office/powerpoint/2010/main" val="1708502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Contractual capacity.</a:t>
            </a:r>
          </a:p>
        </p:txBody>
      </p:sp>
      <p:sp>
        <p:nvSpPr>
          <p:cNvPr id="3" name="Content Placeholder 2"/>
          <p:cNvSpPr>
            <a:spLocks noGrp="1"/>
          </p:cNvSpPr>
          <p:nvPr>
            <p:ph idx="1"/>
          </p:nvPr>
        </p:nvSpPr>
        <p:spPr/>
        <p:txBody>
          <a:bodyPr/>
          <a:lstStyle/>
          <a:p>
            <a:r>
              <a:rPr lang="en-US" dirty="0"/>
              <a:t>In determining an individual’s capacity to execute a contract, courts generally assess the party’s ability to understand the nature and effect of the act and the business being transacted (</a:t>
            </a:r>
            <a:r>
              <a:rPr lang="en-US" dirty="0" err="1"/>
              <a:t>Mezzullo</a:t>
            </a:r>
            <a:r>
              <a:rPr lang="en-US" dirty="0"/>
              <a:t> et al., 2004; Walsh, 1994). Accordingly, if the act or business being transacted is highly complicated, a higher level of understanding may be needed to understand its nature and effect, in contrast to a very simple contractual arrangement. </a:t>
            </a:r>
          </a:p>
          <a:p>
            <a:endParaRPr lang="en-US" dirty="0"/>
          </a:p>
        </p:txBody>
      </p:sp>
    </p:spTree>
    <p:extLst>
      <p:ext uri="{BB962C8B-B14F-4D97-AF65-F5344CB8AC3E}">
        <p14:creationId xmlns:p14="http://schemas.microsoft.com/office/powerpoint/2010/main" val="3367001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Undue Influence.</a:t>
            </a:r>
          </a:p>
        </p:txBody>
      </p:sp>
      <p:sp>
        <p:nvSpPr>
          <p:cNvPr id="3" name="Content Placeholder 2"/>
          <p:cNvSpPr>
            <a:spLocks noGrp="1"/>
          </p:cNvSpPr>
          <p:nvPr>
            <p:ph idx="1"/>
          </p:nvPr>
        </p:nvSpPr>
        <p:spPr/>
        <p:txBody>
          <a:bodyPr>
            <a:normAutofit lnSpcReduction="10000"/>
          </a:bodyPr>
          <a:lstStyle/>
          <a:p>
            <a:r>
              <a:rPr lang="en-US" dirty="0"/>
              <a:t>Little empirical research exists to guide clinicians in their assessment of undue influence. </a:t>
            </a:r>
          </a:p>
          <a:p>
            <a:r>
              <a:rPr lang="en-US" dirty="0"/>
              <a:t>Influence becomes “undue” when the perpetrator exploits the victim’s dependency and trust for personal financial gain. It is this trust and dependency that gives the perpetrator the ability to steal the victim’s assets. </a:t>
            </a:r>
          </a:p>
          <a:p>
            <a:r>
              <a:rPr lang="en-US" dirty="0"/>
              <a:t>Undue influence is unfair persuasion of a party who is under the domination of the person exercising the persuasion or who by virtue of the relation between them is justified in assuming that that person will not act in a manner inconsistent with his welfare (“Restatement (Second) of Contracts,” 1981). </a:t>
            </a:r>
          </a:p>
          <a:p>
            <a:endParaRPr lang="en-US" dirty="0"/>
          </a:p>
        </p:txBody>
      </p:sp>
    </p:spTree>
    <p:extLst>
      <p:ext uri="{BB962C8B-B14F-4D97-AF65-F5344CB8AC3E}">
        <p14:creationId xmlns:p14="http://schemas.microsoft.com/office/powerpoint/2010/main" val="2063036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Undue Influence.</a:t>
            </a:r>
          </a:p>
        </p:txBody>
      </p:sp>
      <p:sp>
        <p:nvSpPr>
          <p:cNvPr id="3" name="Content Placeholder 2"/>
          <p:cNvSpPr>
            <a:spLocks noGrp="1"/>
          </p:cNvSpPr>
          <p:nvPr>
            <p:ph idx="1"/>
          </p:nvPr>
        </p:nvSpPr>
        <p:spPr/>
        <p:txBody>
          <a:bodyPr>
            <a:normAutofit/>
          </a:bodyPr>
          <a:lstStyle/>
          <a:p>
            <a:r>
              <a:rPr lang="en-US" dirty="0"/>
              <a:t>IDEAL Model</a:t>
            </a:r>
          </a:p>
          <a:p>
            <a:pPr lvl="1"/>
            <a:r>
              <a:rPr lang="en-US" b="1" dirty="0"/>
              <a:t>I</a:t>
            </a:r>
            <a:r>
              <a:rPr lang="en-US" dirty="0"/>
              <a:t>solation </a:t>
            </a:r>
          </a:p>
          <a:p>
            <a:pPr lvl="1"/>
            <a:r>
              <a:rPr lang="en-US" b="1" dirty="0"/>
              <a:t>D</a:t>
            </a:r>
            <a:r>
              <a:rPr lang="en-US" dirty="0"/>
              <a:t>ependency </a:t>
            </a:r>
          </a:p>
          <a:p>
            <a:pPr lvl="1"/>
            <a:r>
              <a:rPr lang="en-US" b="1" dirty="0"/>
              <a:t>E</a:t>
            </a:r>
            <a:r>
              <a:rPr lang="en-US" dirty="0"/>
              <a:t>motional manipulation and/or </a:t>
            </a:r>
            <a:r>
              <a:rPr lang="en-US" b="1" dirty="0"/>
              <a:t>E</a:t>
            </a:r>
            <a:r>
              <a:rPr lang="en-US" dirty="0"/>
              <a:t>xploitation of a vulnerability</a:t>
            </a:r>
          </a:p>
          <a:p>
            <a:pPr lvl="1"/>
            <a:r>
              <a:rPr lang="en-US" b="1" dirty="0"/>
              <a:t>A</a:t>
            </a:r>
            <a:r>
              <a:rPr lang="en-US" dirty="0"/>
              <a:t>cquiescence </a:t>
            </a:r>
          </a:p>
          <a:p>
            <a:pPr lvl="1"/>
            <a:r>
              <a:rPr lang="en-US" b="1" dirty="0"/>
              <a:t>L</a:t>
            </a:r>
            <a:r>
              <a:rPr lang="en-US" dirty="0"/>
              <a:t>oss </a:t>
            </a:r>
          </a:p>
          <a:p>
            <a:pPr marL="0" indent="0">
              <a:buNone/>
            </a:pPr>
            <a:r>
              <a:rPr lang="en-US" sz="1400" dirty="0"/>
              <a:t>- Bennett Blum, M.D.</a:t>
            </a:r>
          </a:p>
        </p:txBody>
      </p:sp>
    </p:spTree>
    <p:extLst>
      <p:ext uri="{BB962C8B-B14F-4D97-AF65-F5344CB8AC3E}">
        <p14:creationId xmlns:p14="http://schemas.microsoft.com/office/powerpoint/2010/main" val="1323767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Signs of Financial Exploitation.</a:t>
            </a:r>
          </a:p>
        </p:txBody>
      </p:sp>
      <p:sp>
        <p:nvSpPr>
          <p:cNvPr id="5" name="Text Placeholder 4"/>
          <p:cNvSpPr>
            <a:spLocks noGrp="1"/>
          </p:cNvSpPr>
          <p:nvPr>
            <p:ph type="body" idx="1"/>
          </p:nvPr>
        </p:nvSpPr>
        <p:spPr/>
        <p:txBody>
          <a:bodyPr/>
          <a:lstStyle/>
          <a:p>
            <a:r>
              <a:rPr lang="en-US" dirty="0"/>
              <a:t>What to look for.</a:t>
            </a:r>
          </a:p>
        </p:txBody>
      </p:sp>
      <p:pic>
        <p:nvPicPr>
          <p:cNvPr id="6" name="Picture 5" descr="scout_logo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248" y="6356167"/>
            <a:ext cx="423984" cy="186553"/>
          </a:xfrm>
          <a:prstGeom prst="rect">
            <a:avLst/>
          </a:prstGeom>
        </p:spPr>
      </p:pic>
      <p:pic>
        <p:nvPicPr>
          <p:cNvPr id="7" name="Picture 6" descr="Logo-two color-smal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4912" y="6356167"/>
            <a:ext cx="318289" cy="186553"/>
          </a:xfrm>
          <a:prstGeom prst="rect">
            <a:avLst/>
          </a:prstGeom>
        </p:spPr>
      </p:pic>
    </p:spTree>
    <p:extLst>
      <p:ext uri="{BB962C8B-B14F-4D97-AF65-F5344CB8AC3E}">
        <p14:creationId xmlns:p14="http://schemas.microsoft.com/office/powerpoint/2010/main" val="2642730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What the documents might show.</a:t>
            </a:r>
          </a:p>
        </p:txBody>
      </p:sp>
      <p:sp>
        <p:nvSpPr>
          <p:cNvPr id="6" name="Content Placeholder 5"/>
          <p:cNvSpPr>
            <a:spLocks noGrp="1"/>
          </p:cNvSpPr>
          <p:nvPr>
            <p:ph idx="1"/>
          </p:nvPr>
        </p:nvSpPr>
        <p:spPr/>
        <p:txBody>
          <a:bodyPr/>
          <a:lstStyle/>
          <a:p>
            <a:r>
              <a:rPr lang="en-US" dirty="0"/>
              <a:t>Unusual financial activity.</a:t>
            </a:r>
          </a:p>
          <a:p>
            <a:pPr lvl="1"/>
            <a:r>
              <a:rPr lang="en-US" dirty="0"/>
              <a:t>Unexplained significant withdrawals.</a:t>
            </a:r>
          </a:p>
          <a:p>
            <a:pPr lvl="1"/>
            <a:r>
              <a:rPr lang="en-US" dirty="0"/>
              <a:t>Increased frequency of withdrawals.</a:t>
            </a:r>
          </a:p>
          <a:p>
            <a:pPr lvl="1"/>
            <a:r>
              <a:rPr lang="en-US" dirty="0"/>
              <a:t>Frequent transfers among accounts.</a:t>
            </a:r>
          </a:p>
          <a:p>
            <a:pPr lvl="1"/>
            <a:r>
              <a:rPr lang="en-US" dirty="0"/>
              <a:t>Newly authorized signers on accounts.</a:t>
            </a:r>
          </a:p>
          <a:p>
            <a:pPr lvl="1"/>
            <a:r>
              <a:rPr lang="en-US" dirty="0"/>
              <a:t>Unpaid bills.</a:t>
            </a:r>
          </a:p>
          <a:p>
            <a:r>
              <a:rPr lang="en-US" dirty="0"/>
              <a:t>Recent and abrupt changes to legal documents.</a:t>
            </a:r>
          </a:p>
          <a:p>
            <a:pPr lvl="1"/>
            <a:r>
              <a:rPr lang="en-US" dirty="0"/>
              <a:t>Homegrown POAs.</a:t>
            </a:r>
          </a:p>
          <a:p>
            <a:pPr lvl="1"/>
            <a:endParaRPr lang="en-US" dirty="0"/>
          </a:p>
        </p:txBody>
      </p:sp>
    </p:spTree>
    <p:extLst>
      <p:ext uri="{BB962C8B-B14F-4D97-AF65-F5344CB8AC3E}">
        <p14:creationId xmlns:p14="http://schemas.microsoft.com/office/powerpoint/2010/main" val="16636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The Background to Rising Rates of Financial Exploitation</a:t>
            </a:r>
          </a:p>
        </p:txBody>
      </p:sp>
      <p:sp>
        <p:nvSpPr>
          <p:cNvPr id="5" name="Text Placeholder 4"/>
          <p:cNvSpPr>
            <a:spLocks noGrp="1"/>
          </p:cNvSpPr>
          <p:nvPr>
            <p:ph type="body" idx="1"/>
          </p:nvPr>
        </p:nvSpPr>
        <p:spPr/>
        <p:txBody>
          <a:bodyPr/>
          <a:lstStyle/>
          <a:p>
            <a:r>
              <a:rPr lang="en-US" dirty="0"/>
              <a:t>Reviewing the Data.	</a:t>
            </a:r>
          </a:p>
        </p:txBody>
      </p:sp>
      <p:pic>
        <p:nvPicPr>
          <p:cNvPr id="6" name="Picture 5" descr="scout_logo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248" y="6356167"/>
            <a:ext cx="423984" cy="186553"/>
          </a:xfrm>
          <a:prstGeom prst="rect">
            <a:avLst/>
          </a:prstGeom>
        </p:spPr>
      </p:pic>
      <p:pic>
        <p:nvPicPr>
          <p:cNvPr id="7" name="Picture 6" descr="Logo-two color-smal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4912" y="6356167"/>
            <a:ext cx="318289" cy="186553"/>
          </a:xfrm>
          <a:prstGeom prst="rect">
            <a:avLst/>
          </a:prstGeom>
        </p:spPr>
      </p:pic>
    </p:spTree>
    <p:extLst>
      <p:ext uri="{BB962C8B-B14F-4D97-AF65-F5344CB8AC3E}">
        <p14:creationId xmlns:p14="http://schemas.microsoft.com/office/powerpoint/2010/main" val="3603531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the elder’s behavior might tell you.</a:t>
            </a:r>
          </a:p>
        </p:txBody>
      </p:sp>
      <p:sp>
        <p:nvSpPr>
          <p:cNvPr id="3" name="Content Placeholder 2"/>
          <p:cNvSpPr>
            <a:spLocks noGrp="1"/>
          </p:cNvSpPr>
          <p:nvPr>
            <p:ph idx="1"/>
          </p:nvPr>
        </p:nvSpPr>
        <p:spPr/>
        <p:txBody>
          <a:bodyPr/>
          <a:lstStyle/>
          <a:p>
            <a:r>
              <a:rPr lang="en-US" dirty="0"/>
              <a:t>Confusion or anxiety when discussing finances.</a:t>
            </a:r>
          </a:p>
          <a:p>
            <a:r>
              <a:rPr lang="en-US" dirty="0"/>
              <a:t>Reluctance to answer questions about finances.</a:t>
            </a:r>
          </a:p>
          <a:p>
            <a:r>
              <a:rPr lang="en-US" dirty="0"/>
              <a:t>Wariness of others.</a:t>
            </a:r>
          </a:p>
          <a:p>
            <a:r>
              <a:rPr lang="en-US" dirty="0"/>
              <a:t>Noticeable changes in purchasing or gifting habits.</a:t>
            </a:r>
          </a:p>
          <a:p>
            <a:r>
              <a:rPr lang="en-US" dirty="0"/>
              <a:t>New “best friends.”</a:t>
            </a:r>
          </a:p>
          <a:p>
            <a:r>
              <a:rPr lang="en-US" dirty="0"/>
              <a:t>Reclusiveness.</a:t>
            </a:r>
          </a:p>
          <a:p>
            <a:r>
              <a:rPr lang="en-US" dirty="0"/>
              <a:t>Deterioration in appearance.</a:t>
            </a:r>
          </a:p>
        </p:txBody>
      </p:sp>
    </p:spTree>
    <p:extLst>
      <p:ext uri="{BB962C8B-B14F-4D97-AF65-F5344CB8AC3E}">
        <p14:creationId xmlns:p14="http://schemas.microsoft.com/office/powerpoint/2010/main" val="115798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Ethical Considerations.</a:t>
            </a:r>
          </a:p>
        </p:txBody>
      </p:sp>
      <p:sp>
        <p:nvSpPr>
          <p:cNvPr id="5" name="Text Placeholder 4"/>
          <p:cNvSpPr>
            <a:spLocks noGrp="1"/>
          </p:cNvSpPr>
          <p:nvPr>
            <p:ph type="body" idx="1"/>
          </p:nvPr>
        </p:nvSpPr>
        <p:spPr/>
        <p:txBody>
          <a:bodyPr/>
          <a:lstStyle/>
          <a:p>
            <a:r>
              <a:rPr lang="en-US" dirty="0"/>
              <a:t>How Does a CFP Ethically Address a Client With Questionable Capacity?</a:t>
            </a:r>
          </a:p>
        </p:txBody>
      </p:sp>
      <p:pic>
        <p:nvPicPr>
          <p:cNvPr id="6" name="Picture 5" descr="scout_logo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248" y="6356167"/>
            <a:ext cx="423984" cy="186553"/>
          </a:xfrm>
          <a:prstGeom prst="rect">
            <a:avLst/>
          </a:prstGeom>
        </p:spPr>
      </p:pic>
      <p:pic>
        <p:nvPicPr>
          <p:cNvPr id="7" name="Picture 6" descr="Logo-two color-smal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4912" y="6356167"/>
            <a:ext cx="318289" cy="186553"/>
          </a:xfrm>
          <a:prstGeom prst="rect">
            <a:avLst/>
          </a:prstGeom>
        </p:spPr>
      </p:pic>
    </p:spTree>
    <p:extLst>
      <p:ext uri="{BB962C8B-B14F-4D97-AF65-F5344CB8AC3E}">
        <p14:creationId xmlns:p14="http://schemas.microsoft.com/office/powerpoint/2010/main" val="3026300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CFP Board’s Standards of Professional Conduct.</a:t>
            </a:r>
          </a:p>
        </p:txBody>
      </p:sp>
      <p:sp>
        <p:nvSpPr>
          <p:cNvPr id="5" name="Content Placeholder 4"/>
          <p:cNvSpPr>
            <a:spLocks noGrp="1"/>
          </p:cNvSpPr>
          <p:nvPr>
            <p:ph idx="1"/>
          </p:nvPr>
        </p:nvSpPr>
        <p:spPr/>
        <p:txBody>
          <a:bodyPr/>
          <a:lstStyle/>
          <a:p>
            <a:r>
              <a:rPr lang="en-US" dirty="0"/>
              <a:t>Current Standards of Professional Conduct.</a:t>
            </a:r>
          </a:p>
          <a:p>
            <a:r>
              <a:rPr lang="en-US" dirty="0"/>
              <a:t>Revised Standards Under Consideration.</a:t>
            </a:r>
          </a:p>
          <a:p>
            <a:pPr lvl="1"/>
            <a:r>
              <a:rPr lang="en-US" dirty="0"/>
              <a:t>Public Comment Period ended August 21, 2017.</a:t>
            </a:r>
          </a:p>
          <a:p>
            <a:pPr lvl="1"/>
            <a:r>
              <a:rPr lang="en-US" dirty="0"/>
              <a:t>To be entitled “Code of Ethics and Standards of Conduct.”</a:t>
            </a:r>
          </a:p>
          <a:p>
            <a:pPr lvl="1"/>
            <a:r>
              <a:rPr lang="en-US" dirty="0"/>
              <a:t>Several comments have been posted that could result in changes.</a:t>
            </a:r>
          </a:p>
          <a:p>
            <a:r>
              <a:rPr lang="en-US" dirty="0"/>
              <a:t>Nothing in the Code or Standards Directly Addresses Diminished Capacity.</a:t>
            </a:r>
          </a:p>
          <a:p>
            <a:endParaRPr lang="en-US" dirty="0"/>
          </a:p>
        </p:txBody>
      </p:sp>
    </p:spTree>
    <p:extLst>
      <p:ext uri="{BB962C8B-B14F-4D97-AF65-F5344CB8AC3E}">
        <p14:creationId xmlns:p14="http://schemas.microsoft.com/office/powerpoint/2010/main" val="4173451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“Fiduciary”</a:t>
            </a:r>
          </a:p>
        </p:txBody>
      </p:sp>
      <p:sp>
        <p:nvSpPr>
          <p:cNvPr id="3" name="Content Placeholder 2"/>
          <p:cNvSpPr>
            <a:spLocks noGrp="1"/>
          </p:cNvSpPr>
          <p:nvPr>
            <p:ph idx="1"/>
          </p:nvPr>
        </p:nvSpPr>
        <p:spPr/>
        <p:txBody>
          <a:bodyPr>
            <a:normAutofit fontScale="92500" lnSpcReduction="20000"/>
          </a:bodyPr>
          <a:lstStyle/>
          <a:p>
            <a:r>
              <a:rPr lang="en-US" dirty="0"/>
              <a:t>Current:</a:t>
            </a:r>
          </a:p>
          <a:p>
            <a:pPr lvl="1"/>
            <a:r>
              <a:rPr lang="en-US" dirty="0"/>
              <a:t>Rule 1.4 – Acting as a fiduciary.</a:t>
            </a:r>
          </a:p>
          <a:p>
            <a:pPr lvl="1"/>
            <a:r>
              <a:rPr lang="en-US" dirty="0"/>
              <a:t>Rule 4.5 – “In addition to the requirements of Rule 1.4, a </a:t>
            </a:r>
            <a:r>
              <a:rPr lang="en-US" dirty="0" err="1"/>
              <a:t>certificant</a:t>
            </a:r>
            <a:r>
              <a:rPr lang="en-US" dirty="0"/>
              <a:t> shall make and/or implement only recommendations that are suitable for the client.”</a:t>
            </a:r>
          </a:p>
          <a:p>
            <a:r>
              <a:rPr lang="en-US" dirty="0"/>
              <a:t>Proposed:</a:t>
            </a:r>
          </a:p>
          <a:p>
            <a:pPr lvl="1"/>
            <a:r>
              <a:rPr lang="en-US" dirty="0"/>
              <a:t>Duties Owed to Client / 1. Fiduciary Duty.</a:t>
            </a:r>
          </a:p>
          <a:p>
            <a:pPr lvl="1"/>
            <a:r>
              <a:rPr lang="en-US" dirty="0"/>
              <a:t>“b. </a:t>
            </a:r>
            <a:r>
              <a:rPr lang="en-US" b="1" dirty="0"/>
              <a:t>Duty of Care. </a:t>
            </a:r>
            <a:r>
              <a:rPr lang="en-US" dirty="0"/>
              <a:t>A CFP® professional must act with the care, skill, prudence, and diligence that a prudent professional would exercise in light of the Client’s goals, risk tolerance, objectives, and financial and personal circumstances. </a:t>
            </a:r>
          </a:p>
          <a:p>
            <a:pPr lvl="1"/>
            <a:r>
              <a:rPr lang="en-US" dirty="0"/>
              <a:t>“c. </a:t>
            </a:r>
            <a:r>
              <a:rPr lang="en-US" b="1" dirty="0"/>
              <a:t>Duty to Follow Client Instructions. </a:t>
            </a:r>
            <a:r>
              <a:rPr lang="en-US" dirty="0"/>
              <a:t>A CFP® professional must comply with all objectives, policies, restrictions, and other terms of the Engagement and all reasonable and lawful directions of the Client.”</a:t>
            </a:r>
          </a:p>
          <a:p>
            <a:pPr lvl="1"/>
            <a:endParaRPr lang="en-US" dirty="0"/>
          </a:p>
          <a:p>
            <a:endParaRPr lang="en-US" dirty="0"/>
          </a:p>
          <a:p>
            <a:pPr lvl="1"/>
            <a:endParaRPr lang="en-US" dirty="0"/>
          </a:p>
        </p:txBody>
      </p:sp>
    </p:spTree>
    <p:extLst>
      <p:ext uri="{BB962C8B-B14F-4D97-AF65-F5344CB8AC3E}">
        <p14:creationId xmlns:p14="http://schemas.microsoft.com/office/powerpoint/2010/main" val="4002492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“Professionalism”</a:t>
            </a:r>
          </a:p>
        </p:txBody>
      </p:sp>
      <p:sp>
        <p:nvSpPr>
          <p:cNvPr id="3" name="Content Placeholder 2"/>
          <p:cNvSpPr>
            <a:spLocks noGrp="1"/>
          </p:cNvSpPr>
          <p:nvPr>
            <p:ph idx="1"/>
          </p:nvPr>
        </p:nvSpPr>
        <p:spPr/>
        <p:txBody>
          <a:bodyPr>
            <a:normAutofit/>
          </a:bodyPr>
          <a:lstStyle/>
          <a:p>
            <a:r>
              <a:rPr lang="en-US" dirty="0"/>
              <a:t>Current:</a:t>
            </a:r>
          </a:p>
          <a:p>
            <a:pPr lvl="1"/>
            <a:r>
              <a:rPr lang="en-US" dirty="0"/>
              <a:t>Code Of Ethics And Professional Responsibility Principle 6  – “…behaving with dignity and courtesy to clients…”</a:t>
            </a:r>
          </a:p>
          <a:p>
            <a:r>
              <a:rPr lang="en-US" dirty="0"/>
              <a:t>Proposed:</a:t>
            </a:r>
          </a:p>
          <a:p>
            <a:pPr lvl="1"/>
            <a:r>
              <a:rPr lang="en-US" dirty="0"/>
              <a:t>“A CFP® professional must treat Clients, prospective Clients, fellow professionals, and others with dignity, courtesy, and respect.” </a:t>
            </a:r>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22713577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“Comply with Law”</a:t>
            </a:r>
          </a:p>
        </p:txBody>
      </p:sp>
      <p:sp>
        <p:nvSpPr>
          <p:cNvPr id="3" name="Content Placeholder 2"/>
          <p:cNvSpPr>
            <a:spLocks noGrp="1"/>
          </p:cNvSpPr>
          <p:nvPr>
            <p:ph idx="1"/>
          </p:nvPr>
        </p:nvSpPr>
        <p:spPr/>
        <p:txBody>
          <a:bodyPr>
            <a:normAutofit/>
          </a:bodyPr>
          <a:lstStyle/>
          <a:p>
            <a:r>
              <a:rPr lang="en-US" dirty="0"/>
              <a:t>Current:</a:t>
            </a:r>
          </a:p>
          <a:p>
            <a:pPr lvl="1"/>
            <a:r>
              <a:rPr lang="en-US" b="1" dirty="0"/>
              <a:t>Rule 4.3  - </a:t>
            </a:r>
            <a:r>
              <a:rPr lang="en-US" dirty="0"/>
              <a:t>A </a:t>
            </a:r>
            <a:r>
              <a:rPr lang="en-US" dirty="0" err="1"/>
              <a:t>certificant</a:t>
            </a:r>
            <a:r>
              <a:rPr lang="en-US" dirty="0"/>
              <a:t> shall be in compliance with applicable regulatory requirements governing professional services provided to the client. </a:t>
            </a:r>
          </a:p>
          <a:p>
            <a:r>
              <a:rPr lang="en-US" dirty="0"/>
              <a:t>Proposed:</a:t>
            </a:r>
          </a:p>
          <a:p>
            <a:pPr lvl="1"/>
            <a:r>
              <a:rPr lang="en-US" dirty="0"/>
              <a:t>7. COMPLY WITH THE LAW </a:t>
            </a:r>
          </a:p>
          <a:p>
            <a:pPr lvl="2"/>
            <a:r>
              <a:rPr lang="en-US" dirty="0"/>
              <a:t>A CFP® professional </a:t>
            </a:r>
            <a:r>
              <a:rPr lang="en-US" dirty="0">
                <a:solidFill>
                  <a:srgbClr val="DD501E"/>
                </a:solidFill>
              </a:rPr>
              <a:t>must comply with the laws</a:t>
            </a:r>
            <a:r>
              <a:rPr lang="en-US" dirty="0"/>
              <a:t>, rules, and regulations governing professional activities. </a:t>
            </a:r>
          </a:p>
          <a:p>
            <a:pPr lvl="2"/>
            <a:r>
              <a:rPr lang="en-US" dirty="0"/>
              <a:t>A CFP® professional may not intentionally or recklessly participate or assist in another person’s violation of these Standards or the laws, rules, or regulations governing professional activities. </a:t>
            </a:r>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5427397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“Confidentiality”</a:t>
            </a:r>
          </a:p>
        </p:txBody>
      </p:sp>
      <p:sp>
        <p:nvSpPr>
          <p:cNvPr id="3" name="Content Placeholder 2"/>
          <p:cNvSpPr>
            <a:spLocks noGrp="1"/>
          </p:cNvSpPr>
          <p:nvPr>
            <p:ph idx="1"/>
          </p:nvPr>
        </p:nvSpPr>
        <p:spPr/>
        <p:txBody>
          <a:bodyPr>
            <a:normAutofit fontScale="92500" lnSpcReduction="10000"/>
          </a:bodyPr>
          <a:lstStyle/>
          <a:p>
            <a:r>
              <a:rPr lang="en-US" dirty="0"/>
              <a:t>Current:</a:t>
            </a:r>
          </a:p>
          <a:p>
            <a:pPr lvl="1"/>
            <a:r>
              <a:rPr lang="en-US" b="1" dirty="0"/>
              <a:t>Rule 3.1 - </a:t>
            </a:r>
            <a:r>
              <a:rPr lang="en-US" dirty="0"/>
              <a:t>A </a:t>
            </a:r>
            <a:r>
              <a:rPr lang="en-US" dirty="0" err="1"/>
              <a:t>certificant</a:t>
            </a:r>
            <a:r>
              <a:rPr lang="en-US" dirty="0"/>
              <a:t> shall treat information as confidential except as required in response to proper legal process; as necessitated by obligations to a </a:t>
            </a:r>
            <a:r>
              <a:rPr lang="en-US" dirty="0" err="1"/>
              <a:t>certificant’s</a:t>
            </a:r>
            <a:r>
              <a:rPr lang="en-US" dirty="0"/>
              <a:t> employer or partners; as required to defend against charges of wrongdoing; in connection with a civil dispute; or as needed to perform the services. </a:t>
            </a:r>
          </a:p>
          <a:p>
            <a:r>
              <a:rPr lang="en-US" dirty="0"/>
              <a:t>Proposed:</a:t>
            </a:r>
          </a:p>
          <a:p>
            <a:pPr lvl="1"/>
            <a:r>
              <a:rPr lang="en-US" dirty="0"/>
              <a:t>8. Confidentiality and Privacy</a:t>
            </a:r>
          </a:p>
          <a:p>
            <a:pPr lvl="2"/>
            <a:r>
              <a:rPr lang="en-US" dirty="0"/>
              <a:t>Numerous, specific provisions on do’s and don’ts.</a:t>
            </a:r>
          </a:p>
          <a:p>
            <a:pPr lvl="2"/>
            <a:r>
              <a:rPr lang="en-US" dirty="0"/>
              <a:t>Based in large part on the ability of client to “consent” to disclosure.</a:t>
            </a:r>
          </a:p>
          <a:p>
            <a:pPr lvl="2"/>
            <a:r>
              <a:rPr lang="en-US" dirty="0"/>
              <a:t>May disclose </a:t>
            </a:r>
            <a:r>
              <a:rPr lang="en-US" dirty="0">
                <a:solidFill>
                  <a:schemeClr val="accent5"/>
                </a:solidFill>
              </a:rPr>
              <a:t>“for ordinary business purposes” </a:t>
            </a:r>
            <a:r>
              <a:rPr lang="en-US" dirty="0"/>
              <a:t>… “[t]o a person acting in a representative capacity on behalf of the client.”</a:t>
            </a:r>
          </a:p>
          <a:p>
            <a:pPr lvl="3"/>
            <a:r>
              <a:rPr lang="en-US" dirty="0"/>
              <a:t>(No definition of “person acting in a representative capacity.”)</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126560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“Information” and Client Agreements.</a:t>
            </a:r>
          </a:p>
        </p:txBody>
      </p:sp>
      <p:sp>
        <p:nvSpPr>
          <p:cNvPr id="3" name="Content Placeholder 2"/>
          <p:cNvSpPr>
            <a:spLocks noGrp="1"/>
          </p:cNvSpPr>
          <p:nvPr>
            <p:ph idx="1"/>
          </p:nvPr>
        </p:nvSpPr>
        <p:spPr/>
        <p:txBody>
          <a:bodyPr>
            <a:normAutofit fontScale="92500" lnSpcReduction="20000"/>
          </a:bodyPr>
          <a:lstStyle/>
          <a:p>
            <a:r>
              <a:rPr lang="en-US" dirty="0"/>
              <a:t>Current:</a:t>
            </a:r>
          </a:p>
          <a:p>
            <a:pPr lvl="1"/>
            <a:r>
              <a:rPr lang="en-US" b="1" dirty="0"/>
              <a:t>Rule 1.1 - </a:t>
            </a:r>
            <a:r>
              <a:rPr lang="en-US" dirty="0" err="1"/>
              <a:t>certificant</a:t>
            </a:r>
            <a:r>
              <a:rPr lang="en-US" dirty="0"/>
              <a:t> and the prospective client or client shall </a:t>
            </a:r>
            <a:r>
              <a:rPr lang="en-US" dirty="0">
                <a:solidFill>
                  <a:srgbClr val="DD501E"/>
                </a:solidFill>
              </a:rPr>
              <a:t>mutually agree </a:t>
            </a:r>
            <a:r>
              <a:rPr lang="en-US" dirty="0"/>
              <a:t>upon the services to be provided by the </a:t>
            </a:r>
            <a:r>
              <a:rPr lang="en-US" dirty="0" err="1"/>
              <a:t>certificant</a:t>
            </a:r>
            <a:r>
              <a:rPr lang="en-US" dirty="0"/>
              <a:t>. </a:t>
            </a:r>
          </a:p>
          <a:p>
            <a:pPr lvl="1"/>
            <a:r>
              <a:rPr lang="en-US" b="1" dirty="0"/>
              <a:t>Rule 1.2 – “…</a:t>
            </a:r>
            <a:r>
              <a:rPr lang="en-US" dirty="0"/>
              <a:t>provide written information or discuss with the prospective client…” </a:t>
            </a:r>
          </a:p>
          <a:p>
            <a:pPr lvl="1"/>
            <a:r>
              <a:rPr lang="en-US" b="1" dirty="0"/>
              <a:t>Rule 1.3 – </a:t>
            </a:r>
            <a:r>
              <a:rPr lang="en-US" dirty="0"/>
              <a:t>“…shall enter into a </a:t>
            </a:r>
            <a:r>
              <a:rPr lang="en-US" dirty="0">
                <a:solidFill>
                  <a:srgbClr val="DD501E"/>
                </a:solidFill>
              </a:rPr>
              <a:t>written agreement </a:t>
            </a:r>
            <a:r>
              <a:rPr lang="en-US" dirty="0"/>
              <a:t>governing the financial planning services…”</a:t>
            </a:r>
          </a:p>
          <a:p>
            <a:pPr lvl="1"/>
            <a:r>
              <a:rPr lang="en-US" b="1" dirty="0"/>
              <a:t>Rule 2.2 – </a:t>
            </a:r>
            <a:r>
              <a:rPr lang="en-US" dirty="0"/>
              <a:t>“A </a:t>
            </a:r>
            <a:r>
              <a:rPr lang="en-US" dirty="0" err="1"/>
              <a:t>certificant</a:t>
            </a:r>
            <a:r>
              <a:rPr lang="en-US" dirty="0"/>
              <a:t> shall disclose to a prospective client or client the following information: An accurate and </a:t>
            </a:r>
            <a:r>
              <a:rPr lang="en-US" dirty="0">
                <a:solidFill>
                  <a:srgbClr val="DD501E"/>
                </a:solidFill>
              </a:rPr>
              <a:t>understandable description </a:t>
            </a:r>
            <a:r>
              <a:rPr lang="en-US" dirty="0"/>
              <a:t>of the compensation arrangements being offered.”</a:t>
            </a:r>
          </a:p>
          <a:p>
            <a:r>
              <a:rPr lang="en-US" dirty="0"/>
              <a:t>Proposed:</a:t>
            </a:r>
          </a:p>
          <a:p>
            <a:pPr lvl="1"/>
            <a:r>
              <a:rPr lang="en-US" dirty="0"/>
              <a:t>10. Provide Information to a Prospective Client.</a:t>
            </a:r>
          </a:p>
          <a:p>
            <a:pPr lvl="2"/>
            <a:r>
              <a:rPr lang="en-US" dirty="0"/>
              <a:t>Lots more detail, but…</a:t>
            </a:r>
          </a:p>
          <a:p>
            <a:pPr lvl="2"/>
            <a:r>
              <a:rPr lang="en-US" dirty="0"/>
              <a:t>No guidance or instructions respecting a prospective client with diminished capacity.</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3121637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Communication.</a:t>
            </a:r>
          </a:p>
        </p:txBody>
      </p:sp>
      <p:sp>
        <p:nvSpPr>
          <p:cNvPr id="3" name="Content Placeholder 2"/>
          <p:cNvSpPr>
            <a:spLocks noGrp="1"/>
          </p:cNvSpPr>
          <p:nvPr>
            <p:ph idx="1"/>
          </p:nvPr>
        </p:nvSpPr>
        <p:spPr/>
        <p:txBody>
          <a:bodyPr>
            <a:normAutofit/>
          </a:bodyPr>
          <a:lstStyle/>
          <a:p>
            <a:r>
              <a:rPr lang="en-US" dirty="0"/>
              <a:t>Current:</a:t>
            </a:r>
          </a:p>
          <a:p>
            <a:pPr lvl="1"/>
            <a:r>
              <a:rPr lang="en-US" dirty="0"/>
              <a:t>Nothing on point.</a:t>
            </a:r>
          </a:p>
          <a:p>
            <a:r>
              <a:rPr lang="en-US" dirty="0"/>
              <a:t>Proposed:</a:t>
            </a:r>
          </a:p>
          <a:p>
            <a:pPr lvl="1"/>
            <a:r>
              <a:rPr lang="en-US" b="1" dirty="0"/>
              <a:t>13. Duties When Communicating With A Client – </a:t>
            </a:r>
            <a:r>
              <a:rPr lang="en-US" dirty="0"/>
              <a:t>A CFP® professional must provide a Client with accurate information, in accordance with the Engagement, and in response to reasonable Client requests, </a:t>
            </a:r>
            <a:r>
              <a:rPr lang="en-US" dirty="0">
                <a:solidFill>
                  <a:srgbClr val="DD501E"/>
                </a:solidFill>
              </a:rPr>
              <a:t>in a manner and format that a Client reasonably may be expected to understand</a:t>
            </a:r>
            <a:r>
              <a:rPr lang="en-US" dirty="0"/>
              <a:t>. </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328704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Financial Planning.</a:t>
            </a:r>
          </a:p>
        </p:txBody>
      </p:sp>
      <p:sp>
        <p:nvSpPr>
          <p:cNvPr id="3" name="Content Placeholder 2"/>
          <p:cNvSpPr>
            <a:spLocks noGrp="1"/>
          </p:cNvSpPr>
          <p:nvPr>
            <p:ph idx="1"/>
          </p:nvPr>
        </p:nvSpPr>
        <p:spPr/>
        <p:txBody>
          <a:bodyPr>
            <a:normAutofit fontScale="85000" lnSpcReduction="20000"/>
          </a:bodyPr>
          <a:lstStyle/>
          <a:p>
            <a:r>
              <a:rPr lang="en-US" dirty="0"/>
              <a:t>Current:</a:t>
            </a:r>
          </a:p>
          <a:p>
            <a:pPr lvl="1"/>
            <a:r>
              <a:rPr lang="en-US" b="1" dirty="0"/>
              <a:t>Terminology: </a:t>
            </a:r>
            <a:r>
              <a:rPr lang="en-US" dirty="0"/>
              <a:t>“Personal financial planning process”</a:t>
            </a:r>
            <a:br>
              <a:rPr lang="en-US" dirty="0"/>
            </a:br>
            <a:r>
              <a:rPr lang="en-US" dirty="0"/>
              <a:t>or “financial planning process” denotes the process which typically includes, but is not limited to, some or all of these six steps…</a:t>
            </a:r>
          </a:p>
          <a:p>
            <a:pPr lvl="2"/>
            <a:r>
              <a:rPr lang="en-US" dirty="0"/>
              <a:t>…Developing and presenting recommendations and/or alternatives, </a:t>
            </a:r>
          </a:p>
          <a:p>
            <a:pPr lvl="2"/>
            <a:r>
              <a:rPr lang="en-US" dirty="0"/>
              <a:t>…Implementing the recommendations </a:t>
            </a:r>
          </a:p>
          <a:p>
            <a:r>
              <a:rPr lang="en-US" dirty="0"/>
              <a:t>Proposed:</a:t>
            </a:r>
          </a:p>
          <a:p>
            <a:pPr lvl="1"/>
            <a:r>
              <a:rPr lang="en-US" b="1" dirty="0"/>
              <a:t>Application of Practice Standards. </a:t>
            </a:r>
            <a:r>
              <a:rPr lang="en-US" dirty="0"/>
              <a:t>The Practice Standards set forth the financial planning process. A CFP® professional must comply with the Practice Standards when: </a:t>
            </a:r>
          </a:p>
          <a:p>
            <a:pPr lvl="2"/>
            <a:r>
              <a:rPr lang="en-US" dirty="0"/>
              <a:t>The CFP® professional agrees to provide</a:t>
            </a:r>
            <a:br>
              <a:rPr lang="en-US" dirty="0"/>
            </a:br>
            <a:r>
              <a:rPr lang="en-US" dirty="0"/>
              <a:t>or provides (</a:t>
            </a:r>
            <a:r>
              <a:rPr lang="en-US" dirty="0" err="1"/>
              <a:t>i</a:t>
            </a:r>
            <a:r>
              <a:rPr lang="en-US" dirty="0"/>
              <a:t>) Financial Planning; or (ii) Financial Advice that requires integration of </a:t>
            </a:r>
            <a:r>
              <a:rPr lang="en-US" dirty="0">
                <a:solidFill>
                  <a:srgbClr val="DD501E"/>
                </a:solidFill>
              </a:rPr>
              <a:t>relevant elements </a:t>
            </a:r>
            <a:r>
              <a:rPr lang="en-US" dirty="0"/>
              <a:t>of the Client’s personal and/or financial circumstances in order to act in the </a:t>
            </a:r>
            <a:r>
              <a:rPr lang="en-US" dirty="0">
                <a:solidFill>
                  <a:srgbClr val="DD501E"/>
                </a:solidFill>
              </a:rPr>
              <a:t>Client’s best interest.</a:t>
            </a:r>
          </a:p>
          <a:p>
            <a:pPr lvl="2"/>
            <a:r>
              <a:rPr lang="en-US" dirty="0"/>
              <a:t>Relevant elements of personal and financial circumstances vary from Client to Client, and may include the Client’s need for or desire to: develop goals, manage a budget, identify and manage risk, address health considerations…</a:t>
            </a:r>
            <a:endParaRPr lang="en-US" dirty="0">
              <a:solidFill>
                <a:srgbClr val="DD501E"/>
              </a:solidFill>
            </a:endParaRPr>
          </a:p>
          <a:p>
            <a:pPr marL="228600" lvl="1" indent="0">
              <a:buNone/>
            </a:pPr>
            <a:endParaRPr lang="en-US" dirty="0"/>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12412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Data: Underlying Demographics.</a:t>
            </a:r>
          </a:p>
        </p:txBody>
      </p:sp>
      <p:sp>
        <p:nvSpPr>
          <p:cNvPr id="5" name="Content Placeholder 4"/>
          <p:cNvSpPr>
            <a:spLocks noGrp="1"/>
          </p:cNvSpPr>
          <p:nvPr>
            <p:ph idx="1"/>
          </p:nvPr>
        </p:nvSpPr>
        <p:spPr/>
        <p:txBody>
          <a:bodyPr>
            <a:normAutofit fontScale="92500" lnSpcReduction="20000"/>
          </a:bodyPr>
          <a:lstStyle/>
          <a:p>
            <a:r>
              <a:rPr lang="en-US" dirty="0"/>
              <a:t>The United States Census Bureau projects that the population age 85 and over could grow from 5.7 million in 2008 to 19 million by 2050. </a:t>
            </a:r>
          </a:p>
          <a:p>
            <a:r>
              <a:rPr lang="en-US" dirty="0"/>
              <a:t>Some type of disability was reported by 37% of older persons in 2009. </a:t>
            </a:r>
          </a:p>
          <a:p>
            <a:r>
              <a:rPr lang="en-US" dirty="0"/>
              <a:t>Fifty six percent of people over age 80 reported some form of severe disability and 29% reported that they needed assistance. </a:t>
            </a:r>
          </a:p>
          <a:p>
            <a:r>
              <a:rPr lang="en-US" dirty="0"/>
              <a:t>An estimated 5.2 million Americans of all ages have Alzheimer's disease in 2008. The number of people age 65 and over with Alzheimer's disease is estimated to reach 7.7 million in 2030.</a:t>
            </a:r>
          </a:p>
          <a:p>
            <a:r>
              <a:rPr lang="en-US" dirty="0"/>
              <a:t>While likely underreported, elder financial abuse and fraud costs older Americans $36.5 billion per year. </a:t>
            </a:r>
          </a:p>
        </p:txBody>
      </p:sp>
    </p:spTree>
    <p:extLst>
      <p:ext uri="{BB962C8B-B14F-4D97-AF65-F5344CB8AC3E}">
        <p14:creationId xmlns:p14="http://schemas.microsoft.com/office/powerpoint/2010/main" val="2326534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Rules – Client Goals.</a:t>
            </a:r>
          </a:p>
        </p:txBody>
      </p:sp>
      <p:sp>
        <p:nvSpPr>
          <p:cNvPr id="3" name="Content Placeholder 2"/>
          <p:cNvSpPr>
            <a:spLocks noGrp="1"/>
          </p:cNvSpPr>
          <p:nvPr>
            <p:ph idx="1"/>
          </p:nvPr>
        </p:nvSpPr>
        <p:spPr/>
        <p:txBody>
          <a:bodyPr>
            <a:normAutofit fontScale="92500" lnSpcReduction="20000"/>
          </a:bodyPr>
          <a:lstStyle/>
          <a:p>
            <a:r>
              <a:rPr lang="en-US" dirty="0"/>
              <a:t>Current:</a:t>
            </a:r>
          </a:p>
          <a:p>
            <a:pPr lvl="1"/>
            <a:r>
              <a:rPr lang="en-US" dirty="0"/>
              <a:t>Practice Standard 200-1: Determining a Client’s Personal and Financial Goals, Needs, and Priorities. – </a:t>
            </a:r>
          </a:p>
          <a:p>
            <a:pPr lvl="2"/>
            <a:r>
              <a:rPr lang="en-US" dirty="0"/>
              <a:t>“…[t]he financial planning practitioner and the client shall </a:t>
            </a:r>
            <a:r>
              <a:rPr lang="en-US" dirty="0">
                <a:solidFill>
                  <a:srgbClr val="DD501E"/>
                </a:solidFill>
              </a:rPr>
              <a:t>mutually define </a:t>
            </a:r>
            <a:r>
              <a:rPr lang="en-US" dirty="0"/>
              <a:t>the client’s personal and financial goals, needs and priorities.”</a:t>
            </a:r>
          </a:p>
          <a:p>
            <a:pPr lvl="2"/>
            <a:r>
              <a:rPr lang="en-US" dirty="0"/>
              <a:t>“When appropriate, the practitioner shall </a:t>
            </a:r>
            <a:r>
              <a:rPr lang="en-US" dirty="0">
                <a:solidFill>
                  <a:srgbClr val="DD501E"/>
                </a:solidFill>
              </a:rPr>
              <a:t>try to assist clients in recognizing </a:t>
            </a:r>
            <a:r>
              <a:rPr lang="en-US" dirty="0"/>
              <a:t>the implications of unrealistic goals and objectives.” </a:t>
            </a:r>
          </a:p>
          <a:p>
            <a:r>
              <a:rPr lang="en-US" dirty="0"/>
              <a:t>Proposed:</a:t>
            </a:r>
          </a:p>
          <a:p>
            <a:pPr lvl="1"/>
            <a:r>
              <a:rPr lang="en-US" b="1" dirty="0"/>
              <a:t>2. Identifying and Selecting Goals. </a:t>
            </a:r>
          </a:p>
          <a:p>
            <a:pPr lvl="2"/>
            <a:r>
              <a:rPr lang="en-US" dirty="0"/>
              <a:t>In helping the Client identify goals, the CFP® professional must discuss with the Client, and apply, reasonable assumptions and estimates. These may include life expectancy, inflation rates, tax rates, investment returns and other Material assumptions and estimates </a:t>
            </a:r>
          </a:p>
          <a:p>
            <a:pPr marL="457200"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1462101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Compare to Legal Profession.</a:t>
            </a:r>
          </a:p>
        </p:txBody>
      </p:sp>
      <p:pic>
        <p:nvPicPr>
          <p:cNvPr id="7" name="Content Placeholder 6" descr="Pillars.jpg"/>
          <p:cNvPicPr>
            <a:picLocks noGrp="1" noChangeAspect="1"/>
          </p:cNvPicPr>
          <p:nvPr>
            <p:ph sz="half" idx="1"/>
          </p:nvPr>
        </p:nvPicPr>
        <p:blipFill>
          <a:blip r:embed="rId2" cstate="email">
            <a:extLst>
              <a:ext uri="{28A0092B-C50C-407E-A947-70E740481C1C}">
                <a14:useLocalDpi xmlns:a14="http://schemas.microsoft.com/office/drawing/2010/main" val="0"/>
              </a:ext>
            </a:extLst>
          </a:blip>
          <a:srcRect t="-12467" b="-12467"/>
          <a:stretch>
            <a:fillRect/>
          </a:stretch>
        </p:blipFill>
        <p:spPr>
          <a:xfrm>
            <a:off x="152825" y="1095845"/>
            <a:ext cx="4443962" cy="5030318"/>
          </a:xfrm>
        </p:spPr>
      </p:pic>
      <p:sp>
        <p:nvSpPr>
          <p:cNvPr id="8" name="Content Placeholder 7"/>
          <p:cNvSpPr>
            <a:spLocks noGrp="1"/>
          </p:cNvSpPr>
          <p:nvPr>
            <p:ph sz="half" idx="2"/>
          </p:nvPr>
        </p:nvSpPr>
        <p:spPr/>
        <p:txBody>
          <a:bodyPr>
            <a:normAutofit lnSpcReduction="10000"/>
          </a:bodyPr>
          <a:lstStyle/>
          <a:p>
            <a:r>
              <a:rPr lang="en-US" dirty="0"/>
              <a:t>Similar considerations.</a:t>
            </a:r>
          </a:p>
          <a:p>
            <a:pPr lvl="1"/>
            <a:r>
              <a:rPr lang="en-US" dirty="0"/>
              <a:t>Can the client contract?</a:t>
            </a:r>
          </a:p>
          <a:p>
            <a:pPr lvl="1"/>
            <a:r>
              <a:rPr lang="en-US" dirty="0"/>
              <a:t>Does the client need a guardian?</a:t>
            </a:r>
          </a:p>
          <a:p>
            <a:pPr lvl="1"/>
            <a:r>
              <a:rPr lang="en-US" dirty="0"/>
              <a:t>Will the Last Will &amp; Testament be challenged?</a:t>
            </a:r>
          </a:p>
          <a:p>
            <a:pPr lvl="1"/>
            <a:r>
              <a:rPr lang="en-US" dirty="0"/>
              <a:t>Is the client being financially exploited?</a:t>
            </a:r>
          </a:p>
          <a:p>
            <a:r>
              <a:rPr lang="en-US" dirty="0"/>
              <a:t>Different considerations.</a:t>
            </a:r>
          </a:p>
          <a:p>
            <a:pPr lvl="1"/>
            <a:r>
              <a:rPr lang="en-US" dirty="0"/>
              <a:t>Duty to follow client’s direction.</a:t>
            </a:r>
          </a:p>
          <a:p>
            <a:pPr lvl="1"/>
            <a:r>
              <a:rPr lang="en-US" dirty="0"/>
              <a:t>Advocate for a position vs. advocate for “best interests.”</a:t>
            </a:r>
          </a:p>
          <a:p>
            <a:pPr lvl="1"/>
            <a:endParaRPr lang="en-US" dirty="0"/>
          </a:p>
        </p:txBody>
      </p:sp>
    </p:spTree>
    <p:extLst>
      <p:ext uri="{BB962C8B-B14F-4D97-AF65-F5344CB8AC3E}">
        <p14:creationId xmlns:p14="http://schemas.microsoft.com/office/powerpoint/2010/main" val="2636222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Attorney’s Rules of Professional Conduct.</a:t>
            </a:r>
          </a:p>
        </p:txBody>
      </p:sp>
      <p:sp>
        <p:nvSpPr>
          <p:cNvPr id="5" name="Content Placeholder 4"/>
          <p:cNvSpPr>
            <a:spLocks noGrp="1"/>
          </p:cNvSpPr>
          <p:nvPr>
            <p:ph idx="1"/>
          </p:nvPr>
        </p:nvSpPr>
        <p:spPr/>
        <p:txBody>
          <a:bodyPr>
            <a:normAutofit fontScale="70000" lnSpcReduction="20000"/>
          </a:bodyPr>
          <a:lstStyle/>
          <a:p>
            <a:r>
              <a:rPr lang="en-US" b="1" dirty="0"/>
              <a:t>Rule 1.14. Client with Diminished Capacity</a:t>
            </a:r>
          </a:p>
          <a:p>
            <a:r>
              <a:rPr lang="en-US" dirty="0"/>
              <a:t>(a)    When a client's capacity to make adequately considered decisions in connection with a representation is diminished, whether because of minority, mental impairment or for some other reason, the </a:t>
            </a:r>
            <a:r>
              <a:rPr lang="en-US" dirty="0">
                <a:solidFill>
                  <a:srgbClr val="DD501E"/>
                </a:solidFill>
              </a:rPr>
              <a:t>lawyer shall, as far as reasonably possible, maintain a normal client-lawyer relationship with the client</a:t>
            </a:r>
            <a:r>
              <a:rPr lang="en-US" dirty="0"/>
              <a:t>.</a:t>
            </a:r>
          </a:p>
          <a:p>
            <a:r>
              <a:rPr lang="en-US" dirty="0"/>
              <a:t>(b)    When the lawyer reasonably believes that the client has diminished capacity, is at risk of substantial physical, financial or other harm unless action is taken and cannot adequately act in the client's own interest, the </a:t>
            </a:r>
            <a:r>
              <a:rPr lang="en-US" dirty="0">
                <a:solidFill>
                  <a:srgbClr val="DD501E"/>
                </a:solidFill>
              </a:rPr>
              <a:t>lawyer may take reasonably necessary protective action, including consulting with individuals or entities that have the ability to take action to protect the client and, in appropriate cases, seeking the appointment of a guardian ad litem, conservator or guardian.</a:t>
            </a:r>
          </a:p>
          <a:p>
            <a:r>
              <a:rPr lang="en-US" dirty="0"/>
              <a:t>(c)     Information relating to the representation of a client with diminished capacity is protected by Rule 1.6. When taking protective action pursuant to paragraph (b), the lawyer is impliedly authorized under Rule 1.6(a) to reveal information about the client, but only to the extent reasonably necessary to protect the client's interests.</a:t>
            </a:r>
          </a:p>
          <a:p>
            <a:r>
              <a:rPr lang="en-US" dirty="0"/>
              <a:t>(d)    This Rule is not violated if the lawyer acts in good faith to comply with the Rule.</a:t>
            </a:r>
          </a:p>
        </p:txBody>
      </p:sp>
    </p:spTree>
    <p:extLst>
      <p:ext uri="{BB962C8B-B14F-4D97-AF65-F5344CB8AC3E}">
        <p14:creationId xmlns:p14="http://schemas.microsoft.com/office/powerpoint/2010/main" val="38383483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Obligations and Options for Action.</a:t>
            </a:r>
          </a:p>
        </p:txBody>
      </p:sp>
      <p:sp>
        <p:nvSpPr>
          <p:cNvPr id="5" name="Text Placeholder 4"/>
          <p:cNvSpPr>
            <a:spLocks noGrp="1"/>
          </p:cNvSpPr>
          <p:nvPr>
            <p:ph type="body" idx="1"/>
          </p:nvPr>
        </p:nvSpPr>
        <p:spPr/>
        <p:txBody>
          <a:bodyPr/>
          <a:lstStyle/>
          <a:p>
            <a:r>
              <a:rPr lang="en-US" dirty="0"/>
              <a:t>Legal Obligations and Ethical Options. </a:t>
            </a:r>
          </a:p>
        </p:txBody>
      </p:sp>
      <p:pic>
        <p:nvPicPr>
          <p:cNvPr id="6" name="Picture 5" descr="scout_logo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248" y="6356167"/>
            <a:ext cx="423984" cy="186553"/>
          </a:xfrm>
          <a:prstGeom prst="rect">
            <a:avLst/>
          </a:prstGeom>
        </p:spPr>
      </p:pic>
      <p:pic>
        <p:nvPicPr>
          <p:cNvPr id="7" name="Picture 6" descr="Logo-two color-smal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4912" y="6356167"/>
            <a:ext cx="318289" cy="186553"/>
          </a:xfrm>
          <a:prstGeom prst="rect">
            <a:avLst/>
          </a:prstGeom>
        </p:spPr>
      </p:pic>
    </p:spTree>
    <p:extLst>
      <p:ext uri="{BB962C8B-B14F-4D97-AF65-F5344CB8AC3E}">
        <p14:creationId xmlns:p14="http://schemas.microsoft.com/office/powerpoint/2010/main" val="2899967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to Adult Protective Services (APS).</a:t>
            </a:r>
          </a:p>
        </p:txBody>
      </p:sp>
      <p:pic>
        <p:nvPicPr>
          <p:cNvPr id="7" name="Content Placeholder 6" descr="state_seal_color_clean_tn.jpg"/>
          <p:cNvPicPr>
            <a:picLocks noGrp="1" noChangeAspect="1"/>
          </p:cNvPicPr>
          <p:nvPr>
            <p:ph sz="half" idx="1"/>
          </p:nvPr>
        </p:nvPicPr>
        <p:blipFill>
          <a:blip r:embed="rId2">
            <a:extLst>
              <a:ext uri="{28A0092B-C50C-407E-A947-70E740481C1C}">
                <a14:useLocalDpi xmlns:a14="http://schemas.microsoft.com/office/drawing/2010/main" val="0"/>
              </a:ext>
            </a:extLst>
          </a:blip>
          <a:srcRect t="-6597" b="-6597"/>
          <a:stretch>
            <a:fillRect/>
          </a:stretch>
        </p:blipFill>
        <p:spPr>
          <a:xfrm>
            <a:off x="498475" y="1985963"/>
            <a:ext cx="3657600" cy="4140200"/>
          </a:xfrm>
        </p:spPr>
      </p:pic>
      <p:sp>
        <p:nvSpPr>
          <p:cNvPr id="6" name="Content Placeholder 5"/>
          <p:cNvSpPr>
            <a:spLocks noGrp="1"/>
          </p:cNvSpPr>
          <p:nvPr>
            <p:ph sz="half" idx="2"/>
          </p:nvPr>
        </p:nvSpPr>
        <p:spPr>
          <a:xfrm>
            <a:off x="4156075" y="1985963"/>
            <a:ext cx="3901403" cy="4140200"/>
          </a:xfrm>
        </p:spPr>
        <p:txBody>
          <a:bodyPr>
            <a:normAutofit fontScale="70000" lnSpcReduction="20000"/>
          </a:bodyPr>
          <a:lstStyle/>
          <a:p>
            <a:r>
              <a:rPr lang="en-US" b="1" dirty="0"/>
              <a:t>IC 12-10-3-9 - </a:t>
            </a:r>
            <a:r>
              <a:rPr lang="en-US" b="1" dirty="0">
                <a:solidFill>
                  <a:srgbClr val="DD501E"/>
                </a:solidFill>
              </a:rPr>
              <a:t>Duty to report </a:t>
            </a:r>
            <a:r>
              <a:rPr lang="en-US" b="1" dirty="0"/>
              <a:t>endangered adult	</a:t>
            </a:r>
          </a:p>
          <a:p>
            <a:pPr lvl="1"/>
            <a:r>
              <a:rPr lang="en-US" dirty="0"/>
              <a:t>Sec. 9. (a) An individual who believes or </a:t>
            </a:r>
            <a:r>
              <a:rPr lang="en-US" dirty="0">
                <a:solidFill>
                  <a:srgbClr val="DD501E"/>
                </a:solidFill>
              </a:rPr>
              <a:t>has reason to believe that another individual is an endangered adult shall make a report </a:t>
            </a:r>
            <a:r>
              <a:rPr lang="en-US" dirty="0"/>
              <a:t>under this chapter.</a:t>
            </a:r>
          </a:p>
          <a:p>
            <a:pPr lvl="1"/>
            <a:r>
              <a:rPr lang="en-US" dirty="0"/>
              <a:t>(b) If an individual is required to make a report under this chapter in the individual's capacity as a member of the staff of a medical or other public or private institution, school, hospital, facility, or agency, the individual shall immediately notify the individual in charge of the institution, school, hospital, facility, or agency, or the individual's designated agent, who also becomes responsible to report or cause a report to be made.</a:t>
            </a:r>
          </a:p>
          <a:p>
            <a:pPr lvl="1"/>
            <a:r>
              <a:rPr lang="en-US" dirty="0"/>
              <a:t>(c) This section does not relieve an individual of the obligation to report on the individual's own behalf, unless a report has already been made to the best of the individual's belief.</a:t>
            </a:r>
          </a:p>
        </p:txBody>
      </p:sp>
    </p:spTree>
    <p:extLst>
      <p:ext uri="{BB962C8B-B14F-4D97-AF65-F5344CB8AC3E}">
        <p14:creationId xmlns:p14="http://schemas.microsoft.com/office/powerpoint/2010/main" val="2803475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to Adult Protective Services (APS).</a:t>
            </a:r>
          </a:p>
        </p:txBody>
      </p:sp>
      <p:pic>
        <p:nvPicPr>
          <p:cNvPr id="7" name="Content Placeholder 6" descr="state_seal_color_clean_tn.jpg"/>
          <p:cNvPicPr>
            <a:picLocks noGrp="1" noChangeAspect="1"/>
          </p:cNvPicPr>
          <p:nvPr>
            <p:ph sz="half" idx="1"/>
          </p:nvPr>
        </p:nvPicPr>
        <p:blipFill>
          <a:blip r:embed="rId2">
            <a:extLst>
              <a:ext uri="{28A0092B-C50C-407E-A947-70E740481C1C}">
                <a14:useLocalDpi xmlns:a14="http://schemas.microsoft.com/office/drawing/2010/main" val="0"/>
              </a:ext>
            </a:extLst>
          </a:blip>
          <a:srcRect t="-6597" b="-6597"/>
          <a:stretch>
            <a:fillRect/>
          </a:stretch>
        </p:blipFill>
        <p:spPr>
          <a:xfrm>
            <a:off x="498475" y="1985963"/>
            <a:ext cx="3657600" cy="4140200"/>
          </a:xfrm>
        </p:spPr>
      </p:pic>
      <p:sp>
        <p:nvSpPr>
          <p:cNvPr id="6" name="Content Placeholder 5"/>
          <p:cNvSpPr>
            <a:spLocks noGrp="1"/>
          </p:cNvSpPr>
          <p:nvPr>
            <p:ph sz="half" idx="2"/>
          </p:nvPr>
        </p:nvSpPr>
        <p:spPr>
          <a:xfrm>
            <a:off x="4156075" y="1985963"/>
            <a:ext cx="3901403" cy="4140200"/>
          </a:xfrm>
        </p:spPr>
        <p:txBody>
          <a:bodyPr>
            <a:normAutofit fontScale="92500" lnSpcReduction="20000"/>
          </a:bodyPr>
          <a:lstStyle/>
          <a:p>
            <a:r>
              <a:rPr lang="en-US" sz="1300" b="1" dirty="0"/>
              <a:t>IC 12-10-3-11 - </a:t>
            </a:r>
            <a:r>
              <a:rPr lang="en-US" sz="1300" b="1" dirty="0">
                <a:solidFill>
                  <a:srgbClr val="DD501E"/>
                </a:solidFill>
              </a:rPr>
              <a:t>Immunity</a:t>
            </a:r>
            <a:r>
              <a:rPr lang="en-US" sz="1300" b="1" dirty="0"/>
              <a:t> from civil and criminal liability; privileged information; whistleblower retaliation	</a:t>
            </a:r>
          </a:p>
          <a:p>
            <a:pPr lvl="1"/>
            <a:r>
              <a:rPr lang="en-US" sz="1300" dirty="0"/>
              <a:t> Sec. 11. (a) A person, other than a person against whom a complaint concerning an endangered adult has been made, who in good faith:</a:t>
            </a:r>
          </a:p>
          <a:p>
            <a:pPr lvl="2"/>
            <a:r>
              <a:rPr lang="en-US" sz="1300" dirty="0"/>
              <a:t>(1) makes or causes to be made a report required to be made under this chapter;</a:t>
            </a:r>
          </a:p>
          <a:p>
            <a:pPr lvl="2"/>
            <a:r>
              <a:rPr lang="en-US" sz="1300" dirty="0"/>
              <a:t>(2) testifies or participates in any investigation or administrative or judicial proceeding on matters arising from the report;</a:t>
            </a:r>
          </a:p>
          <a:p>
            <a:pPr lvl="2"/>
            <a:r>
              <a:rPr lang="en-US" sz="1300" dirty="0"/>
              <a:t>(3) makes or causes to be made photographs or x-rays of an endangered adult; or</a:t>
            </a:r>
          </a:p>
          <a:p>
            <a:pPr lvl="2"/>
            <a:r>
              <a:rPr lang="en-US" sz="1300" dirty="0"/>
              <a:t>(4) discusses a report required to be made under this chapter with the division, the adult protective services unit, a law enforcement agency, or other appropriate agency;</a:t>
            </a:r>
          </a:p>
          <a:p>
            <a:pPr marL="457200" lvl="2" indent="0">
              <a:buNone/>
            </a:pPr>
            <a:r>
              <a:rPr lang="en-US" sz="1300" dirty="0"/>
              <a:t>is </a:t>
            </a:r>
            <a:r>
              <a:rPr lang="en-US" sz="1300" dirty="0">
                <a:solidFill>
                  <a:srgbClr val="DD501E"/>
                </a:solidFill>
              </a:rPr>
              <a:t>immune from both civil and criminal liability </a:t>
            </a:r>
            <a:r>
              <a:rPr lang="en-US" sz="1300" dirty="0"/>
              <a:t>arising from those actions.</a:t>
            </a:r>
          </a:p>
        </p:txBody>
      </p:sp>
    </p:spTree>
    <p:extLst>
      <p:ext uri="{BB962C8B-B14F-4D97-AF65-F5344CB8AC3E}">
        <p14:creationId xmlns:p14="http://schemas.microsoft.com/office/powerpoint/2010/main" val="4599082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to Adult Protective Services (APS).</a:t>
            </a:r>
          </a:p>
        </p:txBody>
      </p:sp>
      <p:pic>
        <p:nvPicPr>
          <p:cNvPr id="7" name="Content Placeholder 6" descr="state_seal_color_clean_tn.jpg"/>
          <p:cNvPicPr>
            <a:picLocks noGrp="1" noChangeAspect="1"/>
          </p:cNvPicPr>
          <p:nvPr>
            <p:ph sz="half" idx="1"/>
          </p:nvPr>
        </p:nvPicPr>
        <p:blipFill>
          <a:blip r:embed="rId2">
            <a:extLst>
              <a:ext uri="{28A0092B-C50C-407E-A947-70E740481C1C}">
                <a14:useLocalDpi xmlns:a14="http://schemas.microsoft.com/office/drawing/2010/main" val="0"/>
              </a:ext>
            </a:extLst>
          </a:blip>
          <a:srcRect t="-6597" b="-6597"/>
          <a:stretch>
            <a:fillRect/>
          </a:stretch>
        </p:blipFill>
        <p:spPr>
          <a:xfrm>
            <a:off x="498475" y="1985963"/>
            <a:ext cx="3657600" cy="4140200"/>
          </a:xfrm>
        </p:spPr>
      </p:pic>
      <p:sp>
        <p:nvSpPr>
          <p:cNvPr id="6" name="Content Placeholder 5"/>
          <p:cNvSpPr>
            <a:spLocks noGrp="1"/>
          </p:cNvSpPr>
          <p:nvPr>
            <p:ph sz="half" idx="2"/>
          </p:nvPr>
        </p:nvSpPr>
        <p:spPr>
          <a:xfrm>
            <a:off x="4156075" y="1985963"/>
            <a:ext cx="3901403" cy="4140200"/>
          </a:xfrm>
        </p:spPr>
        <p:txBody>
          <a:bodyPr>
            <a:normAutofit fontScale="92500" lnSpcReduction="20000"/>
          </a:bodyPr>
          <a:lstStyle/>
          <a:p>
            <a:r>
              <a:rPr lang="en-US" sz="1400" b="1" dirty="0"/>
              <a:t>IC 12-10-3-2 - "Endangered adult”	</a:t>
            </a:r>
          </a:p>
          <a:p>
            <a:r>
              <a:rPr lang="en-US" sz="1400" dirty="0"/>
              <a:t>Sec. 2. (a) Except as provided in subsection (b), as used in this chapter, "endangered adult" means an individual who is:</a:t>
            </a:r>
          </a:p>
          <a:p>
            <a:pPr lvl="1"/>
            <a:r>
              <a:rPr lang="en-US" sz="1400" dirty="0"/>
              <a:t>(1) at least eighteen (18) years of age;</a:t>
            </a:r>
          </a:p>
          <a:p>
            <a:pPr lvl="1"/>
            <a:r>
              <a:rPr lang="en-US" sz="1400" dirty="0"/>
              <a:t>(2) </a:t>
            </a:r>
            <a:r>
              <a:rPr lang="en-US" sz="1400" dirty="0">
                <a:solidFill>
                  <a:srgbClr val="DD501E"/>
                </a:solidFill>
              </a:rPr>
              <a:t>incapable </a:t>
            </a:r>
            <a:r>
              <a:rPr lang="en-US" sz="1400" dirty="0"/>
              <a:t>by reason of mental illness, intellectual disability, dementia, habitual drunkenness, excessive use of drugs, or other physical or mental incapacity </a:t>
            </a:r>
            <a:r>
              <a:rPr lang="en-US" sz="1400" dirty="0">
                <a:solidFill>
                  <a:srgbClr val="DD501E"/>
                </a:solidFill>
              </a:rPr>
              <a:t>of managing or directing the management of the individual's property</a:t>
            </a:r>
            <a:r>
              <a:rPr lang="en-US" sz="1400" dirty="0"/>
              <a:t> or providing or directing the provision of self-care; and</a:t>
            </a:r>
          </a:p>
          <a:p>
            <a:pPr lvl="1"/>
            <a:r>
              <a:rPr lang="en-US" sz="1400" dirty="0"/>
              <a:t>(3) harmed or </a:t>
            </a:r>
            <a:r>
              <a:rPr lang="en-US" sz="1400" dirty="0">
                <a:solidFill>
                  <a:srgbClr val="DD501E"/>
                </a:solidFill>
              </a:rPr>
              <a:t>threatened with harm </a:t>
            </a:r>
            <a:r>
              <a:rPr lang="en-US" sz="1400" dirty="0"/>
              <a:t>as a result of:</a:t>
            </a:r>
          </a:p>
          <a:p>
            <a:pPr lvl="2"/>
            <a:r>
              <a:rPr lang="en-US" sz="1400" dirty="0"/>
              <a:t>(A) neglect;</a:t>
            </a:r>
          </a:p>
          <a:p>
            <a:pPr lvl="2"/>
            <a:r>
              <a:rPr lang="en-US" sz="1400" dirty="0"/>
              <a:t>(B) a battery offense included in IC 35-42-2; or</a:t>
            </a:r>
          </a:p>
          <a:p>
            <a:pPr lvl="2"/>
            <a:r>
              <a:rPr lang="en-US" sz="1400" dirty="0"/>
              <a:t>(C) </a:t>
            </a:r>
            <a:r>
              <a:rPr lang="en-US" sz="1400" dirty="0">
                <a:solidFill>
                  <a:srgbClr val="DD501E"/>
                </a:solidFill>
              </a:rPr>
              <a:t>exploitation</a:t>
            </a:r>
            <a:r>
              <a:rPr lang="en-US" sz="1400" dirty="0"/>
              <a:t> of the individual's personal services or property.</a:t>
            </a:r>
            <a:endParaRPr lang="en-US" sz="1300" dirty="0"/>
          </a:p>
        </p:txBody>
      </p:sp>
    </p:spTree>
    <p:extLst>
      <p:ext uri="{BB962C8B-B14F-4D97-AF65-F5344CB8AC3E}">
        <p14:creationId xmlns:p14="http://schemas.microsoft.com/office/powerpoint/2010/main" val="3926570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Reporting to Adult Protective Services (APS).</a:t>
            </a:r>
          </a:p>
        </p:txBody>
      </p:sp>
      <p:pic>
        <p:nvPicPr>
          <p:cNvPr id="7" name="Content Placeholder 6" descr="state_seal_color_clean_tn.jpg"/>
          <p:cNvPicPr>
            <a:picLocks noGrp="1" noChangeAspect="1"/>
          </p:cNvPicPr>
          <p:nvPr>
            <p:ph sz="half" idx="1"/>
          </p:nvPr>
        </p:nvPicPr>
        <p:blipFill>
          <a:blip r:embed="rId2">
            <a:extLst>
              <a:ext uri="{28A0092B-C50C-407E-A947-70E740481C1C}">
                <a14:useLocalDpi xmlns:a14="http://schemas.microsoft.com/office/drawing/2010/main" val="0"/>
              </a:ext>
            </a:extLst>
          </a:blip>
          <a:srcRect t="-6597" b="-6597"/>
          <a:stretch>
            <a:fillRect/>
          </a:stretch>
        </p:blipFill>
        <p:spPr>
          <a:xfrm>
            <a:off x="498475" y="1985963"/>
            <a:ext cx="3657600" cy="4140200"/>
          </a:xfrm>
        </p:spPr>
      </p:pic>
      <p:sp>
        <p:nvSpPr>
          <p:cNvPr id="6" name="Content Placeholder 5"/>
          <p:cNvSpPr>
            <a:spLocks noGrp="1"/>
          </p:cNvSpPr>
          <p:nvPr>
            <p:ph sz="half" idx="2"/>
          </p:nvPr>
        </p:nvSpPr>
        <p:spPr>
          <a:xfrm>
            <a:off x="4156075" y="1985963"/>
            <a:ext cx="3901403" cy="4140200"/>
          </a:xfrm>
        </p:spPr>
        <p:txBody>
          <a:bodyPr>
            <a:normAutofit fontScale="92500" lnSpcReduction="10000"/>
          </a:bodyPr>
          <a:lstStyle/>
          <a:p>
            <a:r>
              <a:rPr lang="en-US" sz="1400" b="1" dirty="0"/>
              <a:t>IC 35-46-1-13 - failure to report; unlawful disclosure; referrals; retaliation	</a:t>
            </a:r>
          </a:p>
          <a:p>
            <a:pPr lvl="1"/>
            <a:r>
              <a:rPr lang="en-US" sz="1400" dirty="0"/>
              <a:t>Sec. 13. (a) A person who:</a:t>
            </a:r>
          </a:p>
          <a:p>
            <a:pPr lvl="2"/>
            <a:r>
              <a:rPr lang="en-US" sz="1400" dirty="0"/>
              <a:t>(1) believes or has reason to believe that an endangered adult or person of any age who has a mental or physical disability is the </a:t>
            </a:r>
            <a:r>
              <a:rPr lang="en-US" sz="1400" dirty="0">
                <a:solidFill>
                  <a:srgbClr val="DD501E"/>
                </a:solidFill>
              </a:rPr>
              <a:t>victim of battery, neglect, or exploitation </a:t>
            </a:r>
            <a:r>
              <a:rPr lang="en-US" sz="1400" dirty="0"/>
              <a:t>as prohibited by this chapter or IC 35-42-2-1; and</a:t>
            </a:r>
          </a:p>
          <a:p>
            <a:pPr lvl="2"/>
            <a:r>
              <a:rPr lang="en-US" sz="1400" dirty="0"/>
              <a:t>(2) </a:t>
            </a:r>
            <a:r>
              <a:rPr lang="en-US" sz="1400" dirty="0">
                <a:solidFill>
                  <a:srgbClr val="DD501E"/>
                </a:solidFill>
              </a:rPr>
              <a:t>knowingly fails to report </a:t>
            </a:r>
            <a:r>
              <a:rPr lang="en-US" sz="1400" dirty="0"/>
              <a:t>the facts supporting that belief to the division of disability and rehabilitative services, the division of aging, </a:t>
            </a:r>
            <a:r>
              <a:rPr lang="en-US" sz="1400" dirty="0">
                <a:solidFill>
                  <a:srgbClr val="DD501E"/>
                </a:solidFill>
              </a:rPr>
              <a:t>the adult protective services unit </a:t>
            </a:r>
            <a:r>
              <a:rPr lang="en-US" sz="1400" dirty="0"/>
              <a:t>designated under IC 12-10-3, or a law enforcement agency having jurisdiction over battery, neglect, or exploitation of an endangered adult;</a:t>
            </a:r>
          </a:p>
          <a:p>
            <a:pPr marL="457200" lvl="2" indent="0">
              <a:buNone/>
            </a:pPr>
            <a:r>
              <a:rPr lang="en-US" sz="1400" dirty="0"/>
              <a:t>commits a Class B misdemeanor.</a:t>
            </a:r>
            <a:endParaRPr lang="en-US" sz="1300" dirty="0"/>
          </a:p>
        </p:txBody>
      </p:sp>
    </p:spTree>
    <p:extLst>
      <p:ext uri="{BB962C8B-B14F-4D97-AF65-F5344CB8AC3E}">
        <p14:creationId xmlns:p14="http://schemas.microsoft.com/office/powerpoint/2010/main" val="25130222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Responding to Concerns Over a Client’s Declining Cognition.</a:t>
            </a:r>
          </a:p>
        </p:txBody>
      </p:sp>
      <p:sp>
        <p:nvSpPr>
          <p:cNvPr id="6" name="Content Placeholder 5"/>
          <p:cNvSpPr>
            <a:spLocks noGrp="1"/>
          </p:cNvSpPr>
          <p:nvPr>
            <p:ph idx="1"/>
          </p:nvPr>
        </p:nvSpPr>
        <p:spPr/>
        <p:txBody>
          <a:bodyPr/>
          <a:lstStyle/>
          <a:p>
            <a:r>
              <a:rPr lang="en-US" dirty="0"/>
              <a:t>Voluntary Approach – Persuasion.</a:t>
            </a:r>
          </a:p>
          <a:p>
            <a:pPr lvl="1"/>
            <a:r>
              <a:rPr lang="en-US" dirty="0"/>
              <a:t>Encourage the Client to “build a response team.”</a:t>
            </a:r>
          </a:p>
          <a:p>
            <a:pPr lvl="1"/>
            <a:r>
              <a:rPr lang="en-US" dirty="0"/>
              <a:t>Legal Tools:</a:t>
            </a:r>
          </a:p>
          <a:p>
            <a:pPr lvl="2"/>
            <a:r>
              <a:rPr lang="en-US" dirty="0"/>
              <a:t>Trusts.</a:t>
            </a:r>
          </a:p>
          <a:p>
            <a:pPr lvl="2"/>
            <a:r>
              <a:rPr lang="en-US" dirty="0"/>
              <a:t>Powers of Attorney.</a:t>
            </a:r>
          </a:p>
          <a:p>
            <a:pPr lvl="2"/>
            <a:r>
              <a:rPr lang="en-US" dirty="0"/>
              <a:t>Health Care Declaration.</a:t>
            </a:r>
          </a:p>
          <a:p>
            <a:pPr lvl="1"/>
            <a:r>
              <a:rPr lang="en-US" dirty="0"/>
              <a:t>Be a part of the team.  </a:t>
            </a:r>
          </a:p>
          <a:p>
            <a:pPr marL="228600" lvl="1" indent="0">
              <a:buNone/>
            </a:pPr>
            <a:endParaRPr lang="en-US" dirty="0"/>
          </a:p>
        </p:txBody>
      </p:sp>
    </p:spTree>
    <p:extLst>
      <p:ext uri="{BB962C8B-B14F-4D97-AF65-F5344CB8AC3E}">
        <p14:creationId xmlns:p14="http://schemas.microsoft.com/office/powerpoint/2010/main" val="23943048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Responding to Concerns Over a Client’s Declining Cognition.</a:t>
            </a:r>
          </a:p>
        </p:txBody>
      </p:sp>
      <p:sp>
        <p:nvSpPr>
          <p:cNvPr id="6" name="Content Placeholder 5"/>
          <p:cNvSpPr>
            <a:spLocks noGrp="1"/>
          </p:cNvSpPr>
          <p:nvPr>
            <p:ph idx="1"/>
          </p:nvPr>
        </p:nvSpPr>
        <p:spPr/>
        <p:txBody>
          <a:bodyPr>
            <a:normAutofit fontScale="92500" lnSpcReduction="20000"/>
          </a:bodyPr>
          <a:lstStyle/>
          <a:p>
            <a:r>
              <a:rPr lang="en-US" dirty="0"/>
              <a:t>Voluntary Approach – Expand Scope of Services?</a:t>
            </a:r>
          </a:p>
          <a:p>
            <a:pPr lvl="1"/>
            <a:r>
              <a:rPr lang="en-US" dirty="0"/>
              <a:t>Protective advice.</a:t>
            </a:r>
          </a:p>
          <a:p>
            <a:pPr lvl="2"/>
            <a:r>
              <a:rPr lang="en-US" dirty="0"/>
              <a:t>No joint accounts.</a:t>
            </a:r>
          </a:p>
          <a:p>
            <a:pPr lvl="2"/>
            <a:r>
              <a:rPr lang="en-US" dirty="0"/>
              <a:t>Direct deposits and automatic bill payments.</a:t>
            </a:r>
          </a:p>
          <a:p>
            <a:pPr lvl="2"/>
            <a:r>
              <a:rPr lang="en-US" dirty="0"/>
              <a:t>Cancel ATM cards if seldom used.</a:t>
            </a:r>
          </a:p>
          <a:p>
            <a:pPr lvl="2"/>
            <a:endParaRPr lang="en-US" dirty="0"/>
          </a:p>
          <a:p>
            <a:pPr lvl="1"/>
            <a:r>
              <a:rPr lang="en-US" dirty="0"/>
              <a:t>Direct financial management.</a:t>
            </a:r>
          </a:p>
          <a:p>
            <a:pPr lvl="2"/>
            <a:r>
              <a:rPr lang="en-US" dirty="0"/>
              <a:t>Bill pay services.</a:t>
            </a:r>
          </a:p>
          <a:p>
            <a:pPr lvl="2"/>
            <a:r>
              <a:rPr lang="en-US" dirty="0"/>
              <a:t>Cash account monitoring services.</a:t>
            </a:r>
          </a:p>
          <a:p>
            <a:pPr lvl="3"/>
            <a:r>
              <a:rPr lang="en-US" dirty="0"/>
              <a:t>Transaction alerts.</a:t>
            </a:r>
          </a:p>
          <a:p>
            <a:pPr lvl="3"/>
            <a:r>
              <a:rPr lang="en-US" dirty="0"/>
              <a:t>Copies of statements to CFP.</a:t>
            </a:r>
          </a:p>
          <a:p>
            <a:pPr lvl="2"/>
            <a:r>
              <a:rPr lang="en-US" dirty="0"/>
              <a:t>Assist client in registering for the National Do Not Call Registry and/or state no-call lists and credit marketing lists.</a:t>
            </a:r>
          </a:p>
          <a:p>
            <a:pPr lvl="2"/>
            <a:r>
              <a:rPr lang="en-US" dirty="0"/>
              <a:t>Screening service for vendors and salespeople.</a:t>
            </a:r>
          </a:p>
        </p:txBody>
      </p:sp>
    </p:spTree>
    <p:extLst>
      <p:ext uri="{BB962C8B-B14F-4D97-AF65-F5344CB8AC3E}">
        <p14:creationId xmlns:p14="http://schemas.microsoft.com/office/powerpoint/2010/main" val="2088454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“Sutton’s Law.”</a:t>
            </a:r>
          </a:p>
        </p:txBody>
      </p:sp>
      <p:sp>
        <p:nvSpPr>
          <p:cNvPr id="9" name="Content Placeholder 8"/>
          <p:cNvSpPr>
            <a:spLocks noGrp="1"/>
          </p:cNvSpPr>
          <p:nvPr>
            <p:ph sz="half" idx="2"/>
          </p:nvPr>
        </p:nvSpPr>
        <p:spPr>
          <a:xfrm>
            <a:off x="674077" y="1985963"/>
            <a:ext cx="7383401" cy="4140200"/>
          </a:xfrm>
        </p:spPr>
        <p:txBody>
          <a:bodyPr>
            <a:normAutofit/>
          </a:bodyPr>
          <a:lstStyle/>
          <a:p>
            <a:r>
              <a:rPr lang="en-US" sz="2000" b="1" dirty="0">
                <a:solidFill>
                  <a:schemeClr val="accent5"/>
                </a:solidFill>
              </a:rPr>
              <a:t>Sutton's law </a:t>
            </a:r>
            <a:r>
              <a:rPr lang="en-US" sz="2000" dirty="0">
                <a:solidFill>
                  <a:schemeClr val="tx1"/>
                </a:solidFill>
              </a:rPr>
              <a:t>states that when diagnosing, one should first consider the obvious. It suggests that one should first conduct those tests which could confirm (or rule out) the most likely diagnosis. It is taught in medical schools to suggest to medical students that they might best order tests in that sequence which is most likely to result in a quick diagnosis, hence treatment, while minimizing unnecessary costs.  </a:t>
            </a:r>
            <a:r>
              <a:rPr lang="en-US" sz="2400" dirty="0">
                <a:solidFill>
                  <a:schemeClr val="tx1"/>
                </a:solidFill>
              </a:rPr>
              <a:t>-- </a:t>
            </a:r>
            <a:r>
              <a:rPr lang="en-US" sz="1600" dirty="0">
                <a:solidFill>
                  <a:schemeClr val="tx1"/>
                </a:solidFill>
              </a:rPr>
              <a:t>Wikipedia.</a:t>
            </a:r>
          </a:p>
          <a:p>
            <a:r>
              <a:rPr lang="en-US" sz="2000" dirty="0">
                <a:solidFill>
                  <a:schemeClr val="tx1"/>
                </a:solidFill>
              </a:rPr>
              <a:t>Attributed to Willie Sutton’s supposed response to a reporter’s question on why he robbed banks: </a:t>
            </a:r>
            <a:r>
              <a:rPr lang="en-US" sz="2000" dirty="0">
                <a:solidFill>
                  <a:srgbClr val="DD501E"/>
                </a:solidFill>
              </a:rPr>
              <a:t>“Because that’s where the money is.”</a:t>
            </a:r>
          </a:p>
        </p:txBody>
      </p:sp>
    </p:spTree>
    <p:extLst>
      <p:ext uri="{BB962C8B-B14F-4D97-AF65-F5344CB8AC3E}">
        <p14:creationId xmlns:p14="http://schemas.microsoft.com/office/powerpoint/2010/main" val="7634992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Responding to Concerns Over a Client’s Declining Cognition.</a:t>
            </a:r>
          </a:p>
        </p:txBody>
      </p:sp>
      <p:sp>
        <p:nvSpPr>
          <p:cNvPr id="6" name="Content Placeholder 5"/>
          <p:cNvSpPr>
            <a:spLocks noGrp="1"/>
          </p:cNvSpPr>
          <p:nvPr>
            <p:ph idx="1"/>
          </p:nvPr>
        </p:nvSpPr>
        <p:spPr/>
        <p:txBody>
          <a:bodyPr/>
          <a:lstStyle/>
          <a:p>
            <a:r>
              <a:rPr lang="en-US" dirty="0"/>
              <a:t>Involuntary Approach – Become the “Change Agent.”</a:t>
            </a:r>
          </a:p>
          <a:p>
            <a:pPr lvl="1"/>
            <a:r>
              <a:rPr lang="en-US" dirty="0"/>
              <a:t>Contact APS or the police.</a:t>
            </a:r>
          </a:p>
          <a:p>
            <a:pPr lvl="1"/>
            <a:r>
              <a:rPr lang="en-US" dirty="0"/>
              <a:t>Contact client’s attorney.</a:t>
            </a:r>
          </a:p>
          <a:p>
            <a:pPr lvl="1"/>
            <a:r>
              <a:rPr lang="en-US" dirty="0"/>
              <a:t>Contact the Indiana Attorney General’s Office.</a:t>
            </a:r>
          </a:p>
          <a:p>
            <a:pPr lvl="1"/>
            <a:r>
              <a:rPr lang="en-US" dirty="0"/>
              <a:t>Contact family, pastor, or others known to be close to client.</a:t>
            </a:r>
          </a:p>
          <a:p>
            <a:pPr lvl="1"/>
            <a:r>
              <a:rPr lang="en-US" dirty="0"/>
              <a:t>Contact your legislator!</a:t>
            </a:r>
          </a:p>
          <a:p>
            <a:pPr lvl="1"/>
            <a:r>
              <a:rPr lang="en-US" dirty="0"/>
              <a:t>Petition for guardianship or protective proceeding.</a:t>
            </a:r>
          </a:p>
          <a:p>
            <a:pPr lvl="1"/>
            <a:endParaRPr lang="en-US" dirty="0"/>
          </a:p>
          <a:p>
            <a:pPr marL="228600" lvl="1" indent="0">
              <a:buNone/>
            </a:pPr>
            <a:endParaRPr lang="en-US" dirty="0"/>
          </a:p>
        </p:txBody>
      </p:sp>
    </p:spTree>
    <p:extLst>
      <p:ext uri="{BB962C8B-B14F-4D97-AF65-F5344CB8AC3E}">
        <p14:creationId xmlns:p14="http://schemas.microsoft.com/office/powerpoint/2010/main" val="27204454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You Can Do Now.</a:t>
            </a:r>
          </a:p>
        </p:txBody>
      </p:sp>
      <p:sp>
        <p:nvSpPr>
          <p:cNvPr id="3" name="Content Placeholder 2"/>
          <p:cNvSpPr>
            <a:spLocks noGrp="1"/>
          </p:cNvSpPr>
          <p:nvPr>
            <p:ph idx="1"/>
          </p:nvPr>
        </p:nvSpPr>
        <p:spPr/>
        <p:txBody>
          <a:bodyPr>
            <a:normAutofit fontScale="92500" lnSpcReduction="10000"/>
          </a:bodyPr>
          <a:lstStyle/>
          <a:p>
            <a:r>
              <a:rPr lang="en-US" dirty="0"/>
              <a:t>Consider changing you client agreements to address your contractual rights to act if you believe in good faith that the client is being exploited.</a:t>
            </a:r>
          </a:p>
          <a:p>
            <a:pPr lvl="1"/>
            <a:r>
              <a:rPr lang="en-US" dirty="0"/>
              <a:t>“Emergency Contact” - Have client identify the person they would want you to contact with concerns over exploitation, and authorize disclosure to that person.</a:t>
            </a:r>
          </a:p>
          <a:p>
            <a:r>
              <a:rPr lang="en-US" dirty="0"/>
              <a:t>Broaden your client data gathering to include social data on lifestyle, family issues, estate planning documents, and other professional contacts – CPAs, attorneys.</a:t>
            </a:r>
          </a:p>
          <a:p>
            <a:r>
              <a:rPr lang="en-US" dirty="0"/>
              <a:t>Establish your own “Concern Response Protocols.”</a:t>
            </a:r>
          </a:p>
          <a:p>
            <a:pPr lvl="1"/>
            <a:r>
              <a:rPr lang="en-US" dirty="0"/>
              <a:t>Identify in advance steps you and your office will take if anyone sees signs of exploitation.</a:t>
            </a:r>
          </a:p>
          <a:p>
            <a:pPr lvl="1"/>
            <a:r>
              <a:rPr lang="en-US" dirty="0"/>
              <a:t>Empower staff to trigger Concern Response Protocols.</a:t>
            </a:r>
          </a:p>
        </p:txBody>
      </p:sp>
    </p:spTree>
    <p:extLst>
      <p:ext uri="{BB962C8B-B14F-4D97-AF65-F5344CB8AC3E}">
        <p14:creationId xmlns:p14="http://schemas.microsoft.com/office/powerpoint/2010/main" val="12127429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Big Holes in the “Safety Net.”</a:t>
            </a:r>
          </a:p>
        </p:txBody>
      </p:sp>
      <p:sp>
        <p:nvSpPr>
          <p:cNvPr id="5" name="Text Placeholder 4"/>
          <p:cNvSpPr>
            <a:spLocks noGrp="1"/>
          </p:cNvSpPr>
          <p:nvPr>
            <p:ph type="body" idx="1"/>
          </p:nvPr>
        </p:nvSpPr>
        <p:spPr/>
        <p:txBody>
          <a:bodyPr/>
          <a:lstStyle/>
          <a:p>
            <a:r>
              <a:rPr lang="en-US" dirty="0"/>
              <a:t>Inconvenient Truths. </a:t>
            </a:r>
          </a:p>
        </p:txBody>
      </p:sp>
      <p:pic>
        <p:nvPicPr>
          <p:cNvPr id="6" name="Picture 5" descr="scout_logo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248" y="6356167"/>
            <a:ext cx="423984" cy="186553"/>
          </a:xfrm>
          <a:prstGeom prst="rect">
            <a:avLst/>
          </a:prstGeom>
        </p:spPr>
      </p:pic>
      <p:pic>
        <p:nvPicPr>
          <p:cNvPr id="7" name="Picture 6" descr="Logo-two color-smal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4912" y="6356167"/>
            <a:ext cx="318289" cy="186553"/>
          </a:xfrm>
          <a:prstGeom prst="rect">
            <a:avLst/>
          </a:prstGeom>
        </p:spPr>
      </p:pic>
    </p:spTree>
    <p:extLst>
      <p:ext uri="{BB962C8B-B14F-4D97-AF65-F5344CB8AC3E}">
        <p14:creationId xmlns:p14="http://schemas.microsoft.com/office/powerpoint/2010/main" val="2021288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don’t want to hear this, but about APS…</a:t>
            </a:r>
          </a:p>
        </p:txBody>
      </p:sp>
      <p:sp>
        <p:nvSpPr>
          <p:cNvPr id="3" name="Content Placeholder 2"/>
          <p:cNvSpPr>
            <a:spLocks noGrp="1"/>
          </p:cNvSpPr>
          <p:nvPr>
            <p:ph idx="1"/>
          </p:nvPr>
        </p:nvSpPr>
        <p:spPr/>
        <p:txBody>
          <a:bodyPr/>
          <a:lstStyle/>
          <a:p>
            <a:r>
              <a:rPr lang="en-US" dirty="0"/>
              <a:t>APS has its problems.</a:t>
            </a:r>
          </a:p>
          <a:p>
            <a:pPr lvl="1"/>
            <a:r>
              <a:rPr lang="en-US" dirty="0"/>
              <a:t>Still grossly underfunded and understaffed.</a:t>
            </a:r>
          </a:p>
          <a:p>
            <a:pPr lvl="2"/>
            <a:r>
              <a:rPr lang="en-US" dirty="0"/>
              <a:t>Recent improvements.</a:t>
            </a:r>
          </a:p>
          <a:p>
            <a:pPr lvl="2"/>
            <a:r>
              <a:rPr lang="en-US" dirty="0"/>
              <a:t>Battlefield Triage is necessary.</a:t>
            </a:r>
          </a:p>
          <a:p>
            <a:pPr lvl="1"/>
            <a:r>
              <a:rPr lang="en-US" dirty="0"/>
              <a:t>Really there’s no “Services” available for endangered adults from Adult Protective Services.</a:t>
            </a:r>
          </a:p>
          <a:p>
            <a:pPr lvl="2"/>
            <a:r>
              <a:rPr lang="en-US" dirty="0"/>
              <a:t>Indiana’s unique APS structure.</a:t>
            </a:r>
          </a:p>
          <a:p>
            <a:pPr lvl="2"/>
            <a:r>
              <a:rPr lang="en-US" dirty="0"/>
              <a:t>Focused on criminal prosecutions.</a:t>
            </a:r>
          </a:p>
          <a:p>
            <a:pPr marL="228600" lvl="1" indent="0">
              <a:buNone/>
            </a:pPr>
            <a:endParaRPr lang="en-US" dirty="0"/>
          </a:p>
        </p:txBody>
      </p:sp>
    </p:spTree>
    <p:extLst>
      <p:ext uri="{BB962C8B-B14F-4D97-AF65-F5344CB8AC3E}">
        <p14:creationId xmlns:p14="http://schemas.microsoft.com/office/powerpoint/2010/main" val="20787672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don’t want to hear this, but about families and POAs…</a:t>
            </a:r>
          </a:p>
        </p:txBody>
      </p:sp>
      <p:sp>
        <p:nvSpPr>
          <p:cNvPr id="3" name="Content Placeholder 2"/>
          <p:cNvSpPr>
            <a:spLocks noGrp="1"/>
          </p:cNvSpPr>
          <p:nvPr>
            <p:ph idx="1"/>
          </p:nvPr>
        </p:nvSpPr>
        <p:spPr/>
        <p:txBody>
          <a:bodyPr/>
          <a:lstStyle/>
          <a:p>
            <a:r>
              <a:rPr lang="en-US" dirty="0"/>
              <a:t>Families are the chief source of financial exploitation of elders.</a:t>
            </a:r>
          </a:p>
          <a:p>
            <a:pPr lvl="1"/>
            <a:r>
              <a:rPr lang="en-US" dirty="0"/>
              <a:t>The sense of entitlement.</a:t>
            </a:r>
          </a:p>
          <a:p>
            <a:pPr lvl="1"/>
            <a:r>
              <a:rPr lang="en-US" dirty="0"/>
              <a:t>Economic stresses within families.</a:t>
            </a:r>
          </a:p>
          <a:p>
            <a:pPr lvl="1"/>
            <a:r>
              <a:rPr lang="en-US" dirty="0"/>
              <a:t>Is it always exploitation?</a:t>
            </a:r>
          </a:p>
          <a:p>
            <a:r>
              <a:rPr lang="en-US" dirty="0"/>
              <a:t>Powers of Attorney.</a:t>
            </a:r>
          </a:p>
          <a:p>
            <a:pPr lvl="1"/>
            <a:r>
              <a:rPr lang="en-US" dirty="0"/>
              <a:t>There’s no POA Police.</a:t>
            </a:r>
          </a:p>
          <a:p>
            <a:pPr lvl="1"/>
            <a:r>
              <a:rPr lang="en-US" dirty="0"/>
              <a:t>No registration of POAs.</a:t>
            </a:r>
          </a:p>
          <a:p>
            <a:pPr lvl="1"/>
            <a:r>
              <a:rPr lang="en-US" dirty="0"/>
              <a:t>No accounting requirements.</a:t>
            </a:r>
          </a:p>
          <a:p>
            <a:pPr lvl="1"/>
            <a:endParaRPr lang="en-US" dirty="0"/>
          </a:p>
          <a:p>
            <a:pPr marL="228600" lvl="1" indent="0">
              <a:buNone/>
            </a:pPr>
            <a:endParaRPr lang="en-US" dirty="0"/>
          </a:p>
        </p:txBody>
      </p:sp>
    </p:spTree>
    <p:extLst>
      <p:ext uri="{BB962C8B-B14F-4D97-AF65-F5344CB8AC3E}">
        <p14:creationId xmlns:p14="http://schemas.microsoft.com/office/powerpoint/2010/main" val="18821579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don’t want to hear this, but about guardians…</a:t>
            </a:r>
          </a:p>
        </p:txBody>
      </p:sp>
      <p:sp>
        <p:nvSpPr>
          <p:cNvPr id="3" name="Content Placeholder 2"/>
          <p:cNvSpPr>
            <a:spLocks noGrp="1"/>
          </p:cNvSpPr>
          <p:nvPr>
            <p:ph idx="1"/>
          </p:nvPr>
        </p:nvSpPr>
        <p:spPr/>
        <p:txBody>
          <a:bodyPr/>
          <a:lstStyle/>
          <a:p>
            <a:r>
              <a:rPr lang="en-US" dirty="0"/>
              <a:t>Deficits in Indiana’s Guardianship “System.”</a:t>
            </a:r>
          </a:p>
          <a:p>
            <a:pPr lvl="1"/>
            <a:r>
              <a:rPr lang="en-US" dirty="0"/>
              <a:t>Lack of Access.</a:t>
            </a:r>
          </a:p>
          <a:p>
            <a:pPr lvl="2"/>
            <a:r>
              <a:rPr lang="en-US" dirty="0"/>
              <a:t>No Public Guardianship Program.</a:t>
            </a:r>
          </a:p>
          <a:p>
            <a:pPr lvl="2"/>
            <a:r>
              <a:rPr lang="en-US" dirty="0"/>
              <a:t>VASIA Programs and attempted response.</a:t>
            </a:r>
          </a:p>
          <a:p>
            <a:pPr lvl="2"/>
            <a:r>
              <a:rPr lang="en-US" dirty="0"/>
              <a:t>No widespread availability of pro bono programs for families wanting to pursue guardianship.</a:t>
            </a:r>
          </a:p>
          <a:p>
            <a:pPr lvl="2"/>
            <a:r>
              <a:rPr lang="en-US" dirty="0"/>
              <a:t>Lack of professional guardians.</a:t>
            </a:r>
          </a:p>
          <a:p>
            <a:pPr lvl="1"/>
            <a:r>
              <a:rPr lang="en-US" dirty="0"/>
              <a:t>Irregular Quality of Guardianship Services.</a:t>
            </a:r>
          </a:p>
          <a:p>
            <a:pPr lvl="2"/>
            <a:r>
              <a:rPr lang="en-US" dirty="0"/>
              <a:t>No required training for family guardians.</a:t>
            </a:r>
          </a:p>
          <a:p>
            <a:pPr lvl="2"/>
            <a:r>
              <a:rPr lang="en-US" dirty="0"/>
              <a:t>No license requirements for professional guardians.</a:t>
            </a:r>
          </a:p>
          <a:p>
            <a:pPr lvl="1"/>
            <a:r>
              <a:rPr lang="en-US" dirty="0"/>
              <a:t>Poor Oversight of Guardians by Courts.</a:t>
            </a:r>
          </a:p>
        </p:txBody>
      </p:sp>
    </p:spTree>
    <p:extLst>
      <p:ext uri="{BB962C8B-B14F-4D97-AF65-F5344CB8AC3E}">
        <p14:creationId xmlns:p14="http://schemas.microsoft.com/office/powerpoint/2010/main" val="2197311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94" y="937545"/>
            <a:ext cx="6181611" cy="1162050"/>
          </a:xfrm>
        </p:spPr>
        <p:txBody>
          <a:bodyPr/>
          <a:lstStyle/>
          <a:p>
            <a:r>
              <a:rPr lang="en-US" dirty="0"/>
              <a:t>About Us</a:t>
            </a:r>
          </a:p>
        </p:txBody>
      </p:sp>
      <p:sp>
        <p:nvSpPr>
          <p:cNvPr id="5" name="Text Placeholder 4"/>
          <p:cNvSpPr>
            <a:spLocks noGrp="1"/>
          </p:cNvSpPr>
          <p:nvPr>
            <p:ph type="body" sz="half" idx="2"/>
          </p:nvPr>
        </p:nvSpPr>
        <p:spPr>
          <a:xfrm>
            <a:off x="381094" y="2953381"/>
            <a:ext cx="6179566" cy="3172781"/>
          </a:xfrm>
        </p:spPr>
        <p:txBody>
          <a:bodyPr/>
          <a:lstStyle/>
          <a:p>
            <a:r>
              <a:rPr lang="en-US" sz="2400" dirty="0"/>
              <a:t>Bennett &amp; </a:t>
            </a:r>
            <a:r>
              <a:rPr lang="en-US" sz="2400" dirty="0" err="1"/>
              <a:t>McClammer</a:t>
            </a:r>
            <a:r>
              <a:rPr lang="en-US" sz="2400" dirty="0"/>
              <a:t>, LLP</a:t>
            </a:r>
          </a:p>
          <a:p>
            <a:r>
              <a:rPr lang="en-US" dirty="0"/>
              <a:t>“Guidance and Advocacy Services for Guardians and Other Family Fiduciaries.”</a:t>
            </a:r>
            <a:endParaRPr lang="en-US" dirty="0">
              <a:solidFill>
                <a:srgbClr val="DD501E"/>
              </a:solidFill>
            </a:endParaRPr>
          </a:p>
          <a:p>
            <a:r>
              <a:rPr lang="en-US" dirty="0">
                <a:solidFill>
                  <a:srgbClr val="DD501E"/>
                </a:solidFill>
              </a:rPr>
              <a:t>www.bennettmcclammer.com</a:t>
            </a:r>
          </a:p>
          <a:p>
            <a:endParaRPr lang="en-US" dirty="0">
              <a:solidFill>
                <a:srgbClr val="DD501E"/>
              </a:solidFill>
            </a:endParaRPr>
          </a:p>
          <a:p>
            <a:r>
              <a:rPr lang="en-US" sz="2400" dirty="0"/>
              <a:t>Scout Guardianship Services, Inc.</a:t>
            </a:r>
          </a:p>
          <a:p>
            <a:r>
              <a:rPr lang="en-US" i="1" dirty="0"/>
              <a:t>Pathfinder Guardianship Services</a:t>
            </a:r>
          </a:p>
          <a:p>
            <a:r>
              <a:rPr lang="en-US" i="1" dirty="0"/>
              <a:t>Cavalry Advocacy Services</a:t>
            </a:r>
          </a:p>
          <a:p>
            <a:r>
              <a:rPr lang="en-US" i="1" dirty="0">
                <a:solidFill>
                  <a:schemeClr val="accent5"/>
                </a:solidFill>
              </a:rPr>
              <a:t>www.scoutguardianship.com</a:t>
            </a:r>
          </a:p>
          <a:p>
            <a:endParaRPr lang="en-US" i="1" dirty="0"/>
          </a:p>
          <a:p>
            <a:endParaRPr lang="en-US" dirty="0">
              <a:solidFill>
                <a:srgbClr val="DD501E"/>
              </a:solidFill>
            </a:endParaRPr>
          </a:p>
          <a:p>
            <a:endParaRPr lang="en-US" dirty="0">
              <a:solidFill>
                <a:srgbClr val="DD501E"/>
              </a:solidFill>
            </a:endParaRPr>
          </a:p>
          <a:p>
            <a:endParaRPr lang="en-US" dirty="0"/>
          </a:p>
          <a:p>
            <a:endParaRPr lang="en-US" dirty="0"/>
          </a:p>
        </p:txBody>
      </p:sp>
      <p:pic>
        <p:nvPicPr>
          <p:cNvPr id="8" name="Picture Placeholder 7" descr="scout_logo copy.jpg"/>
          <p:cNvPicPr>
            <a:picLocks noGrp="1" noChangeAspect="1"/>
          </p:cNvPicPr>
          <p:nvPr>
            <p:ph type="pic" sz="quarter" idx="14"/>
          </p:nvPr>
        </p:nvPicPr>
        <p:blipFill>
          <a:blip r:embed="rId2" cstate="email">
            <a:extLst>
              <a:ext uri="{28A0092B-C50C-407E-A947-70E740481C1C}">
                <a14:useLocalDpi xmlns:a14="http://schemas.microsoft.com/office/drawing/2010/main" val="0"/>
              </a:ext>
            </a:extLst>
          </a:blip>
          <a:srcRect t="-62782" b="-62782"/>
          <a:stretch>
            <a:fillRect/>
          </a:stretch>
        </p:blipFill>
        <p:spPr>
          <a:prstGeom prst="rect">
            <a:avLst/>
          </a:prstGeom>
        </p:spPr>
      </p:pic>
      <p:pic>
        <p:nvPicPr>
          <p:cNvPr id="9" name="Picture Placeholder 8" descr="Logo-two color-small.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t="-34550" b="-34550"/>
          <a:stretch>
            <a:fillRect/>
          </a:stretch>
        </p:blipFill>
        <p:spPr>
          <a:prstGeom prst="rect">
            <a:avLst/>
          </a:prstGeom>
        </p:spPr>
      </p:pic>
    </p:spTree>
    <p:extLst>
      <p:ext uri="{BB962C8B-B14F-4D97-AF65-F5344CB8AC3E}">
        <p14:creationId xmlns:p14="http://schemas.microsoft.com/office/powerpoint/2010/main" val="1753669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06505" y="2851235"/>
            <a:ext cx="6191157" cy="833718"/>
          </a:xfrm>
        </p:spPr>
        <p:txBody>
          <a:bodyPr>
            <a:normAutofit/>
          </a:bodyPr>
          <a:lstStyle/>
          <a:p>
            <a:r>
              <a:rPr lang="en-US" dirty="0"/>
              <a:t>Lessons from “Slick Willie” Sutton.</a:t>
            </a:r>
          </a:p>
        </p:txBody>
      </p:sp>
      <p:pic>
        <p:nvPicPr>
          <p:cNvPr id="11" name="Picture Placeholder 10" descr="sutton-mugs.jpg"/>
          <p:cNvPicPr>
            <a:picLocks noGrp="1" noChangeAspect="1"/>
          </p:cNvPicPr>
          <p:nvPr>
            <p:ph type="pic" idx="1"/>
          </p:nvPr>
        </p:nvPicPr>
        <p:blipFill rotWithShape="1">
          <a:blip r:embed="rId2" cstate="email">
            <a:extLst>
              <a:ext uri="{28A0092B-C50C-407E-A947-70E740481C1C}">
                <a14:useLocalDpi xmlns:a14="http://schemas.microsoft.com/office/drawing/2010/main" val="0"/>
              </a:ext>
            </a:extLst>
          </a:blip>
          <a:srcRect l="10613" r="10613"/>
          <a:stretch/>
        </p:blipFill>
        <p:spPr>
          <a:xfrm>
            <a:off x="506505" y="228600"/>
            <a:ext cx="3936946" cy="2584938"/>
          </a:xfrm>
        </p:spPr>
      </p:pic>
      <p:sp>
        <p:nvSpPr>
          <p:cNvPr id="20" name="Text Placeholder 19"/>
          <p:cNvSpPr>
            <a:spLocks noGrp="1"/>
          </p:cNvSpPr>
          <p:nvPr>
            <p:ph type="body" sz="half" idx="2"/>
          </p:nvPr>
        </p:nvSpPr>
        <p:spPr>
          <a:xfrm>
            <a:off x="506505" y="3810001"/>
            <a:ext cx="6191157" cy="2598614"/>
          </a:xfrm>
        </p:spPr>
        <p:txBody>
          <a:bodyPr>
            <a:normAutofit lnSpcReduction="10000"/>
          </a:bodyPr>
          <a:lstStyle/>
          <a:p>
            <a:pPr marL="285750" indent="-285750">
              <a:buFont typeface="Wingdings" charset="2"/>
              <a:buChar char="§"/>
            </a:pPr>
            <a:r>
              <a:rPr lang="en-US" sz="1800" dirty="0"/>
              <a:t>He usually carried a pistol or a Thompson submachine gun. "You can't rob a bank on charm and personality," he once observed. </a:t>
            </a:r>
          </a:p>
          <a:p>
            <a:pPr marL="285750" indent="-285750">
              <a:buFont typeface="Wingdings" charset="2"/>
              <a:buChar char="§"/>
            </a:pPr>
            <a:r>
              <a:rPr lang="en-US" sz="1800" dirty="0"/>
              <a:t>He never carried a </a:t>
            </a:r>
            <a:r>
              <a:rPr lang="en-US" sz="1800" i="1" dirty="0"/>
              <a:t>loaded</a:t>
            </a:r>
            <a:r>
              <a:rPr lang="en-US" sz="1800" dirty="0"/>
              <a:t> gun “because somebody might get hurt.”</a:t>
            </a:r>
          </a:p>
          <a:p>
            <a:pPr marL="285750" indent="-285750">
              <a:buFont typeface="Wingdings" charset="2"/>
              <a:buChar char="§"/>
            </a:pPr>
            <a:r>
              <a:rPr lang="en-US" sz="1800" dirty="0"/>
              <a:t>He allegedly never robbed a bank when a woman screamed or a baby cried.</a:t>
            </a:r>
          </a:p>
          <a:p>
            <a:pPr marL="285750" indent="-285750">
              <a:buFont typeface="Wingdings" charset="2"/>
              <a:buChar char="§"/>
            </a:pPr>
            <a:r>
              <a:rPr lang="en-US" sz="1800" dirty="0"/>
              <a:t>Impersonations included a postal telegraph messenger, a police officer, and a maintenance man.</a:t>
            </a:r>
          </a:p>
        </p:txBody>
      </p:sp>
    </p:spTree>
    <p:extLst>
      <p:ext uri="{BB962C8B-B14F-4D97-AF65-F5344CB8AC3E}">
        <p14:creationId xmlns:p14="http://schemas.microsoft.com/office/powerpoint/2010/main" val="339963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a:t>Only now money is not “kept” in banks…</a:t>
            </a:r>
          </a:p>
        </p:txBody>
      </p:sp>
      <p:sp>
        <p:nvSpPr>
          <p:cNvPr id="6" name="Subtitle 5"/>
          <p:cNvSpPr>
            <a:spLocks noGrp="1"/>
          </p:cNvSpPr>
          <p:nvPr>
            <p:ph type="subTitle" idx="1"/>
          </p:nvPr>
        </p:nvSpPr>
        <p:spPr/>
        <p:txBody>
          <a:bodyPr>
            <a:noAutofit/>
          </a:bodyPr>
          <a:lstStyle/>
          <a:p>
            <a:r>
              <a:rPr lang="en-US" sz="2500" dirty="0">
                <a:solidFill>
                  <a:schemeClr val="accent5"/>
                </a:solidFill>
              </a:rPr>
              <a:t>… it’s kept in the cloud.</a:t>
            </a:r>
          </a:p>
        </p:txBody>
      </p:sp>
      <p:pic>
        <p:nvPicPr>
          <p:cNvPr id="10" name="Picture Placeholder 9" descr="AGC Sample Client Photo.jpg"/>
          <p:cNvPicPr>
            <a:picLocks noGrp="1" noChangeAspect="1"/>
          </p:cNvPicPr>
          <p:nvPr>
            <p:ph type="pic" sz="quarter" idx="12"/>
          </p:nvPr>
        </p:nvPicPr>
        <p:blipFill>
          <a:blip r:embed="rId2" cstate="email">
            <a:extLst>
              <a:ext uri="{28A0092B-C50C-407E-A947-70E740481C1C}">
                <a14:useLocalDpi xmlns:a14="http://schemas.microsoft.com/office/drawing/2010/main" val="0"/>
              </a:ext>
            </a:extLst>
          </a:blip>
          <a:srcRect t="14867" b="14867"/>
          <a:stretch>
            <a:fillRect/>
          </a:stretch>
        </p:blipFill>
        <p:spPr/>
      </p:pic>
      <p:pic>
        <p:nvPicPr>
          <p:cNvPr id="11" name="Picture Placeholder 10" descr="DSC_0065.JPG"/>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16216" r="16216"/>
          <a:stretch>
            <a:fillRect/>
          </a:stretch>
        </p:blipFill>
        <p:spPr/>
      </p:pic>
      <p:sp>
        <p:nvSpPr>
          <p:cNvPr id="7" name="Text Placeholder 6"/>
          <p:cNvSpPr>
            <a:spLocks noGrp="1"/>
          </p:cNvSpPr>
          <p:nvPr>
            <p:ph type="body" sz="half" idx="2"/>
          </p:nvPr>
        </p:nvSpPr>
        <p:spPr>
          <a:xfrm>
            <a:off x="857250" y="1055078"/>
            <a:ext cx="3086100" cy="2765322"/>
          </a:xfrm>
        </p:spPr>
        <p:txBody>
          <a:bodyPr>
            <a:normAutofit fontScale="70000" lnSpcReduction="20000"/>
          </a:bodyPr>
          <a:lstStyle/>
          <a:p>
            <a:r>
              <a:rPr lang="en-US" dirty="0">
                <a:solidFill>
                  <a:srgbClr val="70B2B7"/>
                </a:solidFill>
              </a:rPr>
              <a:t>Why do you steal from </a:t>
            </a:r>
            <a:r>
              <a:rPr lang="en-US" strike="sngStrike" dirty="0">
                <a:solidFill>
                  <a:srgbClr val="70B2B7"/>
                </a:solidFill>
              </a:rPr>
              <a:t>Banks </a:t>
            </a:r>
            <a:r>
              <a:rPr lang="en-US" dirty="0">
                <a:solidFill>
                  <a:srgbClr val="70B2B7"/>
                </a:solidFill>
              </a:rPr>
              <a:t> Elders? </a:t>
            </a:r>
          </a:p>
          <a:p>
            <a:r>
              <a:rPr lang="en-US" dirty="0"/>
              <a:t>“Because that’s where the money is.””</a:t>
            </a:r>
          </a:p>
        </p:txBody>
      </p:sp>
    </p:spTree>
    <p:extLst>
      <p:ext uri="{BB962C8B-B14F-4D97-AF65-F5344CB8AC3E}">
        <p14:creationId xmlns:p14="http://schemas.microsoft.com/office/powerpoint/2010/main" val="41916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1800" b="1" dirty="0"/>
              <a:t>Source: </a:t>
            </a:r>
            <a:r>
              <a:rPr lang="en-US" sz="1800" dirty="0"/>
              <a:t>U.S. Census Bureau, Survey of Income and Program Participation, 2014 Panel, Wave 1 Internet Release Date: 6/1/2017 </a:t>
            </a:r>
          </a:p>
        </p:txBody>
      </p:sp>
      <p:pic>
        <p:nvPicPr>
          <p:cNvPr id="18" name="Picture Placeholder 17" descr="wealth-tables-2013.pdf"/>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6888" r="49491" b="49624"/>
          <a:stretch/>
        </p:blipFill>
        <p:spPr>
          <a:xfrm>
            <a:off x="277813" y="228600"/>
            <a:ext cx="6619264" cy="4403862"/>
          </a:xfrm>
          <a:prstGeom prst="rect">
            <a:avLst/>
          </a:prstGeom>
          <a:noFill/>
          <a:ln>
            <a:noFill/>
          </a:ln>
        </p:spPr>
      </p:pic>
    </p:spTree>
    <p:extLst>
      <p:ext uri="{BB962C8B-B14F-4D97-AF65-F5344CB8AC3E}">
        <p14:creationId xmlns:p14="http://schemas.microsoft.com/office/powerpoint/2010/main" val="332786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Fifty Shades of Vulnerability</a:t>
            </a:r>
          </a:p>
        </p:txBody>
      </p:sp>
      <p:sp>
        <p:nvSpPr>
          <p:cNvPr id="5" name="Text Placeholder 4"/>
          <p:cNvSpPr>
            <a:spLocks noGrp="1"/>
          </p:cNvSpPr>
          <p:nvPr>
            <p:ph type="body" idx="1"/>
          </p:nvPr>
        </p:nvSpPr>
        <p:spPr/>
        <p:txBody>
          <a:bodyPr/>
          <a:lstStyle/>
          <a:p>
            <a:r>
              <a:rPr lang="en-US" dirty="0"/>
              <a:t>From Full Autonomy to Adjudicated Incapacity.	</a:t>
            </a:r>
          </a:p>
        </p:txBody>
      </p:sp>
      <p:pic>
        <p:nvPicPr>
          <p:cNvPr id="6" name="Picture 5" descr="scout_logo copy.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9248" y="6356167"/>
            <a:ext cx="423984" cy="186553"/>
          </a:xfrm>
          <a:prstGeom prst="rect">
            <a:avLst/>
          </a:prstGeom>
        </p:spPr>
      </p:pic>
      <p:pic>
        <p:nvPicPr>
          <p:cNvPr id="7" name="Picture 6" descr="Logo-two color-small.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204912" y="6356167"/>
            <a:ext cx="318289" cy="186553"/>
          </a:xfrm>
          <a:prstGeom prst="rect">
            <a:avLst/>
          </a:prstGeom>
        </p:spPr>
      </p:pic>
    </p:spTree>
    <p:extLst>
      <p:ext uri="{BB962C8B-B14F-4D97-AF65-F5344CB8AC3E}">
        <p14:creationId xmlns:p14="http://schemas.microsoft.com/office/powerpoint/2010/main" val="2157972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Terminology</a:t>
            </a:r>
          </a:p>
        </p:txBody>
      </p:sp>
      <p:sp>
        <p:nvSpPr>
          <p:cNvPr id="5" name="Content Placeholder 4"/>
          <p:cNvSpPr>
            <a:spLocks noGrp="1"/>
          </p:cNvSpPr>
          <p:nvPr>
            <p:ph idx="1"/>
          </p:nvPr>
        </p:nvSpPr>
        <p:spPr/>
        <p:txBody>
          <a:bodyPr/>
          <a:lstStyle/>
          <a:p>
            <a:r>
              <a:rPr lang="en-US" dirty="0"/>
              <a:t>“Competency” (Legal) vs. “Capacity” (Clinical)</a:t>
            </a:r>
          </a:p>
          <a:p>
            <a:r>
              <a:rPr lang="en-US" dirty="0"/>
              <a:t>“Endangered Adult.”</a:t>
            </a:r>
          </a:p>
          <a:p>
            <a:r>
              <a:rPr lang="en-US" dirty="0"/>
              <a:t>“Incapacitated Adult.”</a:t>
            </a:r>
          </a:p>
          <a:p>
            <a:r>
              <a:rPr lang="en-US" dirty="0"/>
              <a:t>“Functional Incapacity.”</a:t>
            </a:r>
          </a:p>
          <a:p>
            <a:r>
              <a:rPr lang="en-US" dirty="0"/>
              <a:t>“Undue Influence.”</a:t>
            </a:r>
          </a:p>
        </p:txBody>
      </p:sp>
    </p:spTree>
    <p:extLst>
      <p:ext uri="{BB962C8B-B14F-4D97-AF65-F5344CB8AC3E}">
        <p14:creationId xmlns:p14="http://schemas.microsoft.com/office/powerpoint/2010/main" val="4167932575"/>
      </p:ext>
    </p:extLst>
  </p:cSld>
  <p:clrMapOvr>
    <a:masterClrMapping/>
  </p:clrMapOvr>
</p:sld>
</file>

<file path=ppt/theme/theme1.xml><?xml version="1.0" encoding="utf-8"?>
<a:theme xmlns:a="http://schemas.openxmlformats.org/drawingml/2006/main" name="Advantage">
  <a:themeElements>
    <a:clrScheme name="Custom 5">
      <a:dk1>
        <a:sysClr val="windowText" lastClr="000000"/>
      </a:dk1>
      <a:lt1>
        <a:sysClr val="window" lastClr="FFFFFF"/>
      </a:lt1>
      <a:dk2>
        <a:srgbClr val="2B142D"/>
      </a:dk2>
      <a:lt2>
        <a:srgbClr val="C3AFCC"/>
      </a:lt2>
      <a:accent1>
        <a:srgbClr val="482449"/>
      </a:accent1>
      <a:accent2>
        <a:srgbClr val="330F42"/>
      </a:accent2>
      <a:accent3>
        <a:srgbClr val="1A5425"/>
      </a:accent3>
      <a:accent4>
        <a:srgbClr val="70B2B7"/>
      </a:accent4>
      <a:accent5>
        <a:srgbClr val="DD501E"/>
      </a:accent5>
      <a:accent6>
        <a:srgbClr val="E4923C"/>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1502</TotalTime>
  <Words>2847</Words>
  <Application>Microsoft Office PowerPoint</Application>
  <PresentationFormat>On-screen Show (4:3)</PresentationFormat>
  <Paragraphs>306</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Rockwell</vt:lpstr>
      <vt:lpstr>Wingdings</vt:lpstr>
      <vt:lpstr>Advantage</vt:lpstr>
      <vt:lpstr>Recognizing and Ethically Responding to Clients with Diminished Capacity.</vt:lpstr>
      <vt:lpstr>The Background to Rising Rates of Financial Exploitation</vt:lpstr>
      <vt:lpstr>Data: Underlying Demographics.</vt:lpstr>
      <vt:lpstr>“Sutton’s Law.”</vt:lpstr>
      <vt:lpstr>Lessons from “Slick Willie” Sutton.</vt:lpstr>
      <vt:lpstr>Only now money is not “kept” in banks…</vt:lpstr>
      <vt:lpstr>Source: U.S. Census Bureau, Survey of Income and Program Participation, 2014 Panel, Wave 1 Internet Release Date: 6/1/2017 </vt:lpstr>
      <vt:lpstr>Fifty Shades of Vulnerability</vt:lpstr>
      <vt:lpstr>Terminology</vt:lpstr>
      <vt:lpstr>Capacity to Do What?</vt:lpstr>
      <vt:lpstr>“Right to Folly.”</vt:lpstr>
      <vt:lpstr>Decisional vs. Executional Capacity.</vt:lpstr>
      <vt:lpstr>Testamentary Capacity </vt:lpstr>
      <vt:lpstr>Donative Capacity. </vt:lpstr>
      <vt:lpstr>Contractual capacity.</vt:lpstr>
      <vt:lpstr>Undue Influence.</vt:lpstr>
      <vt:lpstr>Undue Influence.</vt:lpstr>
      <vt:lpstr>Signs of Financial Exploitation.</vt:lpstr>
      <vt:lpstr>What the documents might show.</vt:lpstr>
      <vt:lpstr>What the elder’s behavior might tell you.</vt:lpstr>
      <vt:lpstr>Ethical Considerations.</vt:lpstr>
      <vt:lpstr>CFP Board’s Standards of Professional Conduct.</vt:lpstr>
      <vt:lpstr>Specific Rules – “Fiduciary”</vt:lpstr>
      <vt:lpstr>Specific Rules – “Professionalism”</vt:lpstr>
      <vt:lpstr>Specific Rules – “Comply with Law”</vt:lpstr>
      <vt:lpstr>Specific Rules – “Confidentiality”</vt:lpstr>
      <vt:lpstr>Specific Rules – “Information” and Client Agreements.</vt:lpstr>
      <vt:lpstr>Specific Rules – Communication.</vt:lpstr>
      <vt:lpstr>Specific Rules – Financial Planning.</vt:lpstr>
      <vt:lpstr>Specific Rules – Client Goals.</vt:lpstr>
      <vt:lpstr>Compare to Legal Profession.</vt:lpstr>
      <vt:lpstr>Attorney’s Rules of Professional Conduct.</vt:lpstr>
      <vt:lpstr>Obligations and Options for Action.</vt:lpstr>
      <vt:lpstr>Reporting to Adult Protective Services (APS).</vt:lpstr>
      <vt:lpstr>Reporting to Adult Protective Services (APS).</vt:lpstr>
      <vt:lpstr>Reporting to Adult Protective Services (APS).</vt:lpstr>
      <vt:lpstr>Reporting to Adult Protective Services (APS).</vt:lpstr>
      <vt:lpstr>Responding to Concerns Over a Client’s Declining Cognition.</vt:lpstr>
      <vt:lpstr>Responding to Concerns Over a Client’s Declining Cognition.</vt:lpstr>
      <vt:lpstr>Responding to Concerns Over a Client’s Declining Cognition.</vt:lpstr>
      <vt:lpstr>Things You Can Do Now.</vt:lpstr>
      <vt:lpstr>Big Holes in the “Safety Net.”</vt:lpstr>
      <vt:lpstr>You don’t want to hear this, but about APS…</vt:lpstr>
      <vt:lpstr>You don’t want to hear this, but about families and POAs…</vt:lpstr>
      <vt:lpstr>You don’t want to hear this, but about guardians…</vt:lpstr>
      <vt:lpstr>About Us</vt:lpstr>
    </vt:vector>
  </TitlesOfParts>
  <Company>H.K. Bennett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Bennett</dc:creator>
  <cp:lastModifiedBy>owner</cp:lastModifiedBy>
  <cp:revision>37</cp:revision>
  <dcterms:created xsi:type="dcterms:W3CDTF">2017-09-07T16:03:00Z</dcterms:created>
  <dcterms:modified xsi:type="dcterms:W3CDTF">2017-09-08T19:57:44Z</dcterms:modified>
</cp:coreProperties>
</file>