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96" r:id="rId3"/>
    <p:sldId id="258" r:id="rId4"/>
    <p:sldId id="298" r:id="rId5"/>
    <p:sldId id="299" r:id="rId6"/>
    <p:sldId id="432" r:id="rId7"/>
    <p:sldId id="462" r:id="rId8"/>
    <p:sldId id="446" r:id="rId9"/>
    <p:sldId id="332" r:id="rId10"/>
    <p:sldId id="260" r:id="rId11"/>
    <p:sldId id="274" r:id="rId12"/>
    <p:sldId id="261" r:id="rId13"/>
    <p:sldId id="341" r:id="rId14"/>
    <p:sldId id="265" r:id="rId15"/>
    <p:sldId id="279" r:id="rId16"/>
    <p:sldId id="342" r:id="rId17"/>
    <p:sldId id="345" r:id="rId18"/>
    <p:sldId id="453" r:id="rId19"/>
    <p:sldId id="284" r:id="rId20"/>
    <p:sldId id="468" r:id="rId21"/>
    <p:sldId id="469" r:id="rId22"/>
    <p:sldId id="455" r:id="rId23"/>
    <p:sldId id="351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74F"/>
    <a:srgbClr val="D84920"/>
    <a:srgbClr val="1C1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77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E546D4-0B75-4114-9F9D-919CD8A971B5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9410983-BDCF-4AA8-82E1-A3CDF008F8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4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3E4DE-9F25-1C4A-958E-BECE2C4F056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557" y="6458858"/>
            <a:ext cx="2409371" cy="2535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3E4DE-9F25-1C4A-958E-BECE2C4F056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557" y="6458858"/>
            <a:ext cx="2409371" cy="2535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7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5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9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3E4DE-9F25-1C4A-958E-BECE2C4F056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8557" y="6458858"/>
            <a:ext cx="2409371" cy="2535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3E4DE-9F25-1C4A-958E-BECE2C4F056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557" y="6458858"/>
            <a:ext cx="2409371" cy="2535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7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3E4DE-9F25-1C4A-958E-BECE2C4F056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557" y="6458858"/>
            <a:ext cx="2409371" cy="2535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3E4DE-9F25-1C4A-958E-BECE2C4F056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557" y="6458858"/>
            <a:ext cx="2409371" cy="2535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3E4DE-9F25-1C4A-958E-BECE2C4F056C}" type="datetimeFigureOut">
              <a:rPr lang="en-US" smtClean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557" y="6458858"/>
            <a:ext cx="2409371" cy="2535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667EC-1191-794F-97EE-61371148EE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892" y="561996"/>
            <a:ext cx="7767108" cy="85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892" y="1600200"/>
            <a:ext cx="77671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050639" y="6438901"/>
            <a:ext cx="2864758" cy="253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300" b="1" i="0" u="none" strike="noStrike" kern="1200" baseline="30000" smtClean="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n-US" sz="900" b="0" i="0" u="none" strike="noStrike" kern="1200" baseline="30000" dirty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rPr>
              <a:t>© Copyright 2015 Financial Enhancement Group </a:t>
            </a:r>
          </a:p>
        </p:txBody>
      </p:sp>
    </p:spTree>
    <p:extLst>
      <p:ext uri="{BB962C8B-B14F-4D97-AF65-F5344CB8AC3E}">
        <p14:creationId xmlns:p14="http://schemas.microsoft.com/office/powerpoint/2010/main" val="58123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457200" rtl="0" eaLnBrk="1" latinLnBrk="0" hangingPunct="1">
        <a:lnSpc>
          <a:spcPts val="3600"/>
        </a:lnSpc>
        <a:spcBef>
          <a:spcPct val="0"/>
        </a:spcBef>
        <a:buNone/>
        <a:defRPr sz="4000" b="1" i="0" kern="1200">
          <a:solidFill>
            <a:srgbClr val="21274F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lnSpc>
          <a:spcPts val="2800"/>
        </a:lnSpc>
        <a:spcBef>
          <a:spcPts val="1200"/>
        </a:spcBef>
        <a:buClr>
          <a:schemeClr val="tx1">
            <a:lumMod val="50000"/>
            <a:lumOff val="50000"/>
          </a:schemeClr>
        </a:buClr>
        <a:buSzPct val="50000"/>
        <a:buFont typeface="Wingdings" charset="2"/>
        <a:buChar char="u"/>
        <a:defRPr sz="2800" b="0" i="0" kern="1200">
          <a:solidFill>
            <a:srgbClr val="21274F"/>
          </a:solidFill>
          <a:latin typeface="Arial Narrow"/>
          <a:ea typeface="+mn-ea"/>
          <a:cs typeface="Arial Narrow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21274F"/>
          </a:solidFill>
          <a:latin typeface="Arial Narrow"/>
          <a:ea typeface="+mn-ea"/>
          <a:cs typeface="Arial Narrow"/>
        </a:defRPr>
      </a:lvl2pPr>
      <a:lvl3pPr marL="863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21274F"/>
          </a:solidFill>
          <a:latin typeface="Arial Narrow"/>
          <a:ea typeface="+mn-ea"/>
          <a:cs typeface="Arial Narrow"/>
        </a:defRPr>
      </a:lvl3pPr>
      <a:lvl4pPr marL="1143000" indent="-2794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21274F"/>
          </a:solidFill>
          <a:latin typeface="Arial Narrow"/>
          <a:ea typeface="+mn-ea"/>
          <a:cs typeface="Arial Narrow"/>
        </a:defRPr>
      </a:lvl4pPr>
      <a:lvl5pPr marL="13716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21274F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3200" y="2663825"/>
            <a:ext cx="4559300" cy="1470025"/>
          </a:xfrm>
        </p:spPr>
        <p:txBody>
          <a:bodyPr anchor="t" anchorCtr="0">
            <a:normAutofit/>
          </a:bodyPr>
          <a:lstStyle/>
          <a:p>
            <a:r>
              <a:rPr lang="en-US" sz="3600" dirty="0">
                <a:solidFill>
                  <a:srgbClr val="1C1F31"/>
                </a:solidFill>
              </a:rPr>
              <a:t>Critical Tax Decisions:</a:t>
            </a:r>
            <a:br>
              <a:rPr lang="en-US" dirty="0">
                <a:solidFill>
                  <a:srgbClr val="1C1F31"/>
                </a:solidFill>
              </a:rPr>
            </a:br>
            <a:r>
              <a:rPr lang="en-US" sz="2700" b="0" dirty="0">
                <a:solidFill>
                  <a:srgbClr val="1C1F31"/>
                </a:solidFill>
              </a:rPr>
              <a:t>That Will Impact Your Retirement</a:t>
            </a:r>
            <a:endParaRPr lang="en-US" sz="2700" dirty="0">
              <a:solidFill>
                <a:srgbClr val="1C1F3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3300" y="5252361"/>
            <a:ext cx="6400800" cy="406400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Joseph A Clark, CFP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63" y="442178"/>
            <a:ext cx="2152709" cy="119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5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Phases of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87" y="3073401"/>
            <a:ext cx="2153708" cy="50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1274F"/>
                </a:solidFill>
              </a:rPr>
              <a:t>Accumulation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86703" y="1786458"/>
            <a:ext cx="1958974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rgbClr val="21274F"/>
                </a:solidFill>
              </a:rPr>
              <a:t>Preservation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93975" y="3073401"/>
            <a:ext cx="1958974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rgbClr val="21274F"/>
                </a:solidFill>
              </a:rPr>
              <a:t>Distribution</a:t>
            </a:r>
          </a:p>
        </p:txBody>
      </p:sp>
      <p:pic>
        <p:nvPicPr>
          <p:cNvPr id="6" name="Picture 5" descr="J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2" y="1888062"/>
            <a:ext cx="2176272" cy="542544"/>
          </a:xfrm>
          <a:prstGeom prst="rect">
            <a:avLst/>
          </a:prstGeom>
        </p:spPr>
      </p:pic>
      <p:pic>
        <p:nvPicPr>
          <p:cNvPr id="7" name="Picture 6" descr="ArrowD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43" y="2506136"/>
            <a:ext cx="1085088" cy="438912"/>
          </a:xfrm>
          <a:prstGeom prst="rect">
            <a:avLst/>
          </a:prstGeom>
        </p:spPr>
      </p:pic>
      <p:pic>
        <p:nvPicPr>
          <p:cNvPr id="8" name="Picture 7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11" y="2285991"/>
            <a:ext cx="1493520" cy="274320"/>
          </a:xfrm>
          <a:prstGeom prst="rect">
            <a:avLst/>
          </a:prstGeom>
        </p:spPr>
      </p:pic>
      <p:pic>
        <p:nvPicPr>
          <p:cNvPr id="9" name="Picture 8" descr="Arrow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95" y="2460079"/>
            <a:ext cx="1085088" cy="438912"/>
          </a:xfrm>
          <a:prstGeom prst="rect">
            <a:avLst/>
          </a:prstGeom>
        </p:spPr>
      </p:pic>
      <p:pic>
        <p:nvPicPr>
          <p:cNvPr id="10" name="Picture 9" descr="CityOutli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" y="3009062"/>
            <a:ext cx="9144000" cy="47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Phases of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+mj-lt"/>
              <a:buAutoNum type="arabicPeriod"/>
            </a:pPr>
            <a:r>
              <a:rPr lang="en-US" sz="2400" b="1" dirty="0"/>
              <a:t>Accumulation</a:t>
            </a:r>
            <a:r>
              <a:rPr lang="en-US" sz="2400" dirty="0"/>
              <a:t>: Saving the right percentage of your income and developing accounts with tax diversification (tax deferred, tax free, taxable).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2400" b="1" dirty="0"/>
              <a:t>Preservation</a:t>
            </a:r>
            <a:r>
              <a:rPr lang="en-US" sz="2400" dirty="0"/>
              <a:t>: You are still saving money, but protecting what you have already established is the most important. This is the only phase where average return matters.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2400" b="1" dirty="0"/>
              <a:t>Distribution</a:t>
            </a:r>
            <a:r>
              <a:rPr lang="en-US" sz="2400" dirty="0"/>
              <a:t>: Managing the volatility of the accounts where the distribution is coming from and the average tax paid on each dollar you use to maintain your standard of living.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2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0"/>
            <a:ext cx="9144000" cy="318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en-US" dirty="0"/>
              <a:t>Understanding and</a:t>
            </a:r>
            <a:br>
              <a:rPr lang="en-US" dirty="0"/>
            </a:br>
            <a:r>
              <a:rPr lang="en-US" dirty="0"/>
              <a:t>controlling your tax return!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972" y="5298441"/>
            <a:ext cx="7289588" cy="858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21274F"/>
                </a:solidFill>
              </a:rPr>
              <a:t>Considered a progressive system </a:t>
            </a:r>
            <a:r>
              <a:rPr lang="en-US" dirty="0">
                <a:solidFill>
                  <a:srgbClr val="21274F"/>
                </a:solidFill>
              </a:rPr>
              <a:t>– the more you 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n-US" dirty="0">
                <a:solidFill>
                  <a:srgbClr val="21274F"/>
                </a:solidFill>
              </a:rPr>
              <a:t>make the more you pay and at higher percentages!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94576" y="3820160"/>
            <a:ext cx="3721104" cy="68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D84920"/>
                </a:solidFill>
              </a:rPr>
              <a:t>Think Stair Steps</a:t>
            </a:r>
            <a:endParaRPr lang="en-US" sz="4000" dirty="0">
              <a:solidFill>
                <a:srgbClr val="D84920"/>
              </a:solidFill>
            </a:endParaRPr>
          </a:p>
        </p:txBody>
      </p:sp>
      <p:pic>
        <p:nvPicPr>
          <p:cNvPr id="6" name="Picture 5" descr="StairSteps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9"/>
          <a:stretch/>
        </p:blipFill>
        <p:spPr>
          <a:xfrm>
            <a:off x="1534160" y="2006093"/>
            <a:ext cx="4825031" cy="299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nSte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1981199"/>
            <a:ext cx="1149532" cy="201168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24288" y="4248407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10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95600" y="3638043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56752" y="3064004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38320" y="2486410"/>
            <a:ext cx="850896" cy="48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28, 33, 35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68896" y="1910079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21274F"/>
                </a:solidFill>
              </a:rPr>
              <a:t>39.6</a:t>
            </a:r>
            <a:r>
              <a:rPr lang="en-US" sz="1400" b="1" dirty="0">
                <a:solidFill>
                  <a:srgbClr val="21274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6241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Change – a lot!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318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0972" y="5298441"/>
            <a:ext cx="7289588" cy="858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21274F"/>
                </a:solidFill>
              </a:rPr>
              <a:t>Considered a progressive system </a:t>
            </a:r>
            <a:r>
              <a:rPr lang="en-US" dirty="0">
                <a:solidFill>
                  <a:srgbClr val="21274F"/>
                </a:solidFill>
              </a:rPr>
              <a:t>– the more you </a:t>
            </a:r>
          </a:p>
          <a:p>
            <a:pPr marL="346075" indent="0">
              <a:spcBef>
                <a:spcPts val="0"/>
              </a:spcBef>
              <a:buNone/>
            </a:pPr>
            <a:r>
              <a:rPr lang="en-US" dirty="0">
                <a:solidFill>
                  <a:srgbClr val="21274F"/>
                </a:solidFill>
              </a:rPr>
              <a:t>make the more you pay and at higher percentages!</a:t>
            </a:r>
          </a:p>
        </p:txBody>
      </p:sp>
      <p:pic>
        <p:nvPicPr>
          <p:cNvPr id="7" name="Picture 6" descr="StairSteps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9"/>
          <a:stretch/>
        </p:blipFill>
        <p:spPr>
          <a:xfrm>
            <a:off x="1534160" y="2006093"/>
            <a:ext cx="4825031" cy="2999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24288" y="4248407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10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95600" y="3638043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56752" y="3064004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38320" y="2486410"/>
            <a:ext cx="850896" cy="48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28, 33, 35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68896" y="1910079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21274F"/>
                </a:solidFill>
              </a:rPr>
              <a:t>39.6</a:t>
            </a:r>
            <a:r>
              <a:rPr lang="en-US" sz="1400" b="1" dirty="0">
                <a:solidFill>
                  <a:srgbClr val="21274F"/>
                </a:solidFill>
              </a:rPr>
              <a:t>%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5992" y="1953261"/>
            <a:ext cx="2897928" cy="77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Wingdings" charset="2"/>
              <a:buNone/>
            </a:pPr>
            <a:r>
              <a:rPr lang="en-US" sz="2400" dirty="0"/>
              <a:t>Thought that was a high number!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8435" y="1922779"/>
            <a:ext cx="892253" cy="576331"/>
          </a:xfrm>
          <a:prstGeom prst="rect">
            <a:avLst/>
          </a:prstGeom>
          <a:noFill/>
          <a:ln w="57150" cmpd="sng">
            <a:solidFill>
              <a:srgbClr val="D84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6" name="Picture 15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364652" y="2052687"/>
            <a:ext cx="1662983" cy="3054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14935" y="3525138"/>
            <a:ext cx="3709965" cy="1553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400" dirty="0">
                <a:solidFill>
                  <a:srgbClr val="21274F"/>
                </a:solidFill>
              </a:rPr>
              <a:t>When Reagan took office in 1980 the highest step was</a:t>
            </a:r>
            <a:r>
              <a:rPr lang="en-US" sz="2400" b="1" dirty="0">
                <a:solidFill>
                  <a:srgbClr val="D84920"/>
                </a:solidFill>
              </a:rPr>
              <a:t> </a:t>
            </a:r>
          </a:p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rgbClr val="D84920"/>
                </a:solidFill>
              </a:rPr>
              <a:t>70%</a:t>
            </a:r>
          </a:p>
        </p:txBody>
      </p:sp>
      <p:pic>
        <p:nvPicPr>
          <p:cNvPr id="17" name="Picture 16" descr="Ronal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85" y="1999981"/>
            <a:ext cx="1157171" cy="13854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352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your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922" y="2833738"/>
            <a:ext cx="2897928" cy="98551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21274F"/>
                </a:solidFill>
              </a:rPr>
              <a:t>Line 7 tells us if you are eligible to contribute to a retirement plan.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31722" y="4622082"/>
            <a:ext cx="2859828" cy="129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2400" dirty="0">
                <a:solidFill>
                  <a:srgbClr val="21274F"/>
                </a:solidFill>
              </a:rPr>
              <a:t>The bottom of page one is your AGI or Adjusted Gross Income. </a:t>
            </a:r>
          </a:p>
        </p:txBody>
      </p:sp>
      <p:pic>
        <p:nvPicPr>
          <p:cNvPr id="5" name="Picture 4" descr="Form1040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1730095"/>
            <a:ext cx="3175000" cy="4098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76320" y="3505200"/>
            <a:ext cx="762000" cy="120650"/>
          </a:xfrm>
          <a:prstGeom prst="rect">
            <a:avLst/>
          </a:prstGeom>
          <a:solidFill>
            <a:srgbClr val="D84920">
              <a:alpha val="16000"/>
            </a:srgbClr>
          </a:solidFill>
          <a:ln w="28575">
            <a:solidFill>
              <a:srgbClr val="D84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76320" y="5551170"/>
            <a:ext cx="762000" cy="120650"/>
          </a:xfrm>
          <a:prstGeom prst="rect">
            <a:avLst/>
          </a:prstGeom>
          <a:solidFill>
            <a:srgbClr val="D84920">
              <a:alpha val="16000"/>
            </a:srgbClr>
          </a:solidFill>
          <a:ln w="28575">
            <a:solidFill>
              <a:srgbClr val="D84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9461" y="3460104"/>
            <a:ext cx="971539" cy="178446"/>
          </a:xfrm>
          <a:prstGeom prst="rect">
            <a:avLst/>
          </a:prstGeom>
        </p:spPr>
      </p:pic>
      <p:pic>
        <p:nvPicPr>
          <p:cNvPr id="9" name="Picture 8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9461" y="5512424"/>
            <a:ext cx="971539" cy="1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rm1040-2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4" y="1715434"/>
            <a:ext cx="3175000" cy="4098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your return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763" y="1860981"/>
            <a:ext cx="2897928" cy="98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2400" dirty="0"/>
              <a:t>Line 43 tells you what step you will be 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9163" y="2290244"/>
            <a:ext cx="762000" cy="120650"/>
          </a:xfrm>
          <a:prstGeom prst="rect">
            <a:avLst/>
          </a:prstGeom>
          <a:solidFill>
            <a:srgbClr val="D84920">
              <a:alpha val="16000"/>
            </a:srgbClr>
          </a:solidFill>
          <a:ln w="28575">
            <a:solidFill>
              <a:srgbClr val="D849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2304" y="2245148"/>
            <a:ext cx="971539" cy="17844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92088" y="2801145"/>
            <a:ext cx="4825031" cy="3552446"/>
            <a:chOff x="4192088" y="2801145"/>
            <a:chExt cx="4825031" cy="3552446"/>
          </a:xfrm>
        </p:grpSpPr>
        <p:pic>
          <p:nvPicPr>
            <p:cNvPr id="9" name="Picture 8" descr="StairSteps.pn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764"/>
            <a:stretch/>
          </p:blipFill>
          <p:spPr>
            <a:xfrm>
              <a:off x="4192088" y="2897159"/>
              <a:ext cx="4825031" cy="3456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782216" y="5139473"/>
              <a:ext cx="750992" cy="4861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lnSpc>
                  <a:spcPts val="2800"/>
                </a:lnSpc>
                <a:spcBef>
                  <a:spcPts val="12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50000"/>
                <a:buFont typeface="Wingdings" charset="2"/>
                <a:buChar char="u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2pPr>
              <a:lvl3pPr marL="863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3pPr>
              <a:lvl4pPr marL="1143000" indent="-2794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4pPr>
              <a:lvl5pPr marL="13716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dirty="0">
                  <a:solidFill>
                    <a:srgbClr val="FFFFFF"/>
                  </a:solidFill>
                </a:rPr>
                <a:t>10</a:t>
              </a:r>
              <a:r>
                <a:rPr lang="en-US" sz="1400" dirty="0">
                  <a:solidFill>
                    <a:srgbClr val="FFFFFF"/>
                  </a:solidFill>
                </a:rPr>
                <a:t>%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553528" y="4529109"/>
              <a:ext cx="750992" cy="4861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lnSpc>
                  <a:spcPts val="2800"/>
                </a:lnSpc>
                <a:spcBef>
                  <a:spcPts val="12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50000"/>
                <a:buFont typeface="Wingdings" charset="2"/>
                <a:buChar char="u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2pPr>
              <a:lvl3pPr marL="863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3pPr>
              <a:lvl4pPr marL="1143000" indent="-2794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4pPr>
              <a:lvl5pPr marL="13716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dirty="0">
                  <a:solidFill>
                    <a:srgbClr val="FFFFFF"/>
                  </a:solidFill>
                </a:rPr>
                <a:t>15</a:t>
              </a:r>
              <a:r>
                <a:rPr lang="en-US" sz="1400" dirty="0">
                  <a:solidFill>
                    <a:srgbClr val="FFFFFF"/>
                  </a:solidFill>
                </a:rPr>
                <a:t>%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314680" y="3955070"/>
              <a:ext cx="750992" cy="4861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lnSpc>
                  <a:spcPts val="2800"/>
                </a:lnSpc>
                <a:spcBef>
                  <a:spcPts val="12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50000"/>
                <a:buFont typeface="Wingdings" charset="2"/>
                <a:buChar char="u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2pPr>
              <a:lvl3pPr marL="863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3pPr>
              <a:lvl4pPr marL="1143000" indent="-2794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4pPr>
              <a:lvl5pPr marL="13716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dirty="0">
                  <a:solidFill>
                    <a:srgbClr val="FFFFFF"/>
                  </a:solidFill>
                </a:rPr>
                <a:t>25</a:t>
              </a:r>
              <a:r>
                <a:rPr lang="en-US" sz="1400" dirty="0">
                  <a:solidFill>
                    <a:srgbClr val="FFFFFF"/>
                  </a:solidFill>
                </a:rPr>
                <a:t>%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996248" y="3377476"/>
              <a:ext cx="850896" cy="4861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lnSpc>
                  <a:spcPts val="2800"/>
                </a:lnSpc>
                <a:spcBef>
                  <a:spcPts val="12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50000"/>
                <a:buFont typeface="Wingdings" charset="2"/>
                <a:buChar char="u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2pPr>
              <a:lvl3pPr marL="863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3pPr>
              <a:lvl4pPr marL="1143000" indent="-2794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4pPr>
              <a:lvl5pPr marL="13716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dirty="0">
                  <a:solidFill>
                    <a:srgbClr val="FFFFFF"/>
                  </a:solidFill>
                </a:rPr>
                <a:t>28, 33, 35</a:t>
              </a:r>
              <a:r>
                <a:rPr lang="en-US" sz="1400" dirty="0">
                  <a:solidFill>
                    <a:srgbClr val="FFFFFF"/>
                  </a:solidFill>
                </a:rPr>
                <a:t>%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826824" y="2801145"/>
              <a:ext cx="750992" cy="4861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lnSpc>
                  <a:spcPts val="2800"/>
                </a:lnSpc>
                <a:spcBef>
                  <a:spcPts val="1200"/>
                </a:spcBef>
                <a:buClr>
                  <a:schemeClr val="tx1">
                    <a:lumMod val="50000"/>
                    <a:lumOff val="50000"/>
                  </a:schemeClr>
                </a:buClr>
                <a:buSzPct val="50000"/>
                <a:buFont typeface="Wingdings" charset="2"/>
                <a:buChar char="u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2pPr>
              <a:lvl3pPr marL="863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3pPr>
              <a:lvl4pPr marL="1143000" indent="-2794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4pPr>
              <a:lvl5pPr marL="13716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b="0" i="0" kern="1200">
                  <a:solidFill>
                    <a:schemeClr val="tx1"/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2000" b="1" dirty="0">
                  <a:solidFill>
                    <a:srgbClr val="21274F"/>
                  </a:solidFill>
                </a:rPr>
                <a:t>39.6</a:t>
              </a:r>
              <a:r>
                <a:rPr lang="en-US" sz="1400" b="1" dirty="0">
                  <a:solidFill>
                    <a:srgbClr val="21274F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09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and controlling</a:t>
            </a:r>
            <a:br>
              <a:rPr lang="en-US" dirty="0"/>
            </a:br>
            <a:r>
              <a:rPr lang="en-US" dirty="0"/>
              <a:t>your tax return!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318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 descr="StairSteps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9"/>
          <a:stretch/>
        </p:blipFill>
        <p:spPr>
          <a:xfrm>
            <a:off x="1925804" y="2006093"/>
            <a:ext cx="4825031" cy="2999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932" y="4248407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10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87244" y="3638043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48396" y="3064004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9964" y="2486410"/>
            <a:ext cx="850896" cy="48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28, 33, 35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60540" y="1910079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21274F"/>
                </a:solidFill>
              </a:rPr>
              <a:t>39.6</a:t>
            </a:r>
            <a:r>
              <a:rPr lang="en-US" sz="1400" b="1" dirty="0">
                <a:solidFill>
                  <a:srgbClr val="21274F"/>
                </a:solidFill>
              </a:rPr>
              <a:t>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4358" y="1971403"/>
            <a:ext cx="2897928" cy="624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2400" dirty="0"/>
              <a:t>Many tax breaks stop above the second step!</a:t>
            </a:r>
          </a:p>
        </p:txBody>
      </p:sp>
      <p:pic>
        <p:nvPicPr>
          <p:cNvPr id="13" name="Picture 12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3590" flipH="1">
            <a:off x="3118010" y="3109723"/>
            <a:ext cx="973668" cy="17883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703787" y="2881854"/>
            <a:ext cx="1984829" cy="42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21274F"/>
                </a:solidFill>
              </a:rPr>
              <a:t>$153,100 / </a:t>
            </a:r>
            <a:r>
              <a:rPr lang="en-US" sz="1800" b="1" dirty="0">
                <a:solidFill>
                  <a:srgbClr val="21274F"/>
                </a:solidFill>
              </a:rPr>
              <a:t>$91,900</a:t>
            </a:r>
            <a:endParaRPr lang="en-US" sz="1800" b="1" dirty="0">
              <a:solidFill>
                <a:srgbClr val="D8492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05074" y="3439174"/>
            <a:ext cx="1984829" cy="42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21274F"/>
                </a:solidFill>
              </a:rPr>
              <a:t>$75,900 / </a:t>
            </a:r>
            <a:r>
              <a:rPr lang="en-US" sz="1800" b="1" dirty="0">
                <a:solidFill>
                  <a:srgbClr val="21274F"/>
                </a:solidFill>
              </a:rPr>
              <a:t>$37,950</a:t>
            </a:r>
            <a:endParaRPr lang="en-US" sz="1800" b="1" dirty="0">
              <a:solidFill>
                <a:srgbClr val="D8492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73543" y="3938159"/>
            <a:ext cx="1984829" cy="42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21274F"/>
                </a:solidFill>
              </a:rPr>
              <a:t>$18,650 / </a:t>
            </a:r>
            <a:r>
              <a:rPr lang="en-US" sz="1800" b="1" dirty="0">
                <a:solidFill>
                  <a:srgbClr val="21274F"/>
                </a:solidFill>
              </a:rPr>
              <a:t>$9,325</a:t>
            </a:r>
            <a:endParaRPr lang="en-US" sz="1800" b="1" dirty="0">
              <a:solidFill>
                <a:srgbClr val="D8492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871956" y="3138715"/>
            <a:ext cx="195144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71643" y="3682276"/>
            <a:ext cx="213988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04085" y="4184910"/>
            <a:ext cx="23199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3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4892" y="561996"/>
            <a:ext cx="7767108" cy="855641"/>
          </a:xfrm>
        </p:spPr>
        <p:txBody>
          <a:bodyPr/>
          <a:lstStyle/>
          <a:p>
            <a:r>
              <a:rPr lang="en-US" dirty="0"/>
              <a:t>Retirement Made Simple!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9144000" cy="3668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 descr="StairSteps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64"/>
          <a:stretch/>
        </p:blipFill>
        <p:spPr>
          <a:xfrm>
            <a:off x="1920275" y="2006093"/>
            <a:ext cx="4825031" cy="3456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0403" y="4248407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10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81715" y="3638043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42867" y="3064004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24435" y="2486410"/>
            <a:ext cx="850896" cy="48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28, 33, 35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55011" y="1910079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21274F"/>
                </a:solidFill>
              </a:rPr>
              <a:t>39.6</a:t>
            </a:r>
            <a:r>
              <a:rPr lang="en-US" sz="1400" b="1" dirty="0">
                <a:solidFill>
                  <a:srgbClr val="21274F"/>
                </a:solidFill>
              </a:rPr>
              <a:t>%</a:t>
            </a:r>
          </a:p>
        </p:txBody>
      </p:sp>
      <p:pic>
        <p:nvPicPr>
          <p:cNvPr id="12" name="Picture 11" descr="Mail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2" y="1993372"/>
            <a:ext cx="1584385" cy="123653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02930" y="3286540"/>
            <a:ext cx="3278782" cy="599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en-US" sz="2400" b="1" dirty="0">
                <a:solidFill>
                  <a:srgbClr val="21274F"/>
                </a:solidFill>
              </a:rPr>
              <a:t>Mailbox Checks</a:t>
            </a:r>
            <a:endParaRPr lang="en-US" sz="2400" dirty="0">
              <a:solidFill>
                <a:srgbClr val="21274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38414" y="3038857"/>
            <a:ext cx="2307740" cy="599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21274F"/>
                </a:solidFill>
              </a:rPr>
              <a:t>Above the line use tax free money when you can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51704" y="3804769"/>
            <a:ext cx="3529184" cy="599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en-US" sz="2400" b="1" dirty="0">
                <a:solidFill>
                  <a:srgbClr val="21274F"/>
                </a:solidFill>
              </a:rPr>
              <a:t>Income required to </a:t>
            </a:r>
            <a:br>
              <a:rPr lang="en-US" sz="2400" b="1" dirty="0">
                <a:solidFill>
                  <a:srgbClr val="21274F"/>
                </a:solidFill>
              </a:rPr>
            </a:br>
            <a:r>
              <a:rPr lang="en-US" sz="2400" b="1" dirty="0">
                <a:solidFill>
                  <a:srgbClr val="21274F"/>
                </a:solidFill>
              </a:rPr>
              <a:t>    meet standard of living</a:t>
            </a:r>
            <a:endParaRPr lang="en-US" sz="2400" dirty="0">
              <a:solidFill>
                <a:srgbClr val="21274F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38414" y="4661820"/>
            <a:ext cx="2610710" cy="599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21274F"/>
                </a:solidFill>
              </a:rPr>
              <a:t>Use tax deferred money in on the lower brackets or steps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09143" y="3638043"/>
            <a:ext cx="698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44367" y="4615943"/>
            <a:ext cx="15632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895262" y="3638043"/>
            <a:ext cx="0" cy="977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07643" y="4167545"/>
            <a:ext cx="5715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171" flipH="1">
            <a:off x="4929046" y="3445892"/>
            <a:ext cx="914782" cy="168021"/>
          </a:xfrm>
          <a:prstGeom prst="rect">
            <a:avLst/>
          </a:prstGeom>
        </p:spPr>
      </p:pic>
      <p:pic>
        <p:nvPicPr>
          <p:cNvPr id="32" name="Picture 31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8254" flipH="1">
            <a:off x="4436003" y="4472345"/>
            <a:ext cx="1360968" cy="1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70 - 70 - 70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70% of IRA’s and 401k plans are not accessed before required minimum distributions at 70.5.</a:t>
            </a:r>
          </a:p>
          <a:p>
            <a:r>
              <a:rPr lang="en-US" dirty="0"/>
              <a:t>70% of the tax deferred money goes in tax deferred while you are </a:t>
            </a:r>
            <a:r>
              <a:rPr lang="en-US" b="1" dirty="0"/>
              <a:t>married filing jointly.</a:t>
            </a:r>
          </a:p>
          <a:p>
            <a:r>
              <a:rPr lang="en-US" dirty="0"/>
              <a:t>70% of the money comes out when </a:t>
            </a:r>
            <a:br>
              <a:rPr lang="en-US" dirty="0"/>
            </a:br>
            <a:r>
              <a:rPr lang="en-US" dirty="0"/>
              <a:t>one of the spouses has passed </a:t>
            </a:r>
            <a:br>
              <a:rPr lang="en-US" dirty="0"/>
            </a:br>
            <a:r>
              <a:rPr lang="en-US" dirty="0"/>
              <a:t>away now </a:t>
            </a:r>
            <a:r>
              <a:rPr lang="en-US" b="1" dirty="0"/>
              <a:t>filing as an individual.</a:t>
            </a:r>
          </a:p>
          <a:p>
            <a:endParaRPr lang="en-US" dirty="0"/>
          </a:p>
        </p:txBody>
      </p:sp>
      <p:pic>
        <p:nvPicPr>
          <p:cNvPr id="6" name="Picture 5" descr="70Perc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75" y="3406692"/>
            <a:ext cx="2239553" cy="22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Widow / Widower Penalty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318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 descr="StairSteps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9"/>
          <a:stretch/>
        </p:blipFill>
        <p:spPr>
          <a:xfrm>
            <a:off x="1925804" y="2006093"/>
            <a:ext cx="4825031" cy="2999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932" y="4248407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10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87244" y="3638043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15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48396" y="3064004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9964" y="2486410"/>
            <a:ext cx="850896" cy="48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28, 33, 35</a:t>
            </a:r>
            <a:r>
              <a:rPr lang="en-US" sz="14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60540" y="1910079"/>
            <a:ext cx="750992" cy="48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21274F"/>
                </a:solidFill>
              </a:rPr>
              <a:t>39.6</a:t>
            </a:r>
            <a:r>
              <a:rPr lang="en-US" sz="1400" b="1" dirty="0">
                <a:solidFill>
                  <a:srgbClr val="21274F"/>
                </a:solidFill>
              </a:rPr>
              <a:t>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4357" y="2143752"/>
            <a:ext cx="3246733" cy="920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2400" dirty="0"/>
              <a:t>Filing as an individual compresses the marginal tax brackets!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03787" y="2881854"/>
            <a:ext cx="1984829" cy="42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21274F"/>
                </a:solidFill>
              </a:rPr>
              <a:t>$153,100 / </a:t>
            </a:r>
            <a:r>
              <a:rPr lang="en-US" sz="1800" b="1" dirty="0">
                <a:solidFill>
                  <a:srgbClr val="D84920"/>
                </a:solidFill>
              </a:rPr>
              <a:t>$91,900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05074" y="3439174"/>
            <a:ext cx="1984829" cy="42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21274F"/>
                </a:solidFill>
              </a:rPr>
              <a:t>$75,900 </a:t>
            </a:r>
            <a:r>
              <a:rPr lang="en-US" sz="1800" dirty="0">
                <a:solidFill>
                  <a:srgbClr val="D84920"/>
                </a:solidFill>
              </a:rPr>
              <a:t>/ </a:t>
            </a:r>
            <a:r>
              <a:rPr lang="en-US" sz="1800" b="1" dirty="0">
                <a:solidFill>
                  <a:srgbClr val="D84920"/>
                </a:solidFill>
              </a:rPr>
              <a:t>$37,950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73543" y="3938159"/>
            <a:ext cx="1984829" cy="42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rgbClr val="21274F"/>
                </a:solidFill>
              </a:rPr>
              <a:t>$18,650 / </a:t>
            </a:r>
            <a:r>
              <a:rPr lang="en-US" sz="1800" b="1" dirty="0">
                <a:solidFill>
                  <a:srgbClr val="D84920"/>
                </a:solidFill>
              </a:rPr>
              <a:t>$9,325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71956" y="3138715"/>
            <a:ext cx="195144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71643" y="3682276"/>
            <a:ext cx="213988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404085" y="4184910"/>
            <a:ext cx="23199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5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892" y="1260478"/>
            <a:ext cx="7767108" cy="855641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Financial Enhancement Group, LLC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34041"/>
            <a:ext cx="9144000" cy="26373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2" y="2581352"/>
            <a:ext cx="7875965" cy="270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Financial Enhancement Group is an </a:t>
            </a:r>
            <a:r>
              <a:rPr lang="en-US" sz="2400" b="1" dirty="0"/>
              <a:t>SEC Registered Investment Advisor</a:t>
            </a:r>
            <a:r>
              <a:rPr lang="en-US" sz="2400" dirty="0"/>
              <a:t>. Securities offered through World Equity Group, Inc. Member FINRA/SIPC. Advisory services can be provided by Financial Enhancement Group (FEG) or World Equity Group. FEG and World Equity Group are separately owned and operated.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05" y="5187959"/>
            <a:ext cx="2762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2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Purpose for the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2" y="1808833"/>
            <a:ext cx="7767108" cy="4525963"/>
          </a:xfrm>
        </p:spPr>
        <p:txBody>
          <a:bodyPr/>
          <a:lstStyle/>
          <a:p>
            <a:r>
              <a:rPr lang="en-US" dirty="0"/>
              <a:t>Most of us don’t die immediately….we fade away.</a:t>
            </a:r>
          </a:p>
          <a:p>
            <a:r>
              <a:rPr lang="en-US" dirty="0"/>
              <a:t>Someone – our spouse, child, charity – will get the rest.</a:t>
            </a:r>
          </a:p>
          <a:p>
            <a:r>
              <a:rPr lang="en-US" dirty="0"/>
              <a:t>Hopefully it won’t be the IRS!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4" y="3342557"/>
            <a:ext cx="2667000" cy="21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9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Missed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2" y="1808833"/>
            <a:ext cx="7767108" cy="4525963"/>
          </a:xfrm>
        </p:spPr>
        <p:txBody>
          <a:bodyPr/>
          <a:lstStyle/>
          <a:p>
            <a:r>
              <a:rPr lang="en-US" dirty="0"/>
              <a:t>Roth Conversions and Roth Contributions.</a:t>
            </a:r>
          </a:p>
          <a:p>
            <a:r>
              <a:rPr lang="en-US" dirty="0"/>
              <a:t>There are very different rules.</a:t>
            </a:r>
          </a:p>
          <a:p>
            <a:r>
              <a:rPr lang="en-US" dirty="0"/>
              <a:t>They have overlooked benefits for the Legacy Plan.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4" y="3615512"/>
            <a:ext cx="2667000" cy="21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0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Roth Contributions </a:t>
            </a:r>
            <a:br>
              <a:rPr lang="en-US" dirty="0"/>
            </a:br>
            <a:r>
              <a:rPr lang="en-US" dirty="0"/>
              <a:t>and Conversions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2" y="1808833"/>
            <a:ext cx="7767108" cy="4525963"/>
          </a:xfrm>
        </p:spPr>
        <p:txBody>
          <a:bodyPr/>
          <a:lstStyle/>
          <a:p>
            <a:r>
              <a:rPr lang="en-US" dirty="0"/>
              <a:t>There are two C’s with very different rules</a:t>
            </a:r>
          </a:p>
          <a:p>
            <a:r>
              <a:rPr lang="en-US" dirty="0"/>
              <a:t>Have nothing to do with retirement plans at work</a:t>
            </a:r>
          </a:p>
          <a:p>
            <a:r>
              <a:rPr lang="en-US" dirty="0"/>
              <a:t>There are AGI restrictions </a:t>
            </a:r>
            <a:br>
              <a:rPr lang="en-US" dirty="0"/>
            </a:br>
            <a:r>
              <a:rPr lang="en-US" dirty="0"/>
              <a:t>and there are loopholes!</a:t>
            </a:r>
          </a:p>
          <a:p>
            <a:r>
              <a:rPr lang="en-US" dirty="0"/>
              <a:t>Estate planning opportunities all beneficiaries are not equal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94" y="4435521"/>
            <a:ext cx="1679606" cy="133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3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51" y="1835392"/>
            <a:ext cx="7767108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Be sure to tune into </a:t>
            </a:r>
            <a:r>
              <a:rPr lang="en-US" sz="2400" b="1" i="1" dirty="0"/>
              <a:t>Consider This… </a:t>
            </a:r>
            <a:r>
              <a:rPr lang="en-US" sz="2400" dirty="0"/>
              <a:t>weekly radio show.</a:t>
            </a:r>
          </a:p>
        </p:txBody>
      </p:sp>
      <p:pic>
        <p:nvPicPr>
          <p:cNvPr id="5" name="Picture 13" descr="Shine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21"/>
          <a:stretch/>
        </p:blipFill>
        <p:spPr bwMode="auto">
          <a:xfrm>
            <a:off x="2538123" y="4269960"/>
            <a:ext cx="122185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1" y="3000009"/>
            <a:ext cx="1797280" cy="189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4891" y="4884323"/>
            <a:ext cx="776710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endParaRPr lang="en-US" b="1" dirty="0"/>
          </a:p>
          <a:p>
            <a:pPr marL="0" indent="0" algn="ctr">
              <a:buFont typeface="Wingdings" charset="2"/>
              <a:buNone/>
            </a:pPr>
            <a:endParaRPr lang="en-US" b="1" dirty="0"/>
          </a:p>
        </p:txBody>
      </p:sp>
      <p:pic>
        <p:nvPicPr>
          <p:cNvPr id="8" name="Picture 7" descr="Microph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25" y="2939950"/>
            <a:ext cx="1024575" cy="1641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37" y="4150698"/>
            <a:ext cx="1825188" cy="9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25" y="4531897"/>
            <a:ext cx="1162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88" y="2939950"/>
            <a:ext cx="2524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49" y="2939950"/>
            <a:ext cx="2050874" cy="8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1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dear friend Larry</a:t>
            </a:r>
          </a:p>
        </p:txBody>
      </p:sp>
      <p:pic>
        <p:nvPicPr>
          <p:cNvPr id="5" name="Picture 4" descr="FriendLar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84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1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dear friend Larry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4891" y="1600200"/>
            <a:ext cx="5045680" cy="4525963"/>
          </a:xfrm>
        </p:spPr>
        <p:txBody>
          <a:bodyPr>
            <a:normAutofit/>
          </a:bodyPr>
          <a:lstStyle/>
          <a:p>
            <a:r>
              <a:rPr lang="en-US" dirty="0"/>
              <a:t>Needs $8,500 a month net to maintain his standard of living.</a:t>
            </a:r>
          </a:p>
          <a:p>
            <a:r>
              <a:rPr lang="en-US" dirty="0"/>
              <a:t>They accumulated $1,800,000 invested in two accounts. $1,000,000 after tax from the sale of his business and $800,000 in an IRA.</a:t>
            </a:r>
          </a:p>
          <a:p>
            <a:r>
              <a:rPr lang="en-US" dirty="0"/>
              <a:t>FEG created a plan. By taking </a:t>
            </a:r>
            <a:r>
              <a:rPr lang="en-US" b="1" dirty="0"/>
              <a:t>distributions from both accounts</a:t>
            </a:r>
            <a:r>
              <a:rPr lang="en-US" dirty="0"/>
              <a:t> – taxable and tax deferred – the plan could work.</a:t>
            </a:r>
          </a:p>
          <a:p>
            <a:endParaRPr lang="en-US" dirty="0"/>
          </a:p>
        </p:txBody>
      </p:sp>
      <p:pic>
        <p:nvPicPr>
          <p:cNvPr id="6" name="Picture 5" descr="Calcul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3017426"/>
            <a:ext cx="1761744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dear friend Larry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Larry said: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D84920"/>
                </a:solidFill>
              </a:rPr>
              <a:t>  “No Way! … </a:t>
            </a:r>
            <a:br>
              <a:rPr lang="en-US" sz="4400" b="1" dirty="0">
                <a:solidFill>
                  <a:srgbClr val="D84920"/>
                </a:solidFill>
              </a:rPr>
            </a:br>
            <a:r>
              <a:rPr lang="en-US" sz="4400" b="1" dirty="0">
                <a:solidFill>
                  <a:srgbClr val="D84920"/>
                </a:solidFill>
              </a:rPr>
              <a:t>     Joe, I hate taxes!”</a:t>
            </a:r>
          </a:p>
        </p:txBody>
      </p:sp>
      <p:pic>
        <p:nvPicPr>
          <p:cNvPr id="5" name="Picture 4" descr="Calcul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3017426"/>
            <a:ext cx="1761744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cul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3017426"/>
            <a:ext cx="1761744" cy="2645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dear friend Larry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1" y="1600200"/>
            <a:ext cx="7914763" cy="4525963"/>
          </a:xfrm>
        </p:spPr>
        <p:txBody>
          <a:bodyPr/>
          <a:lstStyle/>
          <a:p>
            <a:r>
              <a:rPr lang="en-US" dirty="0">
                <a:solidFill>
                  <a:srgbClr val="21274F"/>
                </a:solidFill>
              </a:rPr>
              <a:t>Today Larry has a little more than $1,800,000 but it is </a:t>
            </a:r>
            <a:br>
              <a:rPr lang="en-US" dirty="0">
                <a:solidFill>
                  <a:srgbClr val="21274F"/>
                </a:solidFill>
              </a:rPr>
            </a:br>
            <a:r>
              <a:rPr lang="en-US" dirty="0">
                <a:solidFill>
                  <a:srgbClr val="21274F"/>
                </a:solidFill>
              </a:rPr>
              <a:t>all in his IRA. The other after tax account exhausted.</a:t>
            </a:r>
          </a:p>
          <a:p>
            <a:r>
              <a:rPr lang="en-US" dirty="0">
                <a:solidFill>
                  <a:srgbClr val="21274F"/>
                </a:solidFill>
              </a:rPr>
              <a:t>He now has to take $13,000 to net $8,500</a:t>
            </a:r>
          </a:p>
          <a:p>
            <a:r>
              <a:rPr lang="en-US" b="1" i="1" dirty="0">
                <a:solidFill>
                  <a:srgbClr val="D84920"/>
                </a:solidFill>
              </a:rPr>
              <a:t>Larry had to reduce his income and </a:t>
            </a:r>
            <a:br>
              <a:rPr lang="en-US" b="1" i="1" dirty="0">
                <a:solidFill>
                  <a:srgbClr val="D84920"/>
                </a:solidFill>
              </a:rPr>
            </a:br>
            <a:r>
              <a:rPr lang="en-US" b="1" i="1" dirty="0">
                <a:solidFill>
                  <a:srgbClr val="D84920"/>
                </a:solidFill>
              </a:rPr>
              <a:t>his standard of living - not over </a:t>
            </a:r>
            <a:br>
              <a:rPr lang="en-US" b="1" i="1" dirty="0">
                <a:solidFill>
                  <a:srgbClr val="D84920"/>
                </a:solidFill>
              </a:rPr>
            </a:br>
            <a:r>
              <a:rPr lang="en-US" b="1" i="1" dirty="0">
                <a:solidFill>
                  <a:srgbClr val="D84920"/>
                </a:solidFill>
              </a:rPr>
              <a:t>investment results but because </a:t>
            </a:r>
            <a:br>
              <a:rPr lang="en-US" b="1" i="1" dirty="0">
                <a:solidFill>
                  <a:srgbClr val="D84920"/>
                </a:solidFill>
              </a:rPr>
            </a:br>
            <a:r>
              <a:rPr lang="en-US" b="1" i="1" dirty="0">
                <a:solidFill>
                  <a:srgbClr val="D84920"/>
                </a:solidFill>
              </a:rPr>
              <a:t>of tax decisions!</a:t>
            </a:r>
          </a:p>
        </p:txBody>
      </p:sp>
    </p:spTree>
    <p:extLst>
      <p:ext uri="{BB962C8B-B14F-4D97-AF65-F5344CB8AC3E}">
        <p14:creationId xmlns:p14="http://schemas.microsoft.com/office/powerpoint/2010/main" val="270551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1313" y="2292824"/>
                <a:ext cx="41216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prstClr val="black"/>
                    </a:solidFill>
                  </a:rPr>
                  <a:t>  </a:t>
                </a:r>
                <a:r>
                  <a:rPr lang="en-US" sz="6000" b="1" dirty="0">
                    <a:solidFill>
                      <a:srgbClr val="00B050"/>
                    </a:solidFill>
                  </a:rPr>
                  <a:t>Q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6000" b="1" dirty="0">
                    <a:solidFill>
                      <a:srgbClr val="00B050"/>
                    </a:solidFill>
                  </a:rPr>
                  <a:t> A = 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313" y="2292824"/>
                <a:ext cx="4121624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592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32764" y="3889612"/>
            <a:ext cx="712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quality of an idea multiplied by the adoption of the recipient </a:t>
            </a:r>
            <a:r>
              <a:rPr lang="en-US" b="1" dirty="0">
                <a:solidFill>
                  <a:prstClr val="black"/>
                </a:solidFill>
              </a:rPr>
              <a:t>will ultimately determine the excellence or value of the idea!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206" y="641445"/>
            <a:ext cx="601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Right People, The Right Plan and Follow Through!</a:t>
            </a:r>
          </a:p>
        </p:txBody>
      </p:sp>
    </p:spTree>
    <p:extLst>
      <p:ext uri="{BB962C8B-B14F-4D97-AF65-F5344CB8AC3E}">
        <p14:creationId xmlns:p14="http://schemas.microsoft.com/office/powerpoint/2010/main" val="12696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Fiduciary Focus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417637"/>
            <a:ext cx="2250722" cy="724370"/>
          </a:xfrm>
          <a:prstGeom prst="rect">
            <a:avLst/>
          </a:prstGeom>
          <a:solidFill>
            <a:srgbClr val="2127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1274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7757" y="1417637"/>
            <a:ext cx="2250722" cy="724370"/>
          </a:xfrm>
          <a:prstGeom prst="rect">
            <a:avLst/>
          </a:prstGeom>
          <a:solidFill>
            <a:srgbClr val="2127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1274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5515" y="1417637"/>
            <a:ext cx="2250722" cy="724370"/>
          </a:xfrm>
          <a:prstGeom prst="rect">
            <a:avLst/>
          </a:prstGeom>
          <a:solidFill>
            <a:srgbClr val="2127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1274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3272" y="1417637"/>
            <a:ext cx="2250722" cy="724370"/>
          </a:xfrm>
          <a:prstGeom prst="rect">
            <a:avLst/>
          </a:prstGeom>
          <a:solidFill>
            <a:srgbClr val="2127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1274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5607" y="1529571"/>
            <a:ext cx="1958974" cy="706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b="1" dirty="0">
                <a:solidFill>
                  <a:prstClr val="white"/>
                </a:solidFill>
              </a:rPr>
              <a:t>Risk and Volatility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97757" y="1511707"/>
            <a:ext cx="2250722" cy="93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sz="2000" b="1" dirty="0">
                <a:solidFill>
                  <a:srgbClr val="FFFFFF"/>
                </a:solidFill>
              </a:rPr>
              <a:t>Fees and Expenses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95515" y="1416687"/>
            <a:ext cx="2250722" cy="93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sz="2000" b="1" dirty="0">
                <a:solidFill>
                  <a:srgbClr val="FFFFFF"/>
                </a:solidFill>
              </a:rPr>
              <a:t>Taxes Today 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and Tomorrow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93272" y="1510757"/>
            <a:ext cx="2250722" cy="72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sz="2000" b="1" dirty="0">
                <a:solidFill>
                  <a:srgbClr val="FFFFFF"/>
                </a:solidFill>
              </a:rPr>
              <a:t>Real Return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047" y="5066230"/>
            <a:ext cx="2464740" cy="1226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80"/>
              </a:lnSpc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sz="2400" b="1" dirty="0"/>
              <a:t>Stocks, Bonds,</a:t>
            </a:r>
            <a:br>
              <a:rPr lang="en-US" sz="2400" b="1" dirty="0"/>
            </a:br>
            <a:r>
              <a:rPr lang="en-US" sz="2400" b="1" dirty="0"/>
              <a:t>Cash</a:t>
            </a:r>
          </a:p>
        </p:txBody>
      </p:sp>
      <p:pic>
        <p:nvPicPr>
          <p:cNvPr id="21" name="Picture 20" descr="CandyWrap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28" y="3233046"/>
            <a:ext cx="2523030" cy="1495468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3217470" y="5138330"/>
            <a:ext cx="2692399" cy="1226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80"/>
              </a:lnSpc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sz="2400" b="1" dirty="0">
                <a:solidFill>
                  <a:srgbClr val="00B050"/>
                </a:solidFill>
              </a:rPr>
              <a:t>Product              Wrapper               </a:t>
            </a:r>
            <a:r>
              <a:rPr lang="en-US" sz="1200" b="1" dirty="0">
                <a:solidFill>
                  <a:srgbClr val="00B050"/>
                </a:solidFill>
              </a:rPr>
              <a:t>(mutual fund, exchange traded fund)</a:t>
            </a:r>
          </a:p>
        </p:txBody>
      </p:sp>
      <p:pic>
        <p:nvPicPr>
          <p:cNvPr id="23" name="Picture 22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420048" y="5377024"/>
            <a:ext cx="1149350" cy="178446"/>
          </a:xfrm>
          <a:prstGeom prst="rect">
            <a:avLst/>
          </a:prstGeom>
        </p:spPr>
      </p:pic>
      <p:pic>
        <p:nvPicPr>
          <p:cNvPr id="24" name="Picture 23" descr="CandyBa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11" y="2380829"/>
            <a:ext cx="3008100" cy="3101764"/>
          </a:xfrm>
          <a:prstGeom prst="rect">
            <a:avLst/>
          </a:prstGeom>
        </p:spPr>
      </p:pic>
      <p:pic>
        <p:nvPicPr>
          <p:cNvPr id="26" name="Picture 25" descr="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551555" y="5375022"/>
            <a:ext cx="1149350" cy="178446"/>
          </a:xfrm>
          <a:prstGeom prst="rect">
            <a:avLst/>
          </a:prstGeom>
        </p:spPr>
      </p:pic>
      <p:pic>
        <p:nvPicPr>
          <p:cNvPr id="27" name="Picture 26" descr="Candy_Oran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2" y="3187222"/>
            <a:ext cx="1733114" cy="189260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49997" y="5137699"/>
            <a:ext cx="2692399" cy="666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28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" charset="2"/>
              <a:buChar char="u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2pPr>
            <a:lvl3pPr marL="863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3pPr>
            <a:lvl4pPr marL="1143000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4pPr>
            <a:lvl5pPr marL="13716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21274F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80"/>
              </a:lnSpc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b="1" dirty="0">
                <a:solidFill>
                  <a:srgbClr val="D84920"/>
                </a:solidFill>
              </a:rPr>
              <a:t>Tax Wrapper</a:t>
            </a:r>
          </a:p>
          <a:p>
            <a:pPr marL="0" indent="0" algn="ctr">
              <a:lnSpc>
                <a:spcPts val="2580"/>
              </a:lnSpc>
              <a:buClr>
                <a:prstClr val="black">
                  <a:lumMod val="50000"/>
                  <a:lumOff val="50000"/>
                </a:prstClr>
              </a:buClr>
              <a:buFont typeface="Wingdings" charset="2"/>
              <a:buNone/>
            </a:pPr>
            <a:r>
              <a:rPr lang="en-US" sz="1600" b="1" dirty="0">
                <a:solidFill>
                  <a:srgbClr val="D84920"/>
                </a:solidFill>
              </a:rPr>
              <a:t>401k, 403b, IRA – Roth Option</a:t>
            </a:r>
          </a:p>
        </p:txBody>
      </p:sp>
    </p:spTree>
    <p:extLst>
      <p:ext uri="{BB962C8B-B14F-4D97-AF65-F5344CB8AC3E}">
        <p14:creationId xmlns:p14="http://schemas.microsoft.com/office/powerpoint/2010/main" val="258438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we look </a:t>
            </a:r>
            <a:br>
              <a:rPr lang="en-US" dirty="0"/>
            </a:br>
            <a:r>
              <a:rPr lang="en-US" dirty="0"/>
              <a:t>at our statements?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4892" y="1803400"/>
            <a:ext cx="7767108" cy="4525963"/>
          </a:xfrm>
        </p:spPr>
        <p:txBody>
          <a:bodyPr/>
          <a:lstStyle/>
          <a:p>
            <a:r>
              <a:rPr lang="en-US" dirty="0">
                <a:solidFill>
                  <a:srgbClr val="21274F"/>
                </a:solidFill>
              </a:rPr>
              <a:t>What is your financial vision?</a:t>
            </a:r>
          </a:p>
          <a:p>
            <a:r>
              <a:rPr lang="en-US" dirty="0"/>
              <a:t>You are unique! Your journey is unique.</a:t>
            </a:r>
          </a:p>
          <a:p>
            <a:r>
              <a:rPr lang="en-US" dirty="0">
                <a:solidFill>
                  <a:srgbClr val="21274F"/>
                </a:solidFill>
              </a:rPr>
              <a:t>What Phase of Finance are you in?</a:t>
            </a:r>
          </a:p>
          <a:p>
            <a:endParaRPr lang="en-US" dirty="0">
              <a:solidFill>
                <a:srgbClr val="21274F"/>
              </a:solidFill>
            </a:endParaRPr>
          </a:p>
        </p:txBody>
      </p:sp>
      <p:pic>
        <p:nvPicPr>
          <p:cNvPr id="9" name="Picture 8" descr="Stat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42" y="2844800"/>
            <a:ext cx="2681658" cy="26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33559</TotalTime>
  <Words>804</Words>
  <Application>Microsoft Office PowerPoint</Application>
  <PresentationFormat>On-screen Show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Arial Narrow Bold</vt:lpstr>
      <vt:lpstr>Calibri</vt:lpstr>
      <vt:lpstr>Cambria Math</vt:lpstr>
      <vt:lpstr>Wingdings</vt:lpstr>
      <vt:lpstr>Office Theme</vt:lpstr>
      <vt:lpstr>Critical Tax Decisions: That Will Impact Your Retirement</vt:lpstr>
      <vt:lpstr>The Financial Enhancement Group, LLC</vt:lpstr>
      <vt:lpstr>My dear friend Larry</vt:lpstr>
      <vt:lpstr>My dear friend Larry</vt:lpstr>
      <vt:lpstr>My dear friend Larry</vt:lpstr>
      <vt:lpstr>My dear friend Larry</vt:lpstr>
      <vt:lpstr>PowerPoint Presentation</vt:lpstr>
      <vt:lpstr>The Fiduciary Focus</vt:lpstr>
      <vt:lpstr>How should we look  at our statements?</vt:lpstr>
      <vt:lpstr>3 Phases of Finance</vt:lpstr>
      <vt:lpstr>The Three Phases of Finance</vt:lpstr>
      <vt:lpstr>Understanding and controlling your tax return!</vt:lpstr>
      <vt:lpstr>Things Change – a lot!</vt:lpstr>
      <vt:lpstr>Reading your return</vt:lpstr>
      <vt:lpstr>Reading your return</vt:lpstr>
      <vt:lpstr>Understanding and controlling your tax return!</vt:lpstr>
      <vt:lpstr>Retirement Made Simple!</vt:lpstr>
      <vt:lpstr>The 70 - 70 - 70 Reality</vt:lpstr>
      <vt:lpstr>Widow / Widower Penalty</vt:lpstr>
      <vt:lpstr>The Purpose for the documents</vt:lpstr>
      <vt:lpstr>Missed Conversations</vt:lpstr>
      <vt:lpstr>Roth Contributions  and Conversions</vt:lpstr>
      <vt:lpstr>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Powers</dc:creator>
  <cp:lastModifiedBy>owner</cp:lastModifiedBy>
  <cp:revision>124</cp:revision>
  <cp:lastPrinted>2017-08-07T14:40:42Z</cp:lastPrinted>
  <dcterms:created xsi:type="dcterms:W3CDTF">2015-11-12T16:33:38Z</dcterms:created>
  <dcterms:modified xsi:type="dcterms:W3CDTF">2017-09-06T19:38:22Z</dcterms:modified>
</cp:coreProperties>
</file>