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3" r:id="rId4"/>
    <p:sldId id="294" r:id="rId5"/>
    <p:sldId id="270" r:id="rId6"/>
    <p:sldId id="293" r:id="rId7"/>
    <p:sldId id="271" r:id="rId8"/>
    <p:sldId id="272" r:id="rId9"/>
    <p:sldId id="273" r:id="rId10"/>
    <p:sldId id="274" r:id="rId11"/>
    <p:sldId id="279" r:id="rId12"/>
    <p:sldId id="275" r:id="rId13"/>
    <p:sldId id="276" r:id="rId14"/>
    <p:sldId id="277" r:id="rId15"/>
    <p:sldId id="278"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18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3"/>
    <p:restoredTop sz="94659"/>
  </p:normalViewPr>
  <p:slideViewPr>
    <p:cSldViewPr snapToGrid="0" snapToObjects="1">
      <p:cViewPr varScale="1">
        <p:scale>
          <a:sx n="67" d="100"/>
          <a:sy n="67" d="100"/>
        </p:scale>
        <p:origin x="620"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02EFC0D-36BB-1A4D-8176-80039B596797}"/>
              </a:ext>
            </a:extLst>
          </p:cNvPr>
          <p:cNvSpPr/>
          <p:nvPr userDrawn="1"/>
        </p:nvSpPr>
        <p:spPr>
          <a:xfrm>
            <a:off x="0" y="-1"/>
            <a:ext cx="12192000" cy="4556097"/>
          </a:xfrm>
          <a:prstGeom prst="rect">
            <a:avLst/>
          </a:prstGeom>
          <a:solidFill>
            <a:srgbClr val="EFD2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8" name="Picture 7">
            <a:extLst>
              <a:ext uri="{FF2B5EF4-FFF2-40B4-BE49-F238E27FC236}">
                <a16:creationId xmlns:a16="http://schemas.microsoft.com/office/drawing/2014/main" id="{1DD0A919-CE77-8643-8B78-F7215B498809}"/>
              </a:ext>
            </a:extLst>
          </p:cNvPr>
          <p:cNvPicPr>
            <a:picLocks noChangeAspect="1"/>
          </p:cNvPicPr>
          <p:nvPr userDrawn="1"/>
        </p:nvPicPr>
        <p:blipFill>
          <a:blip r:embed="rId2"/>
          <a:stretch>
            <a:fillRect/>
          </a:stretch>
        </p:blipFill>
        <p:spPr>
          <a:xfrm>
            <a:off x="771046" y="1005605"/>
            <a:ext cx="10512926" cy="2898158"/>
          </a:xfrm>
          <a:prstGeom prst="rect">
            <a:avLst/>
          </a:prstGeom>
        </p:spPr>
      </p:pic>
      <p:sp>
        <p:nvSpPr>
          <p:cNvPr id="9" name="Rectangle 8">
            <a:extLst>
              <a:ext uri="{FF2B5EF4-FFF2-40B4-BE49-F238E27FC236}">
                <a16:creationId xmlns:a16="http://schemas.microsoft.com/office/drawing/2014/main" id="{ADA31CCB-C7CE-784E-9E99-50E513D5DA53}"/>
              </a:ext>
            </a:extLst>
          </p:cNvPr>
          <p:cNvSpPr/>
          <p:nvPr userDrawn="1"/>
        </p:nvSpPr>
        <p:spPr>
          <a:xfrm>
            <a:off x="0" y="4596557"/>
            <a:ext cx="12192000" cy="2261444"/>
          </a:xfrm>
          <a:prstGeom prst="rect">
            <a:avLst/>
          </a:prstGeom>
          <a:solidFill>
            <a:srgbClr val="1018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57DE1DDD-0F7B-FD4A-9107-EDCC0CD4D545}"/>
              </a:ext>
            </a:extLst>
          </p:cNvPr>
          <p:cNvSpPr txBox="1"/>
          <p:nvPr userDrawn="1"/>
        </p:nvSpPr>
        <p:spPr>
          <a:xfrm>
            <a:off x="6336792" y="4790497"/>
            <a:ext cx="2313432" cy="1676741"/>
          </a:xfrm>
          <a:prstGeom prst="rect">
            <a:avLst/>
          </a:prstGeom>
          <a:noFill/>
        </p:spPr>
        <p:txBody>
          <a:bodyPr wrap="square" rtlCol="0">
            <a:spAutoFit/>
          </a:bodyPr>
          <a:lstStyle/>
          <a:p>
            <a:pPr>
              <a:lnSpc>
                <a:spcPct val="200000"/>
              </a:lnSpc>
            </a:pPr>
            <a:r>
              <a:rPr lang="en-US" dirty="0">
                <a:solidFill>
                  <a:schemeClr val="bg1"/>
                </a:solidFill>
              </a:rPr>
              <a:t>Date:</a:t>
            </a:r>
          </a:p>
          <a:p>
            <a:pPr>
              <a:lnSpc>
                <a:spcPct val="200000"/>
              </a:lnSpc>
            </a:pPr>
            <a:r>
              <a:rPr lang="en-US" dirty="0">
                <a:solidFill>
                  <a:schemeClr val="bg1"/>
                </a:solidFill>
              </a:rPr>
              <a:t>Location</a:t>
            </a:r>
          </a:p>
          <a:p>
            <a:pPr>
              <a:lnSpc>
                <a:spcPct val="200000"/>
              </a:lnSpc>
            </a:pPr>
            <a:r>
              <a:rPr lang="en-US" dirty="0">
                <a:solidFill>
                  <a:schemeClr val="bg1"/>
                </a:solidFill>
              </a:rPr>
              <a:t>Presenters</a:t>
            </a:r>
          </a:p>
        </p:txBody>
      </p:sp>
      <p:cxnSp>
        <p:nvCxnSpPr>
          <p:cNvPr id="13" name="Straight Connector 12">
            <a:extLst>
              <a:ext uri="{FF2B5EF4-FFF2-40B4-BE49-F238E27FC236}">
                <a16:creationId xmlns:a16="http://schemas.microsoft.com/office/drawing/2014/main" id="{5F73247F-7483-5D49-85A4-345F29F442B3}"/>
              </a:ext>
            </a:extLst>
          </p:cNvPr>
          <p:cNvCxnSpPr/>
          <p:nvPr userDrawn="1"/>
        </p:nvCxnSpPr>
        <p:spPr>
          <a:xfrm>
            <a:off x="6096000" y="4872315"/>
            <a:ext cx="0" cy="170992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3515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02360-E3B4-AC4D-BF63-1265B1A319A2}"/>
              </a:ext>
            </a:extLst>
          </p:cNvPr>
          <p:cNvSpPr>
            <a:spLocks noGrp="1"/>
          </p:cNvSpPr>
          <p:nvPr>
            <p:ph type="title"/>
          </p:nvPr>
        </p:nvSpPr>
        <p:spPr>
          <a:xfrm>
            <a:off x="0" y="194203"/>
            <a:ext cx="121920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7AC356B-8A30-8940-A81C-76B92E0420D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1B82A8DE-11FF-764E-8844-4D9C244245D9}"/>
              </a:ext>
            </a:extLst>
          </p:cNvPr>
          <p:cNvSpPr>
            <a:spLocks noGrp="1"/>
          </p:cNvSpPr>
          <p:nvPr>
            <p:ph type="sldNum" sz="quarter" idx="12"/>
          </p:nvPr>
        </p:nvSpPr>
        <p:spPr/>
        <p:txBody>
          <a:bodyPr/>
          <a:lstStyle/>
          <a:p>
            <a:fld id="{4D49B1A6-4A1C-9E46-8F2A-1B2F4646D2D4}" type="slidenum">
              <a:rPr lang="en-US" smtClean="0"/>
              <a:t>‹#›</a:t>
            </a:fld>
            <a:endParaRPr lang="en-US"/>
          </a:p>
        </p:txBody>
      </p:sp>
    </p:spTree>
    <p:extLst>
      <p:ext uri="{BB962C8B-B14F-4D97-AF65-F5344CB8AC3E}">
        <p14:creationId xmlns:p14="http://schemas.microsoft.com/office/powerpoint/2010/main" val="4085020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0ABB55E-DD9F-3249-8FA3-1C9BEF359F40}"/>
              </a:ext>
            </a:extLst>
          </p:cNvPr>
          <p:cNvSpPr/>
          <p:nvPr userDrawn="1"/>
        </p:nvSpPr>
        <p:spPr>
          <a:xfrm>
            <a:off x="0" y="0"/>
            <a:ext cx="12192000"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36A602F2-37B6-B946-8543-6144A04F6CE0}"/>
              </a:ext>
            </a:extLst>
          </p:cNvPr>
          <p:cNvSpPr/>
          <p:nvPr userDrawn="1"/>
        </p:nvSpPr>
        <p:spPr>
          <a:xfrm>
            <a:off x="212558" y="215433"/>
            <a:ext cx="11766885" cy="642713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BBFBE108-34B3-0042-AFB1-E9A45E8FE453}"/>
              </a:ext>
            </a:extLst>
          </p:cNvPr>
          <p:cNvGrpSpPr/>
          <p:nvPr userDrawn="1"/>
        </p:nvGrpSpPr>
        <p:grpSpPr>
          <a:xfrm>
            <a:off x="0" y="2536610"/>
            <a:ext cx="4067399" cy="1781907"/>
            <a:chOff x="4821133" y="5595541"/>
            <a:chExt cx="2295940" cy="1005840"/>
          </a:xfrm>
        </p:grpSpPr>
        <p:sp>
          <p:nvSpPr>
            <p:cNvPr id="5" name="Rectangle 4">
              <a:extLst>
                <a:ext uri="{FF2B5EF4-FFF2-40B4-BE49-F238E27FC236}">
                  <a16:creationId xmlns:a16="http://schemas.microsoft.com/office/drawing/2014/main" id="{536819AA-765E-924F-8DBE-9BA4B7A99023}"/>
                </a:ext>
              </a:extLst>
            </p:cNvPr>
            <p:cNvSpPr/>
            <p:nvPr userDrawn="1"/>
          </p:nvSpPr>
          <p:spPr>
            <a:xfrm>
              <a:off x="4821133" y="5595541"/>
              <a:ext cx="2295940" cy="1005840"/>
            </a:xfrm>
            <a:prstGeom prst="rect">
              <a:avLst/>
            </a:prstGeom>
            <a:solidFill>
              <a:srgbClr val="EFD2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6" name="Picture 5">
              <a:extLst>
                <a:ext uri="{FF2B5EF4-FFF2-40B4-BE49-F238E27FC236}">
                  <a16:creationId xmlns:a16="http://schemas.microsoft.com/office/drawing/2014/main" id="{30CC7251-F565-5B46-9FBA-80429E2EA04E}"/>
                </a:ext>
              </a:extLst>
            </p:cNvPr>
            <p:cNvPicPr>
              <a:picLocks noChangeAspect="1"/>
            </p:cNvPicPr>
            <p:nvPr userDrawn="1"/>
          </p:nvPicPr>
          <p:blipFill>
            <a:blip r:embed="rId2"/>
            <a:stretch>
              <a:fillRect/>
            </a:stretch>
          </p:blipFill>
          <p:spPr>
            <a:xfrm>
              <a:off x="4974022" y="5824141"/>
              <a:ext cx="1990163" cy="548640"/>
            </a:xfrm>
            <a:prstGeom prst="rect">
              <a:avLst/>
            </a:prstGeom>
          </p:spPr>
        </p:pic>
      </p:grpSp>
      <p:sp>
        <p:nvSpPr>
          <p:cNvPr id="13" name="Title 1">
            <a:extLst>
              <a:ext uri="{FF2B5EF4-FFF2-40B4-BE49-F238E27FC236}">
                <a16:creationId xmlns:a16="http://schemas.microsoft.com/office/drawing/2014/main" id="{3BD1324E-51BE-AE4D-AAC4-8186220D6789}"/>
              </a:ext>
            </a:extLst>
          </p:cNvPr>
          <p:cNvSpPr txBox="1">
            <a:spLocks/>
          </p:cNvSpPr>
          <p:nvPr userDrawn="1"/>
        </p:nvSpPr>
        <p:spPr>
          <a:xfrm>
            <a:off x="4480256" y="965200"/>
            <a:ext cx="6894879" cy="4927601"/>
          </a:xfrm>
          <a:prstGeom prst="rect">
            <a:avLst/>
          </a:prstGeom>
          <a:noFill/>
        </p:spPr>
        <p:txBody>
          <a:bodyPr vert="horz" lIns="457200" tIns="45720" rIns="457200" bIns="45720" rtlCol="0" anchor="ctr">
            <a:normAutofit/>
          </a:bodyPr>
          <a:lstStyle>
            <a:lvl1pPr algn="l" defTabSz="914400" rtl="0" eaLnBrk="1" latinLnBrk="0" hangingPunct="1">
              <a:lnSpc>
                <a:spcPct val="90000"/>
              </a:lnSpc>
              <a:spcBef>
                <a:spcPct val="0"/>
              </a:spcBef>
              <a:buNone/>
              <a:defRPr sz="4400" b="0" kern="1200">
                <a:solidFill>
                  <a:schemeClr val="bg1"/>
                </a:solidFill>
                <a:latin typeface="+mj-lt"/>
                <a:ea typeface="+mj-ea"/>
                <a:cs typeface="+mj-cs"/>
              </a:defRPr>
            </a:lvl1pPr>
          </a:lstStyle>
          <a:p>
            <a:r>
              <a:rPr lang="en-US" sz="6000" dirty="0">
                <a:solidFill>
                  <a:srgbClr val="101820"/>
                </a:solidFill>
              </a:rPr>
              <a:t>Section Title</a:t>
            </a:r>
            <a:br>
              <a:rPr lang="en-US" dirty="0">
                <a:solidFill>
                  <a:srgbClr val="101820"/>
                </a:solidFill>
              </a:rPr>
            </a:br>
            <a:r>
              <a:rPr lang="en-US" sz="3600" dirty="0">
                <a:solidFill>
                  <a:srgbClr val="101820"/>
                </a:solidFill>
              </a:rPr>
              <a:t>Presenter</a:t>
            </a:r>
          </a:p>
        </p:txBody>
      </p:sp>
    </p:spTree>
    <p:extLst>
      <p:ext uri="{BB962C8B-B14F-4D97-AF65-F5344CB8AC3E}">
        <p14:creationId xmlns:p14="http://schemas.microsoft.com/office/powerpoint/2010/main" val="37828034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0F7A3FE-FE6F-4349-B198-E8E37FC32596}"/>
              </a:ext>
            </a:extLst>
          </p:cNvPr>
          <p:cNvSpPr/>
          <p:nvPr userDrawn="1"/>
        </p:nvSpPr>
        <p:spPr>
          <a:xfrm>
            <a:off x="0" y="6252133"/>
            <a:ext cx="10286999" cy="608029"/>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EE47F5EE-77E1-1E47-BC43-D12E9D19D281}"/>
              </a:ext>
            </a:extLst>
          </p:cNvPr>
          <p:cNvSpPr/>
          <p:nvPr userDrawn="1"/>
        </p:nvSpPr>
        <p:spPr>
          <a:xfrm>
            <a:off x="10363201" y="6249971"/>
            <a:ext cx="1828799" cy="608029"/>
          </a:xfrm>
          <a:prstGeom prst="rect">
            <a:avLst/>
          </a:prstGeom>
          <a:solidFill>
            <a:sysClr val="windowText" lastClr="000000">
              <a:lumMod val="50000"/>
              <a:lumOff val="50000"/>
            </a:sys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2F7D0FE2-7D66-CF47-B2D7-3CAAC40F65D8}"/>
              </a:ext>
            </a:extLst>
          </p:cNvPr>
          <p:cNvSpPr>
            <a:spLocks noGrp="1"/>
          </p:cNvSpPr>
          <p:nvPr>
            <p:ph type="body" idx="1"/>
          </p:nvPr>
        </p:nvSpPr>
        <p:spPr>
          <a:xfrm>
            <a:off x="838200" y="1755289"/>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531C2A2B-E8D5-2E4E-9BEC-BDEEDF892015}"/>
              </a:ext>
            </a:extLst>
          </p:cNvPr>
          <p:cNvSpPr>
            <a:spLocks noGrp="1"/>
          </p:cNvSpPr>
          <p:nvPr>
            <p:ph type="sldNum" sz="quarter" idx="4"/>
          </p:nvPr>
        </p:nvSpPr>
        <p:spPr>
          <a:xfrm>
            <a:off x="9296400" y="6365494"/>
            <a:ext cx="2743200" cy="365125"/>
          </a:xfrm>
          <a:prstGeom prst="rect">
            <a:avLst/>
          </a:prstGeom>
        </p:spPr>
        <p:txBody>
          <a:bodyPr vert="horz" lIns="91440" tIns="45720" rIns="91440" bIns="45720" rtlCol="0" anchor="ctr"/>
          <a:lstStyle>
            <a:lvl1pPr algn="r">
              <a:defRPr sz="1200">
                <a:solidFill>
                  <a:schemeClr val="bg1"/>
                </a:solidFill>
              </a:defRPr>
            </a:lvl1pPr>
          </a:lstStyle>
          <a:p>
            <a:fld id="{4D49B1A6-4A1C-9E46-8F2A-1B2F4646D2D4}" type="slidenum">
              <a:rPr lang="en-US" smtClean="0"/>
              <a:pPr/>
              <a:t>‹#›</a:t>
            </a:fld>
            <a:endParaRPr lang="en-US" dirty="0"/>
          </a:p>
        </p:txBody>
      </p:sp>
      <p:pic>
        <p:nvPicPr>
          <p:cNvPr id="14" name="Content Placeholder 4">
            <a:extLst>
              <a:ext uri="{FF2B5EF4-FFF2-40B4-BE49-F238E27FC236}">
                <a16:creationId xmlns:a16="http://schemas.microsoft.com/office/drawing/2014/main" id="{64E83C39-4AC3-AD43-BBAB-05096A87DE98}"/>
              </a:ext>
            </a:extLst>
          </p:cNvPr>
          <p:cNvPicPr>
            <a:picLocks noChangeAspect="1"/>
          </p:cNvPicPr>
          <p:nvPr userDrawn="1"/>
        </p:nvPicPr>
        <p:blipFill>
          <a:blip r:embed="rId5"/>
          <a:stretch>
            <a:fillRect/>
          </a:stretch>
        </p:blipFill>
        <p:spPr>
          <a:xfrm>
            <a:off x="182334" y="6327473"/>
            <a:ext cx="1643322" cy="453024"/>
          </a:xfrm>
          <a:prstGeom prst="rect">
            <a:avLst/>
          </a:prstGeom>
        </p:spPr>
      </p:pic>
      <p:sp>
        <p:nvSpPr>
          <p:cNvPr id="2" name="Title Placeholder 1">
            <a:extLst>
              <a:ext uri="{FF2B5EF4-FFF2-40B4-BE49-F238E27FC236}">
                <a16:creationId xmlns:a16="http://schemas.microsoft.com/office/drawing/2014/main" id="{A4414C1D-1820-B243-A630-3A3AD8C644C2}"/>
              </a:ext>
            </a:extLst>
          </p:cNvPr>
          <p:cNvSpPr>
            <a:spLocks noGrp="1"/>
          </p:cNvSpPr>
          <p:nvPr>
            <p:ph type="title"/>
          </p:nvPr>
        </p:nvSpPr>
        <p:spPr>
          <a:xfrm>
            <a:off x="0" y="194203"/>
            <a:ext cx="12192000" cy="1325562"/>
          </a:xfrm>
          <a:prstGeom prst="rect">
            <a:avLst/>
          </a:prstGeom>
          <a:solidFill>
            <a:sysClr val="window" lastClr="FFFFFF">
              <a:lumMod val="50000"/>
            </a:sysClr>
          </a:solidFill>
        </p:spPr>
        <p:txBody>
          <a:bodyPr vert="horz" lIns="457200" tIns="45720" rIns="457200" bIns="45720" rtlCol="0" anchor="ctr">
            <a:normAutofit/>
          </a:bodyPr>
          <a:lstStyle/>
          <a:p>
            <a:r>
              <a:rPr lang="en-US" dirty="0"/>
              <a:t>Click to edit Master title style</a:t>
            </a:r>
          </a:p>
        </p:txBody>
      </p:sp>
    </p:spTree>
    <p:extLst>
      <p:ext uri="{BB962C8B-B14F-4D97-AF65-F5344CB8AC3E}">
        <p14:creationId xmlns:p14="http://schemas.microsoft.com/office/powerpoint/2010/main" val="2124401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b="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Stephen.lukinovich@mcmpa.com" TargetMode="External"/><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cims.cdfifund.gov/preparation/?config=config_nmtc.x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eig.org/news/joint-economic-hearing-promise-opportunity-zone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0F5F29-040B-44E3-BB3B-ED165BD041BD}"/>
              </a:ext>
            </a:extLst>
          </p:cNvPr>
          <p:cNvSpPr txBox="1"/>
          <p:nvPr/>
        </p:nvSpPr>
        <p:spPr>
          <a:xfrm>
            <a:off x="7050024" y="4922203"/>
            <a:ext cx="4759508" cy="646331"/>
          </a:xfrm>
          <a:prstGeom prst="rect">
            <a:avLst/>
          </a:prstGeom>
          <a:noFill/>
        </p:spPr>
        <p:txBody>
          <a:bodyPr wrap="none" rtlCol="0">
            <a:spAutoFit/>
          </a:bodyPr>
          <a:lstStyle/>
          <a:p>
            <a:r>
              <a:rPr lang="en-US" dirty="0">
                <a:solidFill>
                  <a:schemeClr val="bg1"/>
                </a:solidFill>
              </a:rPr>
              <a:t>Financial Planning Association of Greater Indiana</a:t>
            </a:r>
          </a:p>
          <a:p>
            <a:r>
              <a:rPr lang="en-US" dirty="0">
                <a:solidFill>
                  <a:schemeClr val="bg1"/>
                </a:solidFill>
              </a:rPr>
              <a:t>Thursday, August 9, 2019</a:t>
            </a:r>
          </a:p>
        </p:txBody>
      </p:sp>
      <p:sp>
        <p:nvSpPr>
          <p:cNvPr id="3" name="TextBox 2">
            <a:extLst>
              <a:ext uri="{FF2B5EF4-FFF2-40B4-BE49-F238E27FC236}">
                <a16:creationId xmlns:a16="http://schemas.microsoft.com/office/drawing/2014/main" id="{A2F15E19-613C-4734-95C8-F4AF91CCF343}"/>
              </a:ext>
            </a:extLst>
          </p:cNvPr>
          <p:cNvSpPr txBox="1"/>
          <p:nvPr/>
        </p:nvSpPr>
        <p:spPr>
          <a:xfrm>
            <a:off x="7370064" y="5478632"/>
            <a:ext cx="3651384" cy="923330"/>
          </a:xfrm>
          <a:prstGeom prst="rect">
            <a:avLst/>
          </a:prstGeom>
          <a:noFill/>
        </p:spPr>
        <p:txBody>
          <a:bodyPr wrap="none" rtlCol="0">
            <a:spAutoFit/>
          </a:bodyPr>
          <a:lstStyle/>
          <a:p>
            <a:r>
              <a:rPr lang="en-US" dirty="0">
                <a:solidFill>
                  <a:schemeClr val="bg1"/>
                </a:solidFill>
              </a:rPr>
              <a:t>9:30am – 10:30am</a:t>
            </a:r>
          </a:p>
          <a:p>
            <a:r>
              <a:rPr lang="en-US" dirty="0">
                <a:solidFill>
                  <a:schemeClr val="bg1"/>
                </a:solidFill>
              </a:rPr>
              <a:t>Woodfield Crossings, Indianapolis, IN</a:t>
            </a:r>
          </a:p>
          <a:p>
            <a:endParaRPr lang="en-US" dirty="0">
              <a:solidFill>
                <a:schemeClr val="bg1"/>
              </a:solidFill>
            </a:endParaRPr>
          </a:p>
        </p:txBody>
      </p:sp>
      <p:sp>
        <p:nvSpPr>
          <p:cNvPr id="4" name="TextBox 3">
            <a:extLst>
              <a:ext uri="{FF2B5EF4-FFF2-40B4-BE49-F238E27FC236}">
                <a16:creationId xmlns:a16="http://schemas.microsoft.com/office/drawing/2014/main" id="{0E511753-DEA1-4BEA-A9AB-979A4A969D6E}"/>
              </a:ext>
            </a:extLst>
          </p:cNvPr>
          <p:cNvSpPr txBox="1"/>
          <p:nvPr/>
        </p:nvSpPr>
        <p:spPr>
          <a:xfrm>
            <a:off x="7552018" y="6035061"/>
            <a:ext cx="3715248" cy="923330"/>
          </a:xfrm>
          <a:prstGeom prst="rect">
            <a:avLst/>
          </a:prstGeom>
          <a:noFill/>
        </p:spPr>
        <p:txBody>
          <a:bodyPr wrap="none" rtlCol="0">
            <a:spAutoFit/>
          </a:bodyPr>
          <a:lstStyle/>
          <a:p>
            <a:r>
              <a:rPr lang="en-US" dirty="0">
                <a:solidFill>
                  <a:schemeClr val="bg1"/>
                </a:solidFill>
              </a:rPr>
              <a:t>Stephen M. Lukinovich, CPA, CVA, PFS</a:t>
            </a:r>
          </a:p>
          <a:p>
            <a:r>
              <a:rPr lang="en-US" dirty="0">
                <a:solidFill>
                  <a:schemeClr val="bg1"/>
                </a:solidFill>
              </a:rPr>
              <a:t>Andrew J. Ackermann, CPA, CVA</a:t>
            </a:r>
          </a:p>
          <a:p>
            <a:r>
              <a:rPr lang="en-US" dirty="0">
                <a:solidFill>
                  <a:schemeClr val="bg1"/>
                </a:solidFill>
              </a:rPr>
              <a:t>MCM CPAs &amp; Advisors, LLP</a:t>
            </a:r>
          </a:p>
        </p:txBody>
      </p:sp>
    </p:spTree>
    <p:extLst>
      <p:ext uri="{BB962C8B-B14F-4D97-AF65-F5344CB8AC3E}">
        <p14:creationId xmlns:p14="http://schemas.microsoft.com/office/powerpoint/2010/main" val="4067077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14FF8-46B2-4345-92EF-099887DC56F6}"/>
              </a:ext>
            </a:extLst>
          </p:cNvPr>
          <p:cNvSpPr>
            <a:spLocks noGrp="1"/>
          </p:cNvSpPr>
          <p:nvPr>
            <p:ph type="title"/>
          </p:nvPr>
        </p:nvSpPr>
        <p:spPr/>
        <p:txBody>
          <a:bodyPr/>
          <a:lstStyle/>
          <a:p>
            <a:pPr algn="ctr"/>
            <a:r>
              <a:rPr lang="en-US" dirty="0"/>
              <a:t>QO Zone Incentive – Temporary Deferral</a:t>
            </a:r>
          </a:p>
        </p:txBody>
      </p:sp>
      <p:sp>
        <p:nvSpPr>
          <p:cNvPr id="3" name="Content Placeholder 2">
            <a:extLst>
              <a:ext uri="{FF2B5EF4-FFF2-40B4-BE49-F238E27FC236}">
                <a16:creationId xmlns:a16="http://schemas.microsoft.com/office/drawing/2014/main" id="{D9AF8697-F01C-4B36-8F4D-3D68B95E8648}"/>
              </a:ext>
            </a:extLst>
          </p:cNvPr>
          <p:cNvSpPr>
            <a:spLocks noGrp="1"/>
          </p:cNvSpPr>
          <p:nvPr>
            <p:ph idx="1"/>
          </p:nvPr>
        </p:nvSpPr>
        <p:spPr/>
        <p:txBody>
          <a:bodyPr>
            <a:normAutofit lnSpcReduction="10000"/>
          </a:bodyPr>
          <a:lstStyle/>
          <a:p>
            <a:r>
              <a:rPr lang="en-US" dirty="0"/>
              <a:t>Taxpayer </a:t>
            </a:r>
            <a:r>
              <a:rPr lang="en-US" b="1" u="sng" dirty="0"/>
              <a:t>can elect</a:t>
            </a:r>
            <a:r>
              <a:rPr lang="en-US" b="1" dirty="0"/>
              <a:t> </a:t>
            </a:r>
            <a:r>
              <a:rPr lang="en-US" dirty="0"/>
              <a:t>under IRC Section 1400Z-2(a)(1)(A) to </a:t>
            </a:r>
            <a:r>
              <a:rPr lang="en-US" b="1" u="sng" dirty="0"/>
              <a:t>temporarily defer capital gain</a:t>
            </a:r>
            <a:r>
              <a:rPr lang="en-US" b="1" dirty="0"/>
              <a:t> </a:t>
            </a:r>
            <a:r>
              <a:rPr lang="en-US" dirty="0"/>
              <a:t>from the sale or transfer to an </a:t>
            </a:r>
            <a:r>
              <a:rPr lang="en-US" b="1" u="sng" dirty="0"/>
              <a:t>unrelated party</a:t>
            </a:r>
            <a:r>
              <a:rPr lang="en-US" b="1" dirty="0"/>
              <a:t> </a:t>
            </a:r>
            <a:r>
              <a:rPr lang="en-US" dirty="0"/>
              <a:t>of any property that the taxpayer owns as long as the taxpayer reinvests the deferred amount in a qualified opportunity fund (“QO Fund”).</a:t>
            </a:r>
          </a:p>
          <a:p>
            <a:pPr lvl="1">
              <a:buFont typeface="Courier New" panose="02070309020205020404" pitchFamily="49" charset="0"/>
              <a:buChar char="o"/>
            </a:pPr>
            <a:r>
              <a:rPr lang="en-US" b="1" u="sng" dirty="0"/>
              <a:t>GAINS DEFERRED</a:t>
            </a:r>
            <a:r>
              <a:rPr lang="en-US" b="1" dirty="0"/>
              <a:t> </a:t>
            </a:r>
            <a:r>
              <a:rPr lang="en-US" dirty="0"/>
              <a:t>– There does not appear to be any restrictions on the types of gains that can be deferred – short-term, long-term, etc.</a:t>
            </a:r>
          </a:p>
          <a:p>
            <a:pPr lvl="1">
              <a:buFont typeface="Courier New" panose="02070309020205020404" pitchFamily="49" charset="0"/>
              <a:buChar char="o"/>
            </a:pPr>
            <a:r>
              <a:rPr lang="en-US" b="1" u="sng" dirty="0"/>
              <a:t>ANY PROPERTY</a:t>
            </a:r>
            <a:r>
              <a:rPr lang="en-US" b="1" dirty="0"/>
              <a:t> </a:t>
            </a:r>
            <a:r>
              <a:rPr lang="en-US" dirty="0"/>
              <a:t>– There does not appear to be any restrictions on the types of property that can be sold to generate the gain – not limited to real property or business property.  </a:t>
            </a:r>
          </a:p>
          <a:p>
            <a:r>
              <a:rPr lang="en-US" dirty="0"/>
              <a:t>Taxpayer must reinvest the deferred amount within the </a:t>
            </a:r>
            <a:r>
              <a:rPr lang="en-US" b="1" u="sng" dirty="0"/>
              <a:t>180-day period</a:t>
            </a:r>
            <a:r>
              <a:rPr lang="en-US" dirty="0"/>
              <a:t> beginning on the date of the sale or transfer of the property generating the gain.   </a:t>
            </a:r>
          </a:p>
          <a:p>
            <a:endParaRPr lang="en-US" dirty="0"/>
          </a:p>
        </p:txBody>
      </p:sp>
    </p:spTree>
    <p:extLst>
      <p:ext uri="{BB962C8B-B14F-4D97-AF65-F5344CB8AC3E}">
        <p14:creationId xmlns:p14="http://schemas.microsoft.com/office/powerpoint/2010/main" val="2700808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14FF8-46B2-4345-92EF-099887DC56F6}"/>
              </a:ext>
            </a:extLst>
          </p:cNvPr>
          <p:cNvSpPr>
            <a:spLocks noGrp="1"/>
          </p:cNvSpPr>
          <p:nvPr>
            <p:ph type="title"/>
          </p:nvPr>
        </p:nvSpPr>
        <p:spPr/>
        <p:txBody>
          <a:bodyPr/>
          <a:lstStyle/>
          <a:p>
            <a:pPr algn="ctr"/>
            <a:r>
              <a:rPr lang="en-US" dirty="0"/>
              <a:t>QO Zone Incentive – Temporary Deferral (cont.)</a:t>
            </a:r>
          </a:p>
        </p:txBody>
      </p:sp>
      <p:sp>
        <p:nvSpPr>
          <p:cNvPr id="3" name="Content Placeholder 2">
            <a:extLst>
              <a:ext uri="{FF2B5EF4-FFF2-40B4-BE49-F238E27FC236}">
                <a16:creationId xmlns:a16="http://schemas.microsoft.com/office/drawing/2014/main" id="{D9AF8697-F01C-4B36-8F4D-3D68B95E8648}"/>
              </a:ext>
            </a:extLst>
          </p:cNvPr>
          <p:cNvSpPr>
            <a:spLocks noGrp="1"/>
          </p:cNvSpPr>
          <p:nvPr>
            <p:ph idx="1"/>
          </p:nvPr>
        </p:nvSpPr>
        <p:spPr/>
        <p:txBody>
          <a:bodyPr>
            <a:normAutofit/>
          </a:bodyPr>
          <a:lstStyle/>
          <a:p>
            <a:pPr marL="0" indent="0">
              <a:buNone/>
            </a:pPr>
            <a:r>
              <a:rPr lang="en-US" dirty="0"/>
              <a:t> </a:t>
            </a:r>
          </a:p>
          <a:p>
            <a:r>
              <a:rPr lang="en-US" dirty="0"/>
              <a:t>Gain deferral is temporary because the taxpayer must recognize the income in the tax year the investment is sold </a:t>
            </a:r>
            <a:r>
              <a:rPr lang="en-US" b="1" u="sng" dirty="0"/>
              <a:t>or</a:t>
            </a:r>
            <a:r>
              <a:rPr lang="en-US" dirty="0"/>
              <a:t> the tax year that includes December 31, 2026, whichever is earlier.  </a:t>
            </a:r>
          </a:p>
          <a:p>
            <a:r>
              <a:rPr lang="en-US" dirty="0"/>
              <a:t>Taxpayer can make an election to defer gain when it files federal income tax return.  </a:t>
            </a:r>
          </a:p>
          <a:p>
            <a:endParaRPr lang="en-US" dirty="0"/>
          </a:p>
        </p:txBody>
      </p:sp>
    </p:spTree>
    <p:extLst>
      <p:ext uri="{BB962C8B-B14F-4D97-AF65-F5344CB8AC3E}">
        <p14:creationId xmlns:p14="http://schemas.microsoft.com/office/powerpoint/2010/main" val="3230222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8E8D7-4DE7-4389-9AB9-84677524CBC9}"/>
              </a:ext>
            </a:extLst>
          </p:cNvPr>
          <p:cNvSpPr>
            <a:spLocks noGrp="1"/>
          </p:cNvSpPr>
          <p:nvPr>
            <p:ph type="title"/>
          </p:nvPr>
        </p:nvSpPr>
        <p:spPr/>
        <p:txBody>
          <a:bodyPr/>
          <a:lstStyle/>
          <a:p>
            <a:pPr algn="ctr"/>
            <a:r>
              <a:rPr lang="en-US" dirty="0"/>
              <a:t>QO Zone Incentive – Basis Step-Up </a:t>
            </a:r>
          </a:p>
        </p:txBody>
      </p:sp>
      <p:sp>
        <p:nvSpPr>
          <p:cNvPr id="3" name="Content Placeholder 2">
            <a:extLst>
              <a:ext uri="{FF2B5EF4-FFF2-40B4-BE49-F238E27FC236}">
                <a16:creationId xmlns:a16="http://schemas.microsoft.com/office/drawing/2014/main" id="{C5484DEB-038F-4018-8AE5-8519D62073FC}"/>
              </a:ext>
            </a:extLst>
          </p:cNvPr>
          <p:cNvSpPr>
            <a:spLocks noGrp="1"/>
          </p:cNvSpPr>
          <p:nvPr>
            <p:ph idx="1"/>
          </p:nvPr>
        </p:nvSpPr>
        <p:spPr/>
        <p:txBody>
          <a:bodyPr>
            <a:normAutofit fontScale="92500" lnSpcReduction="10000"/>
          </a:bodyPr>
          <a:lstStyle/>
          <a:p>
            <a:r>
              <a:rPr lang="en-US" sz="3000" dirty="0"/>
              <a:t>Where a taxpayer has elected temporary gain deferral, IRC Section 1400Z-2(b)(2)(B) provides a tiered </a:t>
            </a:r>
            <a:r>
              <a:rPr lang="en-US" sz="3000" b="1" u="sng" dirty="0"/>
              <a:t>“step-up” in the taxpayer’s basis</a:t>
            </a:r>
            <a:r>
              <a:rPr lang="en-US" sz="3000" dirty="0"/>
              <a:t> in the gain it reinvests in the QO Fund depending on how long the taxpayer holds the investment.  </a:t>
            </a:r>
          </a:p>
          <a:p>
            <a:r>
              <a:rPr lang="en-US" sz="3000" dirty="0"/>
              <a:t>Absent this statutory “step-up,” the taxpayer’s initial basis in the reinvested gain is zero.  </a:t>
            </a:r>
          </a:p>
          <a:p>
            <a:r>
              <a:rPr lang="en-US" sz="3000" b="1" u="sng" dirty="0"/>
              <a:t>“Step-Up” Holding Period</a:t>
            </a:r>
          </a:p>
          <a:p>
            <a:pPr lvl="1">
              <a:buFont typeface="Courier New" panose="02070309020205020404" pitchFamily="49" charset="0"/>
              <a:buChar char="o"/>
            </a:pPr>
            <a:r>
              <a:rPr lang="en-US" sz="2600" dirty="0"/>
              <a:t>If the taxpayer holds the investment for at least five years, the taxpayer’s basis in the investment is increased by an amount that is equal to ten percent (</a:t>
            </a:r>
            <a:r>
              <a:rPr lang="en-US" sz="2600" b="1" dirty="0"/>
              <a:t>10%</a:t>
            </a:r>
            <a:r>
              <a:rPr lang="en-US" sz="2600" dirty="0"/>
              <a:t>) of the amount of capital gain that the taxpayer elected to defer.  </a:t>
            </a:r>
          </a:p>
          <a:p>
            <a:pPr lvl="1">
              <a:buFont typeface="Courier New" panose="02070309020205020404" pitchFamily="49" charset="0"/>
              <a:buChar char="o"/>
            </a:pPr>
            <a:r>
              <a:rPr lang="en-US" sz="2600" dirty="0"/>
              <a:t>If the taxpayer holds the investment for seven years, the taxpayer’s basis is increased by an additional five percent (</a:t>
            </a:r>
            <a:r>
              <a:rPr lang="en-US" sz="2600" b="1" dirty="0"/>
              <a:t>5%</a:t>
            </a:r>
            <a:r>
              <a:rPr lang="en-US" sz="2600" dirty="0"/>
              <a:t>) of the deferred gain.  </a:t>
            </a:r>
          </a:p>
          <a:p>
            <a:pPr marL="0" indent="0">
              <a:buNone/>
            </a:pPr>
            <a:endParaRPr lang="en-US" dirty="0"/>
          </a:p>
        </p:txBody>
      </p:sp>
    </p:spTree>
    <p:extLst>
      <p:ext uri="{BB962C8B-B14F-4D97-AF65-F5344CB8AC3E}">
        <p14:creationId xmlns:p14="http://schemas.microsoft.com/office/powerpoint/2010/main" val="1378645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8E8D7-4DE7-4389-9AB9-84677524CBC9}"/>
              </a:ext>
            </a:extLst>
          </p:cNvPr>
          <p:cNvSpPr>
            <a:spLocks noGrp="1"/>
          </p:cNvSpPr>
          <p:nvPr>
            <p:ph type="title"/>
          </p:nvPr>
        </p:nvSpPr>
        <p:spPr/>
        <p:txBody>
          <a:bodyPr/>
          <a:lstStyle/>
          <a:p>
            <a:pPr algn="ctr"/>
            <a:r>
              <a:rPr lang="en-US" dirty="0"/>
              <a:t>QO Zone Incentive – Basis Step-Up (cont.)</a:t>
            </a:r>
          </a:p>
        </p:txBody>
      </p:sp>
      <p:sp>
        <p:nvSpPr>
          <p:cNvPr id="3" name="Content Placeholder 2">
            <a:extLst>
              <a:ext uri="{FF2B5EF4-FFF2-40B4-BE49-F238E27FC236}">
                <a16:creationId xmlns:a16="http://schemas.microsoft.com/office/drawing/2014/main" id="{C5484DEB-038F-4018-8AE5-8519D62073FC}"/>
              </a:ext>
            </a:extLst>
          </p:cNvPr>
          <p:cNvSpPr>
            <a:spLocks noGrp="1"/>
          </p:cNvSpPr>
          <p:nvPr>
            <p:ph idx="1"/>
          </p:nvPr>
        </p:nvSpPr>
        <p:spPr/>
        <p:txBody>
          <a:bodyPr>
            <a:normAutofit/>
          </a:bodyPr>
          <a:lstStyle/>
          <a:p>
            <a:endParaRPr lang="en-US" dirty="0"/>
          </a:p>
          <a:p>
            <a:r>
              <a:rPr lang="en-US" dirty="0"/>
              <a:t>Because the temporary gain deferral period ends no later than the tax year including December 31, 2026, the taxpayer will need to reinvest capital gain in a QO Fund and elect deferral treatment </a:t>
            </a:r>
            <a:r>
              <a:rPr lang="en-US" b="1" u="sng" dirty="0"/>
              <a:t>by December 31, 2019</a:t>
            </a:r>
            <a:r>
              <a:rPr lang="en-US" dirty="0"/>
              <a:t> to permit the taxpayer to hold the investment for seven years and receive the full benefit of the basis step-up provision.</a:t>
            </a:r>
          </a:p>
        </p:txBody>
      </p:sp>
    </p:spTree>
    <p:extLst>
      <p:ext uri="{BB962C8B-B14F-4D97-AF65-F5344CB8AC3E}">
        <p14:creationId xmlns:p14="http://schemas.microsoft.com/office/powerpoint/2010/main" val="970567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A9204-9369-40CE-B894-1959B0F3EB21}"/>
              </a:ext>
            </a:extLst>
          </p:cNvPr>
          <p:cNvSpPr>
            <a:spLocks noGrp="1"/>
          </p:cNvSpPr>
          <p:nvPr>
            <p:ph type="title"/>
          </p:nvPr>
        </p:nvSpPr>
        <p:spPr/>
        <p:txBody>
          <a:bodyPr/>
          <a:lstStyle/>
          <a:p>
            <a:pPr algn="ctr"/>
            <a:r>
              <a:rPr lang="en-US" dirty="0"/>
              <a:t>QO Zone Incentive – Permanent Exclusion</a:t>
            </a:r>
          </a:p>
        </p:txBody>
      </p:sp>
      <p:sp>
        <p:nvSpPr>
          <p:cNvPr id="3" name="Content Placeholder 2">
            <a:extLst>
              <a:ext uri="{FF2B5EF4-FFF2-40B4-BE49-F238E27FC236}">
                <a16:creationId xmlns:a16="http://schemas.microsoft.com/office/drawing/2014/main" id="{241C3DD5-2DE8-4D74-82CE-81FE3D7046A5}"/>
              </a:ext>
            </a:extLst>
          </p:cNvPr>
          <p:cNvSpPr>
            <a:spLocks noGrp="1"/>
          </p:cNvSpPr>
          <p:nvPr>
            <p:ph idx="1"/>
          </p:nvPr>
        </p:nvSpPr>
        <p:spPr/>
        <p:txBody>
          <a:bodyPr>
            <a:normAutofit/>
          </a:bodyPr>
          <a:lstStyle/>
          <a:p>
            <a:r>
              <a:rPr lang="en-US" dirty="0"/>
              <a:t>Taxpayer can </a:t>
            </a:r>
            <a:r>
              <a:rPr lang="en-US" b="1" u="sng" dirty="0"/>
              <a:t>elect</a:t>
            </a:r>
            <a:r>
              <a:rPr lang="en-US" dirty="0"/>
              <a:t> under IRC Section 1400Z-2(a)(1)(C) for an additional basis “step-up” that </a:t>
            </a:r>
            <a:r>
              <a:rPr lang="en-US" b="1" u="sng" dirty="0"/>
              <a:t>permanently excludes capital gain</a:t>
            </a:r>
            <a:r>
              <a:rPr lang="en-US" dirty="0"/>
              <a:t> on the sale or transfer of an investment that the taxpayer holds for at least ten years.</a:t>
            </a:r>
          </a:p>
          <a:p>
            <a:r>
              <a:rPr lang="en-US" dirty="0"/>
              <a:t>Where the taxpayer makes an election and holds the investment for </a:t>
            </a:r>
            <a:r>
              <a:rPr lang="en-US" b="1" u="sng" dirty="0"/>
              <a:t>at least ten (10) years</a:t>
            </a:r>
            <a:r>
              <a:rPr lang="en-US" dirty="0"/>
              <a:t>, the taxpayer’s basis in the investment is equal to the fair market value of the investment on the date the investment is sold – </a:t>
            </a:r>
            <a:r>
              <a:rPr lang="en-US" b="1" u="sng" dirty="0"/>
              <a:t>taxpayer is able to dispose of the property tax-free</a:t>
            </a:r>
            <a:r>
              <a:rPr lang="en-US" dirty="0"/>
              <a:t>.  </a:t>
            </a:r>
          </a:p>
        </p:txBody>
      </p:sp>
    </p:spTree>
    <p:extLst>
      <p:ext uri="{BB962C8B-B14F-4D97-AF65-F5344CB8AC3E}">
        <p14:creationId xmlns:p14="http://schemas.microsoft.com/office/powerpoint/2010/main" val="3533410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356A1-0DC0-45E5-BF96-232CF817BE3E}"/>
              </a:ext>
            </a:extLst>
          </p:cNvPr>
          <p:cNvSpPr>
            <a:spLocks noGrp="1"/>
          </p:cNvSpPr>
          <p:nvPr>
            <p:ph type="title"/>
          </p:nvPr>
        </p:nvSpPr>
        <p:spPr/>
        <p:txBody>
          <a:bodyPr/>
          <a:lstStyle/>
          <a:p>
            <a:pPr algn="ctr"/>
            <a:r>
              <a:rPr lang="en-US" dirty="0"/>
              <a:t>QO Zone Incentives - Example</a:t>
            </a:r>
          </a:p>
        </p:txBody>
      </p:sp>
      <p:sp>
        <p:nvSpPr>
          <p:cNvPr id="3" name="Content Placeholder 2">
            <a:extLst>
              <a:ext uri="{FF2B5EF4-FFF2-40B4-BE49-F238E27FC236}">
                <a16:creationId xmlns:a16="http://schemas.microsoft.com/office/drawing/2014/main" id="{D0949834-C60A-4D3C-B3ED-8159DD811AD6}"/>
              </a:ext>
            </a:extLst>
          </p:cNvPr>
          <p:cNvSpPr>
            <a:spLocks noGrp="1"/>
          </p:cNvSpPr>
          <p:nvPr>
            <p:ph idx="1"/>
          </p:nvPr>
        </p:nvSpPr>
        <p:spPr/>
        <p:txBody>
          <a:bodyPr/>
          <a:lstStyle/>
          <a:p>
            <a:pPr marL="0" indent="0">
              <a:buNone/>
            </a:pPr>
            <a:r>
              <a:rPr lang="en-US" dirty="0"/>
              <a:t>Acme Company sells underperforming Division generating $1 million of capital gain.  Company reinvests $1 million of gain into a QO Fund and makes the appropriate elections with respect to that investment.  Company holds the investment for 10 years and then sells the investment for $5 million.  </a:t>
            </a:r>
          </a:p>
          <a:p>
            <a:pPr lvl="1">
              <a:buFont typeface="Courier New" panose="02070309020205020404" pitchFamily="49" charset="0"/>
              <a:buChar char="o"/>
            </a:pPr>
            <a:r>
              <a:rPr lang="en-US" b="1" u="sng" dirty="0"/>
              <a:t>Temporary Deferral</a:t>
            </a:r>
            <a:r>
              <a:rPr lang="en-US" dirty="0"/>
              <a:t>.</a:t>
            </a:r>
            <a:r>
              <a:rPr lang="en-US" b="1" dirty="0"/>
              <a:t>  </a:t>
            </a:r>
            <a:r>
              <a:rPr lang="en-US" dirty="0"/>
              <a:t>Company would defer recognition of the original gain on the sale of its division until the December 31, 2026 tax year.  </a:t>
            </a:r>
          </a:p>
          <a:p>
            <a:pPr lvl="1">
              <a:buFont typeface="Courier New" panose="02070309020205020404" pitchFamily="49" charset="0"/>
              <a:buChar char="o"/>
            </a:pPr>
            <a:r>
              <a:rPr lang="en-US" b="1" u="sng" dirty="0"/>
              <a:t>Basis Step-Up</a:t>
            </a:r>
            <a:r>
              <a:rPr lang="en-US" dirty="0"/>
              <a:t>.  Company would recognize $850,000 of gain in the December 31, 2026 tax year (held investment for at least 7 years = 15% basis increase).</a:t>
            </a:r>
          </a:p>
          <a:p>
            <a:pPr lvl="1">
              <a:buFont typeface="Courier New" panose="02070309020205020404" pitchFamily="49" charset="0"/>
              <a:buChar char="o"/>
            </a:pPr>
            <a:r>
              <a:rPr lang="en-US" b="1" u="sng" dirty="0"/>
              <a:t>Permanent Exclusion</a:t>
            </a:r>
            <a:r>
              <a:rPr lang="en-US" dirty="0"/>
              <a:t>. Company would recognize </a:t>
            </a:r>
            <a:r>
              <a:rPr lang="en-US" b="1" u="sng" dirty="0"/>
              <a:t>no gain</a:t>
            </a:r>
            <a:r>
              <a:rPr lang="en-US" dirty="0"/>
              <a:t> on the subsequent sale of the property in Year 10 (basis = FMV on date sold). </a:t>
            </a:r>
          </a:p>
        </p:txBody>
      </p:sp>
    </p:spTree>
    <p:extLst>
      <p:ext uri="{BB962C8B-B14F-4D97-AF65-F5344CB8AC3E}">
        <p14:creationId xmlns:p14="http://schemas.microsoft.com/office/powerpoint/2010/main" val="2973436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33A1B-B94F-462E-8910-CB791B045F14}"/>
              </a:ext>
            </a:extLst>
          </p:cNvPr>
          <p:cNvSpPr>
            <a:spLocks noGrp="1"/>
          </p:cNvSpPr>
          <p:nvPr>
            <p:ph type="title"/>
          </p:nvPr>
        </p:nvSpPr>
        <p:spPr/>
        <p:txBody>
          <a:bodyPr/>
          <a:lstStyle/>
          <a:p>
            <a:pPr algn="ctr"/>
            <a:r>
              <a:rPr lang="en-US" dirty="0"/>
              <a:t>QO Zone Incentives - Example</a:t>
            </a:r>
          </a:p>
        </p:txBody>
      </p:sp>
      <p:graphicFrame>
        <p:nvGraphicFramePr>
          <p:cNvPr id="5" name="Content Placeholder 4">
            <a:extLst>
              <a:ext uri="{FF2B5EF4-FFF2-40B4-BE49-F238E27FC236}">
                <a16:creationId xmlns:a16="http://schemas.microsoft.com/office/drawing/2014/main" id="{7DDE8B5E-4E66-46BA-9692-7E1890B059F3}"/>
              </a:ext>
            </a:extLst>
          </p:cNvPr>
          <p:cNvGraphicFramePr>
            <a:graphicFrameLocks noGrp="1"/>
          </p:cNvGraphicFramePr>
          <p:nvPr>
            <p:ph idx="1"/>
            <p:extLst>
              <p:ext uri="{D42A27DB-BD31-4B8C-83A1-F6EECF244321}">
                <p14:modId xmlns:p14="http://schemas.microsoft.com/office/powerpoint/2010/main" val="2445047266"/>
              </p:ext>
            </p:extLst>
          </p:nvPr>
        </p:nvGraphicFramePr>
        <p:xfrm>
          <a:off x="838200" y="1679258"/>
          <a:ext cx="10515600" cy="2804160"/>
        </p:xfrm>
        <a:graphic>
          <a:graphicData uri="http://schemas.openxmlformats.org/drawingml/2006/table">
            <a:tbl>
              <a:tblPr firstRow="1" bandRow="1">
                <a:tableStyleId>{00A15C55-8517-42AA-B614-E9B94910E393}</a:tableStyleId>
              </a:tblPr>
              <a:tblGrid>
                <a:gridCol w="2628900">
                  <a:extLst>
                    <a:ext uri="{9D8B030D-6E8A-4147-A177-3AD203B41FA5}">
                      <a16:colId xmlns:a16="http://schemas.microsoft.com/office/drawing/2014/main" val="3452301624"/>
                    </a:ext>
                  </a:extLst>
                </a:gridCol>
                <a:gridCol w="2628900">
                  <a:extLst>
                    <a:ext uri="{9D8B030D-6E8A-4147-A177-3AD203B41FA5}">
                      <a16:colId xmlns:a16="http://schemas.microsoft.com/office/drawing/2014/main" val="3194924464"/>
                    </a:ext>
                  </a:extLst>
                </a:gridCol>
                <a:gridCol w="2628900">
                  <a:extLst>
                    <a:ext uri="{9D8B030D-6E8A-4147-A177-3AD203B41FA5}">
                      <a16:colId xmlns:a16="http://schemas.microsoft.com/office/drawing/2014/main" val="2132530183"/>
                    </a:ext>
                  </a:extLst>
                </a:gridCol>
                <a:gridCol w="2628900">
                  <a:extLst>
                    <a:ext uri="{9D8B030D-6E8A-4147-A177-3AD203B41FA5}">
                      <a16:colId xmlns:a16="http://schemas.microsoft.com/office/drawing/2014/main" val="131089274"/>
                    </a:ext>
                  </a:extLst>
                </a:gridCol>
              </a:tblGrid>
              <a:tr h="370840">
                <a:tc>
                  <a:txBody>
                    <a:bodyPr/>
                    <a:lstStyle/>
                    <a:p>
                      <a:pPr algn="ctr"/>
                      <a:r>
                        <a:rPr lang="en-US" sz="2200" b="1" dirty="0">
                          <a:solidFill>
                            <a:sysClr val="windowText" lastClr="000000"/>
                          </a:solidFill>
                        </a:rPr>
                        <a:t>INVESTMENT HOLDING PERIOD</a:t>
                      </a:r>
                    </a:p>
                  </a:txBody>
                  <a:tcPr/>
                </a:tc>
                <a:tc>
                  <a:txBody>
                    <a:bodyPr/>
                    <a:lstStyle/>
                    <a:p>
                      <a:pPr algn="ctr"/>
                      <a:r>
                        <a:rPr lang="en-US" sz="2200" dirty="0">
                          <a:solidFill>
                            <a:srgbClr val="101820"/>
                          </a:solidFill>
                        </a:rPr>
                        <a:t>GAIN ON SALE OF ORIGINAL ASSET</a:t>
                      </a:r>
                    </a:p>
                  </a:txBody>
                  <a:tcPr/>
                </a:tc>
                <a:tc>
                  <a:txBody>
                    <a:bodyPr/>
                    <a:lstStyle/>
                    <a:p>
                      <a:pPr algn="ctr"/>
                      <a:r>
                        <a:rPr lang="en-US" sz="2200" dirty="0">
                          <a:solidFill>
                            <a:srgbClr val="101820"/>
                          </a:solidFill>
                        </a:rPr>
                        <a:t>GAIN ON APPRECIATION OF OZ INVESTMENT*</a:t>
                      </a:r>
                    </a:p>
                  </a:txBody>
                  <a:tcPr/>
                </a:tc>
                <a:tc>
                  <a:txBody>
                    <a:bodyPr/>
                    <a:lstStyle/>
                    <a:p>
                      <a:pPr algn="ctr"/>
                      <a:r>
                        <a:rPr lang="en-US" sz="2200" dirty="0">
                          <a:solidFill>
                            <a:srgbClr val="101820"/>
                          </a:solidFill>
                        </a:rPr>
                        <a:t>TOTAL TAXABLE GAIN</a:t>
                      </a:r>
                    </a:p>
                  </a:txBody>
                  <a:tcPr/>
                </a:tc>
                <a:extLst>
                  <a:ext uri="{0D108BD9-81ED-4DB2-BD59-A6C34878D82A}">
                    <a16:rowId xmlns:a16="http://schemas.microsoft.com/office/drawing/2014/main" val="4229120864"/>
                  </a:ext>
                </a:extLst>
              </a:tr>
              <a:tr h="370840">
                <a:tc>
                  <a:txBody>
                    <a:bodyPr/>
                    <a:lstStyle/>
                    <a:p>
                      <a:pPr algn="l"/>
                      <a:r>
                        <a:rPr lang="en-US" sz="2200" dirty="0">
                          <a:solidFill>
                            <a:srgbClr val="101820"/>
                          </a:solidFill>
                        </a:rPr>
                        <a:t>3 Years</a:t>
                      </a:r>
                    </a:p>
                  </a:txBody>
                  <a:tcPr/>
                </a:tc>
                <a:tc>
                  <a:txBody>
                    <a:bodyPr/>
                    <a:lstStyle/>
                    <a:p>
                      <a:r>
                        <a:rPr lang="en-US" sz="2200" dirty="0"/>
                        <a:t>$1 million</a:t>
                      </a:r>
                    </a:p>
                  </a:txBody>
                  <a:tcPr/>
                </a:tc>
                <a:tc>
                  <a:txBody>
                    <a:bodyPr/>
                    <a:lstStyle/>
                    <a:p>
                      <a:r>
                        <a:rPr lang="en-US" sz="2200" dirty="0"/>
                        <a:t>$4 million</a:t>
                      </a:r>
                    </a:p>
                  </a:txBody>
                  <a:tcPr/>
                </a:tc>
                <a:tc>
                  <a:txBody>
                    <a:bodyPr/>
                    <a:lstStyle/>
                    <a:p>
                      <a:r>
                        <a:rPr lang="en-US" sz="2200" dirty="0"/>
                        <a:t>$5 million</a:t>
                      </a:r>
                      <a:r>
                        <a:rPr lang="en-US" sz="2200" b="1" dirty="0"/>
                        <a:t>**</a:t>
                      </a:r>
                      <a:endParaRPr lang="en-US" sz="2200" dirty="0"/>
                    </a:p>
                  </a:txBody>
                  <a:tcPr/>
                </a:tc>
                <a:extLst>
                  <a:ext uri="{0D108BD9-81ED-4DB2-BD59-A6C34878D82A}">
                    <a16:rowId xmlns:a16="http://schemas.microsoft.com/office/drawing/2014/main" val="957385245"/>
                  </a:ext>
                </a:extLst>
              </a:tr>
              <a:tr h="370840">
                <a:tc>
                  <a:txBody>
                    <a:bodyPr/>
                    <a:lstStyle/>
                    <a:p>
                      <a:pPr algn="l"/>
                      <a:r>
                        <a:rPr lang="en-US" sz="2200" dirty="0">
                          <a:solidFill>
                            <a:srgbClr val="101820"/>
                          </a:solidFill>
                        </a:rPr>
                        <a:t>5 Years</a:t>
                      </a:r>
                    </a:p>
                  </a:txBody>
                  <a:tcPr/>
                </a:tc>
                <a:tc>
                  <a:txBody>
                    <a:bodyPr/>
                    <a:lstStyle/>
                    <a:p>
                      <a:r>
                        <a:rPr lang="en-US" sz="2200" dirty="0"/>
                        <a:t>$900,000</a:t>
                      </a:r>
                    </a:p>
                  </a:txBody>
                  <a:tcPr/>
                </a:tc>
                <a:tc>
                  <a:txBody>
                    <a:bodyPr/>
                    <a:lstStyle/>
                    <a:p>
                      <a:r>
                        <a:rPr lang="en-US" sz="2200" dirty="0"/>
                        <a:t>$4 million</a:t>
                      </a:r>
                    </a:p>
                  </a:txBody>
                  <a:tcPr/>
                </a:tc>
                <a:tc>
                  <a:txBody>
                    <a:bodyPr/>
                    <a:lstStyle/>
                    <a:p>
                      <a:r>
                        <a:rPr lang="en-US" sz="2200" dirty="0"/>
                        <a:t>$4.9 million</a:t>
                      </a:r>
                    </a:p>
                  </a:txBody>
                  <a:tcPr/>
                </a:tc>
                <a:extLst>
                  <a:ext uri="{0D108BD9-81ED-4DB2-BD59-A6C34878D82A}">
                    <a16:rowId xmlns:a16="http://schemas.microsoft.com/office/drawing/2014/main" val="2051973029"/>
                  </a:ext>
                </a:extLst>
              </a:tr>
              <a:tr h="370840">
                <a:tc>
                  <a:txBody>
                    <a:bodyPr/>
                    <a:lstStyle/>
                    <a:p>
                      <a:pPr algn="l"/>
                      <a:r>
                        <a:rPr lang="en-US" sz="2200" dirty="0">
                          <a:solidFill>
                            <a:srgbClr val="101820"/>
                          </a:solidFill>
                        </a:rPr>
                        <a:t>7 Years</a:t>
                      </a:r>
                    </a:p>
                  </a:txBody>
                  <a:tcPr/>
                </a:tc>
                <a:tc>
                  <a:txBody>
                    <a:bodyPr/>
                    <a:lstStyle/>
                    <a:p>
                      <a:r>
                        <a:rPr lang="en-US" sz="2200" dirty="0"/>
                        <a:t>$850,000</a:t>
                      </a:r>
                    </a:p>
                  </a:txBody>
                  <a:tcPr/>
                </a:tc>
                <a:tc>
                  <a:txBody>
                    <a:bodyPr/>
                    <a:lstStyle/>
                    <a:p>
                      <a:r>
                        <a:rPr lang="en-US" sz="2200" dirty="0"/>
                        <a:t>$4 million</a:t>
                      </a:r>
                    </a:p>
                  </a:txBody>
                  <a:tcPr/>
                </a:tc>
                <a:tc>
                  <a:txBody>
                    <a:bodyPr/>
                    <a:lstStyle/>
                    <a:p>
                      <a:r>
                        <a:rPr lang="en-US" sz="2200" dirty="0"/>
                        <a:t>$4.85 million</a:t>
                      </a:r>
                    </a:p>
                  </a:txBody>
                  <a:tcPr/>
                </a:tc>
                <a:extLst>
                  <a:ext uri="{0D108BD9-81ED-4DB2-BD59-A6C34878D82A}">
                    <a16:rowId xmlns:a16="http://schemas.microsoft.com/office/drawing/2014/main" val="2094898809"/>
                  </a:ext>
                </a:extLst>
              </a:tr>
              <a:tr h="370840">
                <a:tc>
                  <a:txBody>
                    <a:bodyPr/>
                    <a:lstStyle/>
                    <a:p>
                      <a:pPr algn="l"/>
                      <a:r>
                        <a:rPr lang="en-US" sz="2200" dirty="0">
                          <a:solidFill>
                            <a:srgbClr val="101820"/>
                          </a:solidFill>
                        </a:rPr>
                        <a:t>10 Years</a:t>
                      </a:r>
                    </a:p>
                  </a:txBody>
                  <a:tcPr/>
                </a:tc>
                <a:tc>
                  <a:txBody>
                    <a:bodyPr/>
                    <a:lstStyle/>
                    <a:p>
                      <a:r>
                        <a:rPr lang="en-US" sz="2200" dirty="0"/>
                        <a:t>$850,000</a:t>
                      </a:r>
                    </a:p>
                  </a:txBody>
                  <a:tcPr/>
                </a:tc>
                <a:tc>
                  <a:txBody>
                    <a:bodyPr/>
                    <a:lstStyle/>
                    <a:p>
                      <a:r>
                        <a:rPr lang="en-US" sz="2200" dirty="0"/>
                        <a:t>-0-</a:t>
                      </a:r>
                    </a:p>
                  </a:txBody>
                  <a:tcPr/>
                </a:tc>
                <a:tc>
                  <a:txBody>
                    <a:bodyPr/>
                    <a:lstStyle/>
                    <a:p>
                      <a:r>
                        <a:rPr lang="en-US" sz="2200" dirty="0"/>
                        <a:t>$850,000</a:t>
                      </a:r>
                    </a:p>
                  </a:txBody>
                  <a:tcPr/>
                </a:tc>
                <a:extLst>
                  <a:ext uri="{0D108BD9-81ED-4DB2-BD59-A6C34878D82A}">
                    <a16:rowId xmlns:a16="http://schemas.microsoft.com/office/drawing/2014/main" val="2251160575"/>
                  </a:ext>
                </a:extLst>
              </a:tr>
            </a:tbl>
          </a:graphicData>
        </a:graphic>
      </p:graphicFrame>
      <p:sp>
        <p:nvSpPr>
          <p:cNvPr id="7" name="TextBox 6">
            <a:extLst>
              <a:ext uri="{FF2B5EF4-FFF2-40B4-BE49-F238E27FC236}">
                <a16:creationId xmlns:a16="http://schemas.microsoft.com/office/drawing/2014/main" id="{0B8516B7-4FAC-4BFF-B98C-3B5C62EA9A96}"/>
              </a:ext>
            </a:extLst>
          </p:cNvPr>
          <p:cNvSpPr txBox="1"/>
          <p:nvPr/>
        </p:nvSpPr>
        <p:spPr>
          <a:xfrm>
            <a:off x="838200" y="4583084"/>
            <a:ext cx="10515600" cy="1938992"/>
          </a:xfrm>
          <a:prstGeom prst="rect">
            <a:avLst/>
          </a:prstGeom>
          <a:noFill/>
        </p:spPr>
        <p:txBody>
          <a:bodyPr wrap="square" rtlCol="0">
            <a:spAutoFit/>
          </a:bodyPr>
          <a:lstStyle/>
          <a:p>
            <a:r>
              <a:rPr lang="en-US" sz="2000" b="1" dirty="0"/>
              <a:t>*Assume OZ Investment is sold for $5 million at the end of each holding period.</a:t>
            </a:r>
          </a:p>
          <a:p>
            <a:r>
              <a:rPr lang="en-US" sz="2000" b="1" dirty="0"/>
              <a:t>**Absent QO Zone investment option, this would likely be the tax result to Acme Company for the same course of action – initial sale of Division, reinvestment in new project, and eventual sale - $1 million of gain recognized at time of Division sale and $4 million of gain recognized when new project is sold.</a:t>
            </a:r>
          </a:p>
          <a:p>
            <a:pPr marL="342900" indent="-342900">
              <a:buFont typeface="Arial" panose="020B0604020202020204" pitchFamily="34" charset="0"/>
              <a:buChar char="•"/>
            </a:pPr>
            <a:r>
              <a:rPr lang="en-US" sz="2000" b="1" dirty="0"/>
              <a:t> </a:t>
            </a:r>
          </a:p>
        </p:txBody>
      </p:sp>
    </p:spTree>
    <p:extLst>
      <p:ext uri="{BB962C8B-B14F-4D97-AF65-F5344CB8AC3E}">
        <p14:creationId xmlns:p14="http://schemas.microsoft.com/office/powerpoint/2010/main" val="573986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34B98-4F31-41EC-A552-BE8FF7B68DB2}"/>
              </a:ext>
            </a:extLst>
          </p:cNvPr>
          <p:cNvSpPr>
            <a:spLocks noGrp="1"/>
          </p:cNvSpPr>
          <p:nvPr>
            <p:ph type="title"/>
          </p:nvPr>
        </p:nvSpPr>
        <p:spPr/>
        <p:txBody>
          <a:bodyPr/>
          <a:lstStyle/>
          <a:p>
            <a:pPr algn="ctr"/>
            <a:r>
              <a:rPr lang="en-US" dirty="0"/>
              <a:t>QO Zone Incentives – Example</a:t>
            </a:r>
          </a:p>
        </p:txBody>
      </p:sp>
      <p:sp>
        <p:nvSpPr>
          <p:cNvPr id="3" name="Content Placeholder 2">
            <a:extLst>
              <a:ext uri="{FF2B5EF4-FFF2-40B4-BE49-F238E27FC236}">
                <a16:creationId xmlns:a16="http://schemas.microsoft.com/office/drawing/2014/main" id="{AE1CBE2C-2538-4714-AD9B-8EC78071BE47}"/>
              </a:ext>
            </a:extLst>
          </p:cNvPr>
          <p:cNvSpPr>
            <a:spLocks noGrp="1"/>
          </p:cNvSpPr>
          <p:nvPr>
            <p:ph idx="1"/>
          </p:nvPr>
        </p:nvSpPr>
        <p:spPr/>
        <p:txBody>
          <a:bodyPr/>
          <a:lstStyle/>
          <a:p>
            <a:pPr marL="0" indent="0">
              <a:buNone/>
            </a:pPr>
            <a:endParaRPr lang="en-US" b="1" u="sng" dirty="0"/>
          </a:p>
          <a:p>
            <a:pPr marL="0" indent="0">
              <a:buNone/>
            </a:pPr>
            <a:r>
              <a:rPr lang="en-US" b="1" u="sng" dirty="0"/>
              <a:t>TAX SAVINGS TO ACME COMPANY</a:t>
            </a:r>
          </a:p>
          <a:p>
            <a:r>
              <a:rPr lang="en-US" dirty="0"/>
              <a:t>The tax impact of the QO Zone incentives to ACME Company is:</a:t>
            </a:r>
          </a:p>
          <a:p>
            <a:pPr lvl="1">
              <a:buFont typeface="Courier New" panose="02070309020205020404" pitchFamily="49" charset="0"/>
              <a:buChar char="o"/>
            </a:pPr>
            <a:r>
              <a:rPr lang="en-US" dirty="0"/>
              <a:t>Temporary tax deferral on initial $1 million of gain until December 31, 2026 tax year.</a:t>
            </a:r>
          </a:p>
          <a:p>
            <a:pPr lvl="1">
              <a:buFont typeface="Courier New" panose="02070309020205020404" pitchFamily="49" charset="0"/>
              <a:buChar char="o"/>
            </a:pPr>
            <a:r>
              <a:rPr lang="en-US" dirty="0"/>
              <a:t>Basis step-up in initial investment reducing deferred gain to $850,000.</a:t>
            </a:r>
          </a:p>
          <a:p>
            <a:pPr lvl="1">
              <a:buFont typeface="Courier New" panose="02070309020205020404" pitchFamily="49" charset="0"/>
              <a:buChar char="o"/>
            </a:pPr>
            <a:r>
              <a:rPr lang="en-US" dirty="0"/>
              <a:t>Permanent exclusion of $4 million of gain on investment appreciation. </a:t>
            </a:r>
          </a:p>
          <a:p>
            <a:r>
              <a:rPr lang="en-US" b="1" u="sng" dirty="0"/>
              <a:t>Tax Savings</a:t>
            </a:r>
            <a:r>
              <a:rPr lang="en-US" dirty="0"/>
              <a:t> = $4.150 million of gain that the Company does not have to recognize.</a:t>
            </a:r>
          </a:p>
        </p:txBody>
      </p:sp>
    </p:spTree>
    <p:extLst>
      <p:ext uri="{BB962C8B-B14F-4D97-AF65-F5344CB8AC3E}">
        <p14:creationId xmlns:p14="http://schemas.microsoft.com/office/powerpoint/2010/main" val="3693207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637A6-4BEB-4029-84ED-8C096CF96A83}"/>
              </a:ext>
            </a:extLst>
          </p:cNvPr>
          <p:cNvSpPr>
            <a:spLocks noGrp="1"/>
          </p:cNvSpPr>
          <p:nvPr>
            <p:ph type="title"/>
          </p:nvPr>
        </p:nvSpPr>
        <p:spPr/>
        <p:txBody>
          <a:bodyPr/>
          <a:lstStyle/>
          <a:p>
            <a:pPr algn="ctr"/>
            <a:r>
              <a:rPr lang="en-US" dirty="0"/>
              <a:t>What is a Qualified Opportunity Fund (QO Fund)?</a:t>
            </a:r>
          </a:p>
        </p:txBody>
      </p:sp>
      <p:sp>
        <p:nvSpPr>
          <p:cNvPr id="3" name="Content Placeholder 2">
            <a:extLst>
              <a:ext uri="{FF2B5EF4-FFF2-40B4-BE49-F238E27FC236}">
                <a16:creationId xmlns:a16="http://schemas.microsoft.com/office/drawing/2014/main" id="{EC39BC21-F795-4AAD-921E-5A0DDAD7577D}"/>
              </a:ext>
            </a:extLst>
          </p:cNvPr>
          <p:cNvSpPr>
            <a:spLocks noGrp="1"/>
          </p:cNvSpPr>
          <p:nvPr>
            <p:ph idx="1"/>
          </p:nvPr>
        </p:nvSpPr>
        <p:spPr/>
        <p:txBody>
          <a:bodyPr>
            <a:normAutofit fontScale="85000" lnSpcReduction="20000"/>
          </a:bodyPr>
          <a:lstStyle/>
          <a:p>
            <a:r>
              <a:rPr lang="en-US" dirty="0"/>
              <a:t>A QO Fund is any investment vehicle organized as either a partnership (including an LLC treated as a partnership for tax purposes) or corporation that was formed for the purpose of investing in qualified opportunity zone property (“QOZ Property”). </a:t>
            </a:r>
          </a:p>
          <a:p>
            <a:r>
              <a:rPr lang="en-US" dirty="0"/>
              <a:t>At least 90 percent of the QO Fund’s assets must consist of QOZ Property.  </a:t>
            </a:r>
          </a:p>
          <a:p>
            <a:r>
              <a:rPr lang="en-US" dirty="0"/>
              <a:t>IRS recently confirmed in an FAQ that a taxpayer can self-certify to become a QO Fund - Taxpayers are not required to seek pre-approval or related action to establish a QO Fund.</a:t>
            </a:r>
          </a:p>
          <a:p>
            <a:r>
              <a:rPr lang="en-US" dirty="0"/>
              <a:t>To self-certify, the taxpayer will simply complete Form 8996 and attach the form to a timely filed federal income tax return for the relevant taxable year. </a:t>
            </a:r>
          </a:p>
          <a:p>
            <a:r>
              <a:rPr lang="en-US" dirty="0"/>
              <a:t>Self-certification process should simplify the general complexity typically associated with other federal incentive programs and expedite the ability of QO Funds to invest in or acquire QOZ Property.</a:t>
            </a:r>
          </a:p>
        </p:txBody>
      </p:sp>
    </p:spTree>
    <p:extLst>
      <p:ext uri="{BB962C8B-B14F-4D97-AF65-F5344CB8AC3E}">
        <p14:creationId xmlns:p14="http://schemas.microsoft.com/office/powerpoint/2010/main" val="1944785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24C41-24F7-4C26-8C61-A6D1656082BA}"/>
              </a:ext>
            </a:extLst>
          </p:cNvPr>
          <p:cNvSpPr>
            <a:spLocks noGrp="1"/>
          </p:cNvSpPr>
          <p:nvPr>
            <p:ph type="title"/>
          </p:nvPr>
        </p:nvSpPr>
        <p:spPr/>
        <p:txBody>
          <a:bodyPr/>
          <a:lstStyle/>
          <a:p>
            <a:pPr algn="ctr"/>
            <a:r>
              <a:rPr lang="en-US" dirty="0"/>
              <a:t>What is QOZ Property?</a:t>
            </a:r>
          </a:p>
        </p:txBody>
      </p:sp>
      <p:sp>
        <p:nvSpPr>
          <p:cNvPr id="3" name="Content Placeholder 2">
            <a:extLst>
              <a:ext uri="{FF2B5EF4-FFF2-40B4-BE49-F238E27FC236}">
                <a16:creationId xmlns:a16="http://schemas.microsoft.com/office/drawing/2014/main" id="{C6535830-5589-444B-9CF6-3ABAB29275AC}"/>
              </a:ext>
            </a:extLst>
          </p:cNvPr>
          <p:cNvSpPr>
            <a:spLocks noGrp="1"/>
          </p:cNvSpPr>
          <p:nvPr>
            <p:ph idx="1"/>
          </p:nvPr>
        </p:nvSpPr>
        <p:spPr/>
        <p:txBody>
          <a:bodyPr/>
          <a:lstStyle/>
          <a:p>
            <a:endParaRPr lang="en-US" dirty="0"/>
          </a:p>
          <a:p>
            <a:r>
              <a:rPr lang="en-US" dirty="0"/>
              <a:t>There are three categories of QOZ Property permitted under IRC Section 1400Z-2(d)(2)(A):</a:t>
            </a:r>
          </a:p>
          <a:p>
            <a:pPr lvl="1">
              <a:buFont typeface="Courier New" panose="02070309020205020404" pitchFamily="49" charset="0"/>
              <a:buChar char="o"/>
            </a:pPr>
            <a:r>
              <a:rPr lang="en-US" dirty="0"/>
              <a:t>Qualified opportunity zone stock (“QOZ Stock”);</a:t>
            </a:r>
          </a:p>
          <a:p>
            <a:pPr lvl="1">
              <a:buFont typeface="Courier New" panose="02070309020205020404" pitchFamily="49" charset="0"/>
              <a:buChar char="o"/>
            </a:pPr>
            <a:r>
              <a:rPr lang="en-US" dirty="0"/>
              <a:t>Qualified opportunity zone partnership interest (“QOZ Interest”); or</a:t>
            </a:r>
          </a:p>
          <a:p>
            <a:pPr lvl="1">
              <a:buFont typeface="Courier New" panose="02070309020205020404" pitchFamily="49" charset="0"/>
              <a:buChar char="o"/>
            </a:pPr>
            <a:r>
              <a:rPr lang="en-US" dirty="0"/>
              <a:t>Qualified opportunity zone business property (“QOZ Business Property”).</a:t>
            </a:r>
          </a:p>
          <a:p>
            <a:r>
              <a:rPr lang="en-US" dirty="0"/>
              <a:t>QOZ Property cannot include an interest in another QO Fund.</a:t>
            </a:r>
          </a:p>
        </p:txBody>
      </p:sp>
    </p:spTree>
    <p:extLst>
      <p:ext uri="{BB962C8B-B14F-4D97-AF65-F5344CB8AC3E}">
        <p14:creationId xmlns:p14="http://schemas.microsoft.com/office/powerpoint/2010/main" val="3374863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E7D41-41B6-9B40-81C5-FD10F6709C60}"/>
              </a:ext>
            </a:extLst>
          </p:cNvPr>
          <p:cNvSpPr>
            <a:spLocks noGrp="1"/>
          </p:cNvSpPr>
          <p:nvPr>
            <p:ph type="title"/>
          </p:nvPr>
        </p:nvSpPr>
        <p:spPr/>
        <p:txBody>
          <a:bodyPr/>
          <a:lstStyle/>
          <a:p>
            <a:r>
              <a:rPr lang="en-US" dirty="0"/>
              <a:t>What is a Qualified Opportunity Zone (QO Zone)?</a:t>
            </a:r>
          </a:p>
        </p:txBody>
      </p:sp>
      <p:sp>
        <p:nvSpPr>
          <p:cNvPr id="3" name="Content Placeholder 2">
            <a:extLst>
              <a:ext uri="{FF2B5EF4-FFF2-40B4-BE49-F238E27FC236}">
                <a16:creationId xmlns:a16="http://schemas.microsoft.com/office/drawing/2014/main" id="{19E22044-94D6-C942-BB56-568C07C8E204}"/>
              </a:ext>
            </a:extLst>
          </p:cNvPr>
          <p:cNvSpPr>
            <a:spLocks noGrp="1"/>
          </p:cNvSpPr>
          <p:nvPr>
            <p:ph idx="1"/>
          </p:nvPr>
        </p:nvSpPr>
        <p:spPr/>
        <p:txBody>
          <a:bodyPr/>
          <a:lstStyle/>
          <a:p>
            <a:r>
              <a:rPr lang="en-US" dirty="0"/>
              <a:t>Enacted as part of sweeping federal tax legislation commonly referred to as the Tax Cuts and Jobs Act of 2017.</a:t>
            </a:r>
          </a:p>
          <a:p>
            <a:r>
              <a:rPr lang="en-US" dirty="0"/>
              <a:t>Internal Revenue Code (IRC) Section 1400Z-2 provides significant tax incentives for taxpayers to reinvest unrealized capital gains in certain property and businesses located or operating in low-income census tracts that Treasury has designated as qualified opportunity zones (“QO Zone”). </a:t>
            </a:r>
          </a:p>
          <a:p>
            <a:pPr marL="0" indent="0">
              <a:buNone/>
            </a:pPr>
            <a:endParaRPr lang="en-US" dirty="0"/>
          </a:p>
        </p:txBody>
      </p:sp>
    </p:spTree>
    <p:extLst>
      <p:ext uri="{BB962C8B-B14F-4D97-AF65-F5344CB8AC3E}">
        <p14:creationId xmlns:p14="http://schemas.microsoft.com/office/powerpoint/2010/main" val="7253302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67D10-5B46-40D9-917C-6AFE402E77F2}"/>
              </a:ext>
            </a:extLst>
          </p:cNvPr>
          <p:cNvSpPr>
            <a:spLocks noGrp="1"/>
          </p:cNvSpPr>
          <p:nvPr>
            <p:ph type="title"/>
          </p:nvPr>
        </p:nvSpPr>
        <p:spPr/>
        <p:txBody>
          <a:bodyPr/>
          <a:lstStyle/>
          <a:p>
            <a:pPr algn="ctr"/>
            <a:r>
              <a:rPr lang="en-US" dirty="0"/>
              <a:t>QOZ Stock</a:t>
            </a:r>
          </a:p>
        </p:txBody>
      </p:sp>
      <p:sp>
        <p:nvSpPr>
          <p:cNvPr id="3" name="Content Placeholder 2">
            <a:extLst>
              <a:ext uri="{FF2B5EF4-FFF2-40B4-BE49-F238E27FC236}">
                <a16:creationId xmlns:a16="http://schemas.microsoft.com/office/drawing/2014/main" id="{E6217EF9-A254-48FC-823A-7D33ABD33598}"/>
              </a:ext>
            </a:extLst>
          </p:cNvPr>
          <p:cNvSpPr>
            <a:spLocks noGrp="1"/>
          </p:cNvSpPr>
          <p:nvPr>
            <p:ph idx="1"/>
          </p:nvPr>
        </p:nvSpPr>
        <p:spPr/>
        <p:txBody>
          <a:bodyPr>
            <a:normAutofit/>
          </a:bodyPr>
          <a:lstStyle/>
          <a:p>
            <a:endParaRPr lang="en-US" dirty="0"/>
          </a:p>
          <a:p>
            <a:r>
              <a:rPr lang="en-US" dirty="0"/>
              <a:t>Any stock in a domestic corporation if: </a:t>
            </a:r>
          </a:p>
          <a:p>
            <a:pPr marL="914400" lvl="1" indent="-457200">
              <a:buFont typeface="+mj-lt"/>
              <a:buAutoNum type="alphaLcPeriod"/>
            </a:pPr>
            <a:r>
              <a:rPr lang="en-US" dirty="0"/>
              <a:t>the QO Fund acquired the stock after December 31, 2017 at its </a:t>
            </a:r>
            <a:r>
              <a:rPr lang="en-US" b="1" u="sng" dirty="0"/>
              <a:t>original issue</a:t>
            </a:r>
            <a:r>
              <a:rPr lang="en-US" dirty="0"/>
              <a:t> for cash; </a:t>
            </a:r>
          </a:p>
          <a:p>
            <a:pPr marL="914400" lvl="1" indent="-457200">
              <a:buFont typeface="+mj-lt"/>
              <a:buAutoNum type="alphaLcPeriod"/>
            </a:pPr>
            <a:r>
              <a:rPr lang="en-US" dirty="0"/>
              <a:t>at the time of issue, the corporation was a qualified opportunity zone business (“QOZ Business”) or was organized to be a QOZ Business; and </a:t>
            </a:r>
          </a:p>
          <a:p>
            <a:pPr marL="914400" lvl="1" indent="-457200">
              <a:buFont typeface="+mj-lt"/>
              <a:buAutoNum type="alphaLcPeriod"/>
            </a:pPr>
            <a:r>
              <a:rPr lang="en-US" dirty="0"/>
              <a:t>during </a:t>
            </a:r>
            <a:r>
              <a:rPr lang="en-US" b="1" u="sng" dirty="0"/>
              <a:t>substantially all</a:t>
            </a:r>
            <a:r>
              <a:rPr lang="en-US" dirty="0"/>
              <a:t> of the time the QO Fund held the QOZ Stock, the corporation qualified as a QOZ Business.</a:t>
            </a:r>
          </a:p>
          <a:p>
            <a:pPr marL="0" indent="0">
              <a:buNone/>
            </a:pPr>
            <a:endParaRPr lang="en-US" dirty="0"/>
          </a:p>
        </p:txBody>
      </p:sp>
    </p:spTree>
    <p:extLst>
      <p:ext uri="{BB962C8B-B14F-4D97-AF65-F5344CB8AC3E}">
        <p14:creationId xmlns:p14="http://schemas.microsoft.com/office/powerpoint/2010/main" val="3028783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5436A-A651-45C2-8D49-28838108124B}"/>
              </a:ext>
            </a:extLst>
          </p:cNvPr>
          <p:cNvSpPr>
            <a:spLocks noGrp="1"/>
          </p:cNvSpPr>
          <p:nvPr>
            <p:ph type="title"/>
          </p:nvPr>
        </p:nvSpPr>
        <p:spPr/>
        <p:txBody>
          <a:bodyPr/>
          <a:lstStyle/>
          <a:p>
            <a:pPr algn="ctr"/>
            <a:r>
              <a:rPr lang="en-US" dirty="0"/>
              <a:t>QOZ Interest</a:t>
            </a:r>
          </a:p>
        </p:txBody>
      </p:sp>
      <p:sp>
        <p:nvSpPr>
          <p:cNvPr id="3" name="Content Placeholder 2">
            <a:extLst>
              <a:ext uri="{FF2B5EF4-FFF2-40B4-BE49-F238E27FC236}">
                <a16:creationId xmlns:a16="http://schemas.microsoft.com/office/drawing/2014/main" id="{ACA9810B-56EF-410B-B01C-C6E70E343593}"/>
              </a:ext>
            </a:extLst>
          </p:cNvPr>
          <p:cNvSpPr>
            <a:spLocks noGrp="1"/>
          </p:cNvSpPr>
          <p:nvPr>
            <p:ph idx="1"/>
          </p:nvPr>
        </p:nvSpPr>
        <p:spPr/>
        <p:txBody>
          <a:bodyPr/>
          <a:lstStyle/>
          <a:p>
            <a:r>
              <a:rPr lang="en-US" dirty="0"/>
              <a:t>Consists of any capital or profits interest in a domestic partnership (including an LLC treated as a partnership for federal tax purposes) if:</a:t>
            </a:r>
          </a:p>
          <a:p>
            <a:pPr marL="914400" lvl="1" indent="-457200">
              <a:buFont typeface="+mj-lt"/>
              <a:buAutoNum type="alphaLcPeriod"/>
            </a:pPr>
            <a:r>
              <a:rPr lang="en-US" dirty="0"/>
              <a:t>the QO Fund acquired the interest after December 31, 2017 in exchange for cash; </a:t>
            </a:r>
          </a:p>
          <a:p>
            <a:pPr marL="914400" lvl="1" indent="-457200">
              <a:buFont typeface="+mj-lt"/>
              <a:buAutoNum type="alphaLcPeriod"/>
            </a:pPr>
            <a:r>
              <a:rPr lang="en-US" dirty="0"/>
              <a:t>at the time the QO Fund acquired the interest in the partnership, the partnership was a QOZ Business or was organized to be a QOZ Business; and</a:t>
            </a:r>
          </a:p>
          <a:p>
            <a:pPr marL="914400" lvl="1" indent="-457200">
              <a:buFont typeface="+mj-lt"/>
              <a:buAutoNum type="alphaLcPeriod"/>
            </a:pPr>
            <a:r>
              <a:rPr lang="en-US" dirty="0"/>
              <a:t>during </a:t>
            </a:r>
            <a:r>
              <a:rPr lang="en-US" b="1" u="sng" dirty="0"/>
              <a:t>substantially all</a:t>
            </a:r>
            <a:r>
              <a:rPr lang="en-US" b="1" dirty="0"/>
              <a:t> </a:t>
            </a:r>
            <a:r>
              <a:rPr lang="en-US" dirty="0"/>
              <a:t>of the time the QO Fund held the interest, the partnership qualified as a QOZ Business.</a:t>
            </a:r>
          </a:p>
          <a:p>
            <a:endParaRPr lang="en-US" dirty="0"/>
          </a:p>
        </p:txBody>
      </p:sp>
    </p:spTree>
    <p:extLst>
      <p:ext uri="{BB962C8B-B14F-4D97-AF65-F5344CB8AC3E}">
        <p14:creationId xmlns:p14="http://schemas.microsoft.com/office/powerpoint/2010/main" val="16229922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F3336-51B9-4D5D-9C93-73575389B38A}"/>
              </a:ext>
            </a:extLst>
          </p:cNvPr>
          <p:cNvSpPr>
            <a:spLocks noGrp="1"/>
          </p:cNvSpPr>
          <p:nvPr>
            <p:ph type="title"/>
          </p:nvPr>
        </p:nvSpPr>
        <p:spPr/>
        <p:txBody>
          <a:bodyPr/>
          <a:lstStyle/>
          <a:p>
            <a:pPr algn="ctr"/>
            <a:r>
              <a:rPr lang="en-US" dirty="0"/>
              <a:t>QOZ Business Property</a:t>
            </a:r>
          </a:p>
        </p:txBody>
      </p:sp>
      <p:sp>
        <p:nvSpPr>
          <p:cNvPr id="3" name="Content Placeholder 2">
            <a:extLst>
              <a:ext uri="{FF2B5EF4-FFF2-40B4-BE49-F238E27FC236}">
                <a16:creationId xmlns:a16="http://schemas.microsoft.com/office/drawing/2014/main" id="{E35192FE-CF80-49EA-B553-B6EB84C58BA2}"/>
              </a:ext>
            </a:extLst>
          </p:cNvPr>
          <p:cNvSpPr>
            <a:spLocks noGrp="1"/>
          </p:cNvSpPr>
          <p:nvPr>
            <p:ph idx="1"/>
          </p:nvPr>
        </p:nvSpPr>
        <p:spPr/>
        <p:txBody>
          <a:bodyPr>
            <a:normAutofit fontScale="92500" lnSpcReduction="20000"/>
          </a:bodyPr>
          <a:lstStyle/>
          <a:p>
            <a:r>
              <a:rPr lang="en-US" dirty="0"/>
              <a:t>Tangible property that a QO Fund or QOZ Business purchased after December 31, 2017 and that is used by the QO Fund/QOZ Business in a trade or business operating in a QO Zone for </a:t>
            </a:r>
            <a:r>
              <a:rPr lang="en-US" b="1" u="sng" dirty="0"/>
              <a:t>substantially all</a:t>
            </a:r>
            <a:r>
              <a:rPr lang="en-US" dirty="0"/>
              <a:t> of the time that the QO Fund/QOZ Business owns the property.</a:t>
            </a:r>
          </a:p>
          <a:p>
            <a:r>
              <a:rPr lang="en-US" dirty="0"/>
              <a:t>The </a:t>
            </a:r>
            <a:r>
              <a:rPr lang="en-US" b="1" u="sng" dirty="0"/>
              <a:t>original use</a:t>
            </a:r>
            <a:r>
              <a:rPr lang="en-US" dirty="0"/>
              <a:t> of the property in the QO Zone must begin with the QO Fund or QOZ Business, </a:t>
            </a:r>
            <a:r>
              <a:rPr lang="en-US" b="1" u="sng" dirty="0"/>
              <a:t>or</a:t>
            </a:r>
            <a:r>
              <a:rPr lang="en-US" dirty="0"/>
              <a:t> the QO Fund/QOZ Business must </a:t>
            </a:r>
            <a:r>
              <a:rPr lang="en-US" b="1" u="sng" dirty="0"/>
              <a:t>substantially improve</a:t>
            </a:r>
            <a:r>
              <a:rPr lang="en-US" dirty="0"/>
              <a:t> the property.  </a:t>
            </a:r>
          </a:p>
          <a:p>
            <a:r>
              <a:rPr lang="en-US" dirty="0"/>
              <a:t>Property will be treated as “substantially improved” if the capital expenditures of the QO Fund or QOZ Business in the property over a 30-month period beginning at acquisition exceed its initial basis (i.e., the purchase price) in the property. </a:t>
            </a:r>
          </a:p>
          <a:p>
            <a:r>
              <a:rPr lang="en-US" dirty="0"/>
              <a:t>Additional guidance provided that “substantially all” requirement for QOZ Business Property was 70%. </a:t>
            </a:r>
          </a:p>
        </p:txBody>
      </p:sp>
    </p:spTree>
    <p:extLst>
      <p:ext uri="{BB962C8B-B14F-4D97-AF65-F5344CB8AC3E}">
        <p14:creationId xmlns:p14="http://schemas.microsoft.com/office/powerpoint/2010/main" val="33872964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B43A1-4906-42D8-9B4B-4224214EC413}"/>
              </a:ext>
            </a:extLst>
          </p:cNvPr>
          <p:cNvSpPr>
            <a:spLocks noGrp="1"/>
          </p:cNvSpPr>
          <p:nvPr>
            <p:ph type="title"/>
          </p:nvPr>
        </p:nvSpPr>
        <p:spPr/>
        <p:txBody>
          <a:bodyPr/>
          <a:lstStyle/>
          <a:p>
            <a:r>
              <a:rPr lang="en-US" dirty="0"/>
              <a:t>QOZ Business Property – Related Party Restriction</a:t>
            </a:r>
          </a:p>
        </p:txBody>
      </p:sp>
      <p:sp>
        <p:nvSpPr>
          <p:cNvPr id="3" name="Content Placeholder 2">
            <a:extLst>
              <a:ext uri="{FF2B5EF4-FFF2-40B4-BE49-F238E27FC236}">
                <a16:creationId xmlns:a16="http://schemas.microsoft.com/office/drawing/2014/main" id="{BD82DDF8-C448-4240-86CC-04E126697B22}"/>
              </a:ext>
            </a:extLst>
          </p:cNvPr>
          <p:cNvSpPr>
            <a:spLocks noGrp="1"/>
          </p:cNvSpPr>
          <p:nvPr>
            <p:ph idx="1"/>
          </p:nvPr>
        </p:nvSpPr>
        <p:spPr/>
        <p:txBody>
          <a:bodyPr/>
          <a:lstStyle/>
          <a:p>
            <a:r>
              <a:rPr lang="en-US" dirty="0"/>
              <a:t>To qualify as QOZ Business Property, the QO Fund or QOZ Business can only acquire the property from an </a:t>
            </a:r>
            <a:r>
              <a:rPr lang="en-US" b="1" u="sng" dirty="0"/>
              <a:t>unrelated party</a:t>
            </a:r>
            <a:r>
              <a:rPr lang="en-US" dirty="0"/>
              <a:t>. </a:t>
            </a:r>
          </a:p>
          <a:p>
            <a:r>
              <a:rPr lang="en-US" dirty="0"/>
              <a:t>Property that a QO Fund or QOZ Business purchases in a transaction involving certain prohibited relationships such as individuals from the same family, entities related through common ownership or control, or entities from the same controlled group, may </a:t>
            </a:r>
            <a:r>
              <a:rPr lang="en-US" b="1" u="sng" dirty="0"/>
              <a:t>NOT</a:t>
            </a:r>
            <a:r>
              <a:rPr lang="en-US" dirty="0"/>
              <a:t> be considered QOZ Business Property.</a:t>
            </a:r>
          </a:p>
        </p:txBody>
      </p:sp>
    </p:spTree>
    <p:extLst>
      <p:ext uri="{BB962C8B-B14F-4D97-AF65-F5344CB8AC3E}">
        <p14:creationId xmlns:p14="http://schemas.microsoft.com/office/powerpoint/2010/main" val="30166233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B1D5B-A083-414B-88DA-A38320176D9C}"/>
              </a:ext>
            </a:extLst>
          </p:cNvPr>
          <p:cNvSpPr>
            <a:spLocks noGrp="1"/>
          </p:cNvSpPr>
          <p:nvPr>
            <p:ph type="title"/>
          </p:nvPr>
        </p:nvSpPr>
        <p:spPr/>
        <p:txBody>
          <a:bodyPr/>
          <a:lstStyle/>
          <a:p>
            <a:pPr algn="ctr"/>
            <a:r>
              <a:rPr lang="en-US" dirty="0"/>
              <a:t>What is a QOZ Business?</a:t>
            </a:r>
          </a:p>
        </p:txBody>
      </p:sp>
      <p:sp>
        <p:nvSpPr>
          <p:cNvPr id="3" name="Content Placeholder 2">
            <a:extLst>
              <a:ext uri="{FF2B5EF4-FFF2-40B4-BE49-F238E27FC236}">
                <a16:creationId xmlns:a16="http://schemas.microsoft.com/office/drawing/2014/main" id="{5FDE3C32-AF13-4751-84CB-71558311E3B0}"/>
              </a:ext>
            </a:extLst>
          </p:cNvPr>
          <p:cNvSpPr>
            <a:spLocks noGrp="1"/>
          </p:cNvSpPr>
          <p:nvPr>
            <p:ph idx="1"/>
          </p:nvPr>
        </p:nvSpPr>
        <p:spPr/>
        <p:txBody>
          <a:bodyPr>
            <a:normAutofit fontScale="77500" lnSpcReduction="20000"/>
          </a:bodyPr>
          <a:lstStyle/>
          <a:p>
            <a:pPr marL="0" indent="0">
              <a:buNone/>
            </a:pPr>
            <a:r>
              <a:rPr lang="en-US" b="1" u="sng" dirty="0"/>
              <a:t>REQUIREMENTS</a:t>
            </a:r>
            <a:r>
              <a:rPr lang="en-US" b="1" dirty="0"/>
              <a:t>:</a:t>
            </a:r>
            <a:endParaRPr lang="en-US" b="1" u="sng" dirty="0"/>
          </a:p>
          <a:p>
            <a:pPr marL="514350" indent="-514350">
              <a:buFont typeface="+mj-lt"/>
              <a:buAutoNum type="arabicPeriod"/>
            </a:pPr>
            <a:r>
              <a:rPr lang="en-US" dirty="0"/>
              <a:t>The activity must be a trade or business in which substantially all of the tangible property owned or leased by the taxpayer is QOZ Business Property.</a:t>
            </a:r>
          </a:p>
          <a:p>
            <a:pPr marL="514350" indent="-514350">
              <a:buFont typeface="+mj-lt"/>
              <a:buAutoNum type="arabicPeriod"/>
            </a:pPr>
            <a:r>
              <a:rPr lang="en-US" dirty="0"/>
              <a:t>At least 50% of the total gross income of the taxpayer must be from the active conduct of such trade or business activity, and the taxpayer must use a substantial portion of its intangible property in the active conduct of such trade or business.  </a:t>
            </a:r>
          </a:p>
          <a:p>
            <a:pPr marL="514350" indent="-514350">
              <a:buFont typeface="+mj-lt"/>
              <a:buAutoNum type="arabicPeriod"/>
            </a:pPr>
            <a:r>
              <a:rPr lang="en-US" dirty="0"/>
              <a:t>Less than 5% of the average aggregate unadjusted bases of the property of the entity may be attributable to nonqualified financial property (e.g., debt, stock, partnership interests, options, futures contracts, forward contracts, warrants, notional principal contracts, or annuities).  </a:t>
            </a:r>
          </a:p>
          <a:p>
            <a:pPr marL="514350" indent="-514350">
              <a:buFont typeface="+mj-lt"/>
              <a:buAutoNum type="arabicPeriod"/>
            </a:pPr>
            <a:r>
              <a:rPr lang="en-US" b="1" u="sng" dirty="0"/>
              <a:t>“Sin Business” Restriction</a:t>
            </a:r>
            <a:r>
              <a:rPr lang="en-US" dirty="0"/>
              <a:t> The trade or business activity must not constitute a private or commercial golf course, country club, massage parlor, hot tub facility, suntan facility, racetrack or other facility used for gambling, or any store the principal business of which is the sale of alcoholic beverages for consumption off premises.</a:t>
            </a:r>
          </a:p>
        </p:txBody>
      </p:sp>
    </p:spTree>
    <p:extLst>
      <p:ext uri="{BB962C8B-B14F-4D97-AF65-F5344CB8AC3E}">
        <p14:creationId xmlns:p14="http://schemas.microsoft.com/office/powerpoint/2010/main" val="40379604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7CB40-A643-4892-83FE-A34B5A1BAD18}"/>
              </a:ext>
            </a:extLst>
          </p:cNvPr>
          <p:cNvSpPr>
            <a:spLocks noGrp="1"/>
          </p:cNvSpPr>
          <p:nvPr>
            <p:ph type="title"/>
          </p:nvPr>
        </p:nvSpPr>
        <p:spPr/>
        <p:txBody>
          <a:bodyPr/>
          <a:lstStyle/>
          <a:p>
            <a:pPr algn="ctr"/>
            <a:r>
              <a:rPr lang="en-US" dirty="0"/>
              <a:t>Mixed Fund Investment </a:t>
            </a:r>
          </a:p>
        </p:txBody>
      </p:sp>
      <p:sp>
        <p:nvSpPr>
          <p:cNvPr id="3" name="Content Placeholder 2">
            <a:extLst>
              <a:ext uri="{FF2B5EF4-FFF2-40B4-BE49-F238E27FC236}">
                <a16:creationId xmlns:a16="http://schemas.microsoft.com/office/drawing/2014/main" id="{D460F722-DF18-4F6E-B1F3-A3B02CBE6D12}"/>
              </a:ext>
            </a:extLst>
          </p:cNvPr>
          <p:cNvSpPr>
            <a:spLocks noGrp="1"/>
          </p:cNvSpPr>
          <p:nvPr>
            <p:ph idx="1"/>
          </p:nvPr>
        </p:nvSpPr>
        <p:spPr/>
        <p:txBody>
          <a:bodyPr>
            <a:normAutofit lnSpcReduction="10000"/>
          </a:bodyPr>
          <a:lstStyle/>
          <a:p>
            <a:r>
              <a:rPr lang="en-US" dirty="0"/>
              <a:t>A taxpayer is permitted to invest funds in a QO Fund of which only a portion of the investment consists of gain for which the taxpayer made a deferral and exclusion election under IRC Section 1400Z-2.</a:t>
            </a:r>
          </a:p>
          <a:p>
            <a:r>
              <a:rPr lang="en-US" dirty="0"/>
              <a:t>However, taxpayer will only be entitled to Opportunity Zone tax incentives on the portion of the investment for which the taxpayer made the election (i.e., the reinvested capital gain).  </a:t>
            </a:r>
          </a:p>
          <a:p>
            <a:r>
              <a:rPr lang="en-US" dirty="0"/>
              <a:t>If the taxpayer makes a “mixed fund” investment, the taxpayer is treated as having made two separate investments in the QO Fund – one investment to which the deferral election was made, and the other investment consisting of the remaining amount.  The tax incentives only apply to the former investment and not the latter.</a:t>
            </a:r>
          </a:p>
        </p:txBody>
      </p:sp>
    </p:spTree>
    <p:extLst>
      <p:ext uri="{BB962C8B-B14F-4D97-AF65-F5344CB8AC3E}">
        <p14:creationId xmlns:p14="http://schemas.microsoft.com/office/powerpoint/2010/main" val="6591247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4EA02-4FB8-4245-AD9D-5E0DCFC57500}"/>
              </a:ext>
            </a:extLst>
          </p:cNvPr>
          <p:cNvSpPr>
            <a:spLocks noGrp="1"/>
          </p:cNvSpPr>
          <p:nvPr>
            <p:ph type="title"/>
          </p:nvPr>
        </p:nvSpPr>
        <p:spPr/>
        <p:txBody>
          <a:bodyPr/>
          <a:lstStyle/>
          <a:p>
            <a:pPr algn="ctr"/>
            <a:r>
              <a:rPr lang="en-US" dirty="0"/>
              <a:t>Civil Penalties for Noncompliance</a:t>
            </a:r>
          </a:p>
        </p:txBody>
      </p:sp>
      <p:sp>
        <p:nvSpPr>
          <p:cNvPr id="3" name="Content Placeholder 2">
            <a:extLst>
              <a:ext uri="{FF2B5EF4-FFF2-40B4-BE49-F238E27FC236}">
                <a16:creationId xmlns:a16="http://schemas.microsoft.com/office/drawing/2014/main" id="{6A398176-8FCB-481B-80C2-A1F14E1A33FC}"/>
              </a:ext>
            </a:extLst>
          </p:cNvPr>
          <p:cNvSpPr>
            <a:spLocks noGrp="1"/>
          </p:cNvSpPr>
          <p:nvPr>
            <p:ph idx="1"/>
          </p:nvPr>
        </p:nvSpPr>
        <p:spPr/>
        <p:txBody>
          <a:bodyPr/>
          <a:lstStyle/>
          <a:p>
            <a:endParaRPr lang="en-US" dirty="0"/>
          </a:p>
          <a:p>
            <a:r>
              <a:rPr lang="en-US" dirty="0"/>
              <a:t>If a QO Fund fails to meet the requirement that it must hold at least minimum percentage of its assets in QOZ Property(90%/70%), the QO Fund must pay a penalty for each month that the fund is in non-compliance.</a:t>
            </a:r>
          </a:p>
          <a:p>
            <a:r>
              <a:rPr lang="en-US" dirty="0"/>
              <a:t>No penalty will be imposed where there is </a:t>
            </a:r>
            <a:r>
              <a:rPr lang="en-US" b="1" u="sng" dirty="0"/>
              <a:t>reasonable cause</a:t>
            </a:r>
            <a:r>
              <a:rPr lang="en-US" dirty="0"/>
              <a:t> for the QO Fund’s failure to meet the threshold.  </a:t>
            </a:r>
          </a:p>
        </p:txBody>
      </p:sp>
    </p:spTree>
    <p:extLst>
      <p:ext uri="{BB962C8B-B14F-4D97-AF65-F5344CB8AC3E}">
        <p14:creationId xmlns:p14="http://schemas.microsoft.com/office/powerpoint/2010/main" val="33461445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6D857-DA90-4A67-AE64-2D5481BB27CD}"/>
              </a:ext>
            </a:extLst>
          </p:cNvPr>
          <p:cNvSpPr>
            <a:spLocks noGrp="1"/>
          </p:cNvSpPr>
          <p:nvPr>
            <p:ph type="title"/>
          </p:nvPr>
        </p:nvSpPr>
        <p:spPr/>
        <p:txBody>
          <a:bodyPr/>
          <a:lstStyle/>
          <a:p>
            <a:r>
              <a:rPr lang="en-US" dirty="0"/>
              <a:t>Presenters</a:t>
            </a:r>
          </a:p>
        </p:txBody>
      </p:sp>
      <p:pic>
        <p:nvPicPr>
          <p:cNvPr id="9" name="Picture 8">
            <a:extLst>
              <a:ext uri="{FF2B5EF4-FFF2-40B4-BE49-F238E27FC236}">
                <a16:creationId xmlns:a16="http://schemas.microsoft.com/office/drawing/2014/main" id="{A8F05A28-D1C8-4E71-A1FC-1F6B4904382D}"/>
              </a:ext>
            </a:extLst>
          </p:cNvPr>
          <p:cNvPicPr>
            <a:picLocks noChangeAspect="1"/>
          </p:cNvPicPr>
          <p:nvPr/>
        </p:nvPicPr>
        <p:blipFill rotWithShape="1">
          <a:blip r:embed="rId2"/>
          <a:srcRect b="24866"/>
          <a:stretch/>
        </p:blipFill>
        <p:spPr>
          <a:xfrm>
            <a:off x="6572207" y="1848474"/>
            <a:ext cx="1639417" cy="1174249"/>
          </a:xfrm>
          <a:prstGeom prst="rect">
            <a:avLst/>
          </a:prstGeom>
        </p:spPr>
      </p:pic>
      <p:sp>
        <p:nvSpPr>
          <p:cNvPr id="12" name="TextBox 11">
            <a:extLst>
              <a:ext uri="{FF2B5EF4-FFF2-40B4-BE49-F238E27FC236}">
                <a16:creationId xmlns:a16="http://schemas.microsoft.com/office/drawing/2014/main" id="{31599203-CF4F-4CA9-90FD-0EE8CBC842EE}"/>
              </a:ext>
            </a:extLst>
          </p:cNvPr>
          <p:cNvSpPr txBox="1"/>
          <p:nvPr/>
        </p:nvSpPr>
        <p:spPr>
          <a:xfrm flipH="1">
            <a:off x="8211624" y="1869608"/>
            <a:ext cx="3423890" cy="1200329"/>
          </a:xfrm>
          <a:prstGeom prst="rect">
            <a:avLst/>
          </a:prstGeom>
          <a:noFill/>
        </p:spPr>
        <p:txBody>
          <a:bodyPr wrap="square" rtlCol="0">
            <a:spAutoFit/>
          </a:bodyPr>
          <a:lstStyle/>
          <a:p>
            <a:r>
              <a:rPr lang="en-US" dirty="0"/>
              <a:t>Stephen M. </a:t>
            </a:r>
            <a:r>
              <a:rPr lang="en-US" dirty="0" err="1"/>
              <a:t>Lukinovich</a:t>
            </a:r>
            <a:endParaRPr lang="en-US" dirty="0"/>
          </a:p>
          <a:p>
            <a:r>
              <a:rPr lang="en-US" dirty="0"/>
              <a:t>MCM CPAs &amp; Advisors</a:t>
            </a:r>
          </a:p>
          <a:p>
            <a:r>
              <a:rPr lang="en-US" dirty="0"/>
              <a:t>812.670.3455</a:t>
            </a:r>
          </a:p>
          <a:p>
            <a:r>
              <a:rPr lang="en-US" dirty="0">
                <a:hlinkClick r:id="rId3"/>
              </a:rPr>
              <a:t>Stephen.lukinovich@mcmpa.com</a:t>
            </a:r>
            <a:r>
              <a:rPr lang="en-US" dirty="0"/>
              <a:t> </a:t>
            </a:r>
          </a:p>
        </p:txBody>
      </p:sp>
      <p:sp>
        <p:nvSpPr>
          <p:cNvPr id="8" name="Content Placeholder 7">
            <a:extLst>
              <a:ext uri="{FF2B5EF4-FFF2-40B4-BE49-F238E27FC236}">
                <a16:creationId xmlns:a16="http://schemas.microsoft.com/office/drawing/2014/main" id="{10C07FA9-5635-4937-99C6-9366E7473E7F}"/>
              </a:ext>
            </a:extLst>
          </p:cNvPr>
          <p:cNvSpPr>
            <a:spLocks noGrp="1"/>
          </p:cNvSpPr>
          <p:nvPr>
            <p:ph idx="1"/>
          </p:nvPr>
        </p:nvSpPr>
        <p:spPr/>
        <p:txBody>
          <a:bodyPr/>
          <a:lstStyle/>
          <a:p>
            <a:r>
              <a:rPr lang="en-US" dirty="0"/>
              <a:t>Opportunity Zones</a:t>
            </a:r>
          </a:p>
        </p:txBody>
      </p:sp>
      <p:sp>
        <p:nvSpPr>
          <p:cNvPr id="6" name="TextBox 11">
            <a:extLst>
              <a:ext uri="{FF2B5EF4-FFF2-40B4-BE49-F238E27FC236}">
                <a16:creationId xmlns:a16="http://schemas.microsoft.com/office/drawing/2014/main" id="{31599203-CF4F-4CA9-90FD-0EE8CBC842EE}"/>
              </a:ext>
            </a:extLst>
          </p:cNvPr>
          <p:cNvSpPr txBox="1"/>
          <p:nvPr/>
        </p:nvSpPr>
        <p:spPr>
          <a:xfrm flipH="1">
            <a:off x="8211624" y="3718959"/>
            <a:ext cx="3423890"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Andrew J. Ackermann</a:t>
            </a:r>
          </a:p>
          <a:p>
            <a:r>
              <a:rPr lang="en-US" dirty="0"/>
              <a:t>MCM CPAs &amp; Advisors</a:t>
            </a:r>
          </a:p>
          <a:p>
            <a:r>
              <a:rPr lang="en-US" dirty="0"/>
              <a:t>812.670.3453</a:t>
            </a:r>
          </a:p>
          <a:p>
            <a:r>
              <a:rPr lang="en-US" dirty="0">
                <a:hlinkClick r:id="rId3"/>
              </a:rPr>
              <a:t>andy.ackermann@mcmpa.com</a:t>
            </a:r>
            <a:r>
              <a:rPr lang="en-US" dirty="0"/>
              <a:t> </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6435" y="3448329"/>
            <a:ext cx="1470959" cy="1470959"/>
          </a:xfrm>
          <a:prstGeom prst="rect">
            <a:avLst/>
          </a:prstGeom>
        </p:spPr>
      </p:pic>
    </p:spTree>
    <p:extLst>
      <p:ext uri="{BB962C8B-B14F-4D97-AF65-F5344CB8AC3E}">
        <p14:creationId xmlns:p14="http://schemas.microsoft.com/office/powerpoint/2010/main" val="1651750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E7D41-41B6-9B40-81C5-FD10F6709C60}"/>
              </a:ext>
            </a:extLst>
          </p:cNvPr>
          <p:cNvSpPr>
            <a:spLocks noGrp="1"/>
          </p:cNvSpPr>
          <p:nvPr>
            <p:ph type="title"/>
          </p:nvPr>
        </p:nvSpPr>
        <p:spPr/>
        <p:txBody>
          <a:bodyPr/>
          <a:lstStyle/>
          <a:p>
            <a:r>
              <a:rPr lang="en-US" dirty="0"/>
              <a:t>What is a Qualified Opportunity Zone (QO Zone)?</a:t>
            </a:r>
          </a:p>
        </p:txBody>
      </p:sp>
      <p:sp>
        <p:nvSpPr>
          <p:cNvPr id="3" name="Content Placeholder 2">
            <a:extLst>
              <a:ext uri="{FF2B5EF4-FFF2-40B4-BE49-F238E27FC236}">
                <a16:creationId xmlns:a16="http://schemas.microsoft.com/office/drawing/2014/main" id="{19E22044-94D6-C942-BB56-568C07C8E204}"/>
              </a:ext>
            </a:extLst>
          </p:cNvPr>
          <p:cNvSpPr>
            <a:spLocks noGrp="1"/>
          </p:cNvSpPr>
          <p:nvPr>
            <p:ph idx="1"/>
          </p:nvPr>
        </p:nvSpPr>
        <p:spPr/>
        <p:txBody>
          <a:bodyPr>
            <a:normAutofit fontScale="85000" lnSpcReduction="10000"/>
          </a:bodyPr>
          <a:lstStyle/>
          <a:p>
            <a:r>
              <a:rPr lang="en-US" sz="3200" dirty="0">
                <a:latin typeface="Calibri" panose="020F0502020204030204" pitchFamily="34" charset="0"/>
                <a:ea typeface="Calibri" panose="020F0502020204030204" pitchFamily="34" charset="0"/>
                <a:cs typeface="Times New Roman" panose="02020603050405020304" pitchFamily="18" charset="0"/>
              </a:rPr>
              <a:t>Census tract determined to be a low-income community.</a:t>
            </a:r>
          </a:p>
          <a:p>
            <a:r>
              <a:rPr lang="en-US" sz="3200" dirty="0">
                <a:latin typeface="Calibri" panose="020F0502020204030204" pitchFamily="34" charset="0"/>
                <a:ea typeface="Calibri" panose="020F0502020204030204" pitchFamily="34" charset="0"/>
                <a:cs typeface="Times New Roman" panose="02020603050405020304" pitchFamily="18" charset="0"/>
              </a:rPr>
              <a:t>Low-income census tract has individual poverty rate of at least 20% and median family income no greater than 80% of the area median.</a:t>
            </a:r>
          </a:p>
          <a:p>
            <a:r>
              <a:rPr lang="en-US" sz="3200" dirty="0">
                <a:latin typeface="Calibri" panose="020F0502020204030204" pitchFamily="34" charset="0"/>
                <a:ea typeface="Calibri" panose="020F0502020204030204" pitchFamily="34" charset="0"/>
                <a:cs typeface="Times New Roman" panose="02020603050405020304" pitchFamily="18" charset="0"/>
              </a:rPr>
              <a:t>Governors of each State nominated eligible low-income census tracts and contiguous tracts. In each state, only 25% of qualified low-income census tracts could be designated as Opportunity Zones.  Only 5% of the designated Opportunity Zones could qualify as contiguous tracts. </a:t>
            </a:r>
          </a:p>
          <a:p>
            <a:r>
              <a:rPr lang="en-US" sz="3200" dirty="0">
                <a:latin typeface="Calibri" panose="020F0502020204030204" pitchFamily="34" charset="0"/>
                <a:ea typeface="Calibri" panose="020F0502020204030204" pitchFamily="34" charset="0"/>
                <a:cs typeface="Times New Roman" panose="02020603050405020304" pitchFamily="18" charset="0"/>
              </a:rPr>
              <a:t>The Department of the Treasury then designated the census tracts nominated by each state as QO Zones. </a:t>
            </a:r>
          </a:p>
          <a:p>
            <a:r>
              <a:rPr lang="en-US" sz="3200" dirty="0">
                <a:latin typeface="Calibri" panose="020F0502020204030204" pitchFamily="34" charset="0"/>
                <a:ea typeface="Calibri" panose="020F0502020204030204" pitchFamily="34" charset="0"/>
                <a:cs typeface="Times New Roman" panose="02020603050405020304" pitchFamily="18" charset="0"/>
              </a:rPr>
              <a:t>QO Zones retain designation for ten years.</a:t>
            </a:r>
            <a:endParaRPr lang="en-US" dirty="0"/>
          </a:p>
        </p:txBody>
      </p:sp>
    </p:spTree>
    <p:extLst>
      <p:ext uri="{BB962C8B-B14F-4D97-AF65-F5344CB8AC3E}">
        <p14:creationId xmlns:p14="http://schemas.microsoft.com/office/powerpoint/2010/main" val="1940203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E7D41-41B6-9B40-81C5-FD10F6709C60}"/>
              </a:ext>
            </a:extLst>
          </p:cNvPr>
          <p:cNvSpPr>
            <a:spLocks noGrp="1"/>
          </p:cNvSpPr>
          <p:nvPr>
            <p:ph type="title"/>
          </p:nvPr>
        </p:nvSpPr>
        <p:spPr/>
        <p:txBody>
          <a:bodyPr/>
          <a:lstStyle/>
          <a:p>
            <a:r>
              <a:rPr lang="en-US" dirty="0"/>
              <a:t>What is a Qualified Opportunity Zone (QO Zone)?</a:t>
            </a:r>
          </a:p>
        </p:txBody>
      </p:sp>
      <p:sp>
        <p:nvSpPr>
          <p:cNvPr id="3" name="Content Placeholder 2">
            <a:extLst>
              <a:ext uri="{FF2B5EF4-FFF2-40B4-BE49-F238E27FC236}">
                <a16:creationId xmlns:a16="http://schemas.microsoft.com/office/drawing/2014/main" id="{19E22044-94D6-C942-BB56-568C07C8E204}"/>
              </a:ext>
            </a:extLst>
          </p:cNvPr>
          <p:cNvSpPr>
            <a:spLocks noGrp="1"/>
          </p:cNvSpPr>
          <p:nvPr>
            <p:ph idx="1"/>
          </p:nvPr>
        </p:nvSpPr>
        <p:spPr/>
        <p:txBody>
          <a:bodyPr>
            <a:normAutofit/>
          </a:bodyPr>
          <a:lstStyle/>
          <a:p>
            <a:r>
              <a:rPr lang="en-US" dirty="0"/>
              <a:t>Treasury has designated QO Zones in all 50 states, the District of Columbia, and five U.S. possessions. </a:t>
            </a:r>
          </a:p>
          <a:p>
            <a:r>
              <a:rPr lang="en-US" dirty="0"/>
              <a:t>In Indiana, Treasury designated 156 tracts in 58 counties covering all or portions of 83 cities and towns throughout the state as QO Zones.</a:t>
            </a:r>
          </a:p>
          <a:p>
            <a:pPr lvl="1">
              <a:buFont typeface="Courier New" panose="02070309020205020404" pitchFamily="49" charset="0"/>
              <a:buChar char="o"/>
            </a:pPr>
            <a:r>
              <a:rPr lang="en-US" dirty="0"/>
              <a:t>36 designated QO Zones in Marion County.</a:t>
            </a:r>
          </a:p>
          <a:p>
            <a:r>
              <a:rPr lang="en-US" dirty="0"/>
              <a:t>In Kentucky, Treasury designated 144 low-income census tracts in 84 counties across the state as QO Zones.</a:t>
            </a:r>
          </a:p>
          <a:p>
            <a:r>
              <a:rPr lang="en-US" dirty="0"/>
              <a:t>In Ohio, Treasury designated 320 tracts in 73 counties across the state as QO Zones. </a:t>
            </a:r>
          </a:p>
        </p:txBody>
      </p:sp>
    </p:spTree>
    <p:extLst>
      <p:ext uri="{BB962C8B-B14F-4D97-AF65-F5344CB8AC3E}">
        <p14:creationId xmlns:p14="http://schemas.microsoft.com/office/powerpoint/2010/main" val="3409340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FE3E5-4D94-482D-AB40-2E5B001CFF8C}"/>
              </a:ext>
            </a:extLst>
          </p:cNvPr>
          <p:cNvSpPr>
            <a:spLocks noGrp="1"/>
          </p:cNvSpPr>
          <p:nvPr>
            <p:ph type="title"/>
          </p:nvPr>
        </p:nvSpPr>
        <p:spPr/>
        <p:txBody>
          <a:bodyPr/>
          <a:lstStyle/>
          <a:p>
            <a:pPr algn="ctr"/>
            <a:r>
              <a:rPr lang="en-US" dirty="0"/>
              <a:t>QO Zones in Indiana</a:t>
            </a:r>
          </a:p>
        </p:txBody>
      </p:sp>
      <p:pic>
        <p:nvPicPr>
          <p:cNvPr id="4" name="Content Placeholder 3">
            <a:extLst>
              <a:ext uri="{FF2B5EF4-FFF2-40B4-BE49-F238E27FC236}">
                <a16:creationId xmlns:a16="http://schemas.microsoft.com/office/drawing/2014/main" id="{C22E7EB8-026A-4FD9-80B4-00AA8859FDEE}"/>
              </a:ext>
            </a:extLst>
          </p:cNvPr>
          <p:cNvPicPr>
            <a:picLocks noGrp="1" noChangeAspect="1"/>
          </p:cNvPicPr>
          <p:nvPr>
            <p:ph idx="1"/>
          </p:nvPr>
        </p:nvPicPr>
        <p:blipFill>
          <a:blip r:embed="rId2"/>
          <a:stretch>
            <a:fillRect/>
          </a:stretch>
        </p:blipFill>
        <p:spPr>
          <a:xfrm>
            <a:off x="4378367" y="1755775"/>
            <a:ext cx="3435266" cy="4351338"/>
          </a:xfrm>
          <a:prstGeom prst="rect">
            <a:avLst/>
          </a:prstGeom>
        </p:spPr>
      </p:pic>
    </p:spTree>
    <p:extLst>
      <p:ext uri="{BB962C8B-B14F-4D97-AF65-F5344CB8AC3E}">
        <p14:creationId xmlns:p14="http://schemas.microsoft.com/office/powerpoint/2010/main" val="1605540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6A159-BE07-4C9A-A5EE-3E2E5195201F}"/>
              </a:ext>
            </a:extLst>
          </p:cNvPr>
          <p:cNvSpPr>
            <a:spLocks noGrp="1"/>
          </p:cNvSpPr>
          <p:nvPr>
            <p:ph type="title"/>
          </p:nvPr>
        </p:nvSpPr>
        <p:spPr/>
        <p:txBody>
          <a:bodyPr/>
          <a:lstStyle/>
          <a:p>
            <a:pPr algn="ctr"/>
            <a:r>
              <a:rPr lang="en-US" dirty="0"/>
              <a:t>QO Zones in Marion County</a:t>
            </a:r>
          </a:p>
        </p:txBody>
      </p:sp>
      <p:pic>
        <p:nvPicPr>
          <p:cNvPr id="5" name="Content Placeholder 4">
            <a:extLst>
              <a:ext uri="{FF2B5EF4-FFF2-40B4-BE49-F238E27FC236}">
                <a16:creationId xmlns:a16="http://schemas.microsoft.com/office/drawing/2014/main" id="{9BF372EE-526B-40E8-9AC2-AFE7508CC56D}"/>
              </a:ext>
            </a:extLst>
          </p:cNvPr>
          <p:cNvPicPr>
            <a:picLocks noGrp="1" noChangeAspect="1"/>
          </p:cNvPicPr>
          <p:nvPr>
            <p:ph idx="1"/>
          </p:nvPr>
        </p:nvPicPr>
        <p:blipFill>
          <a:blip r:embed="rId2"/>
          <a:stretch>
            <a:fillRect/>
          </a:stretch>
        </p:blipFill>
        <p:spPr>
          <a:xfrm>
            <a:off x="2765639" y="1621237"/>
            <a:ext cx="6782267" cy="4560780"/>
          </a:xfrm>
          <a:prstGeom prst="rect">
            <a:avLst/>
          </a:prstGeom>
        </p:spPr>
      </p:pic>
    </p:spTree>
    <p:extLst>
      <p:ext uri="{BB962C8B-B14F-4D97-AF65-F5344CB8AC3E}">
        <p14:creationId xmlns:p14="http://schemas.microsoft.com/office/powerpoint/2010/main" val="536436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D9B6B-8E11-4757-8261-B012D49DB7ED}"/>
              </a:ext>
            </a:extLst>
          </p:cNvPr>
          <p:cNvSpPr>
            <a:spLocks noGrp="1"/>
          </p:cNvSpPr>
          <p:nvPr>
            <p:ph type="title"/>
          </p:nvPr>
        </p:nvSpPr>
        <p:spPr/>
        <p:txBody>
          <a:bodyPr/>
          <a:lstStyle/>
          <a:p>
            <a:pPr algn="ctr"/>
            <a:r>
              <a:rPr lang="en-US" dirty="0"/>
              <a:t>Opportunity Zones – Interactive Map</a:t>
            </a:r>
          </a:p>
        </p:txBody>
      </p:sp>
      <p:sp>
        <p:nvSpPr>
          <p:cNvPr id="3" name="Content Placeholder 2">
            <a:extLst>
              <a:ext uri="{FF2B5EF4-FFF2-40B4-BE49-F238E27FC236}">
                <a16:creationId xmlns:a16="http://schemas.microsoft.com/office/drawing/2014/main" id="{0F433F79-740A-493B-B2F5-4402E55C6CC8}"/>
              </a:ext>
            </a:extLst>
          </p:cNvPr>
          <p:cNvSpPr>
            <a:spLocks noGrp="1"/>
          </p:cNvSpPr>
          <p:nvPr>
            <p:ph idx="1"/>
          </p:nvPr>
        </p:nvSpPr>
        <p:spPr/>
        <p:txBody>
          <a:bodyPr/>
          <a:lstStyle/>
          <a:p>
            <a:endParaRPr lang="en-US" dirty="0"/>
          </a:p>
          <a:p>
            <a:r>
              <a:rPr lang="en-US" dirty="0"/>
              <a:t>An interactive map that permits the user to zoom in on specific addresses, census tracts, and opportunity zones across the country can be found at the following link:</a:t>
            </a:r>
          </a:p>
          <a:p>
            <a:pPr lvl="1"/>
            <a:r>
              <a:rPr lang="en-US" sz="28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https://www.cims.cdfifund.gov/preparation/?config=config_nmtc.xml</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198770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9FE50-0493-469C-A45B-68885E1C72CB}"/>
              </a:ext>
            </a:extLst>
          </p:cNvPr>
          <p:cNvSpPr>
            <a:spLocks noGrp="1"/>
          </p:cNvSpPr>
          <p:nvPr>
            <p:ph type="title"/>
          </p:nvPr>
        </p:nvSpPr>
        <p:spPr/>
        <p:txBody>
          <a:bodyPr/>
          <a:lstStyle/>
          <a:p>
            <a:pPr algn="ctr"/>
            <a:r>
              <a:rPr lang="en-US" dirty="0"/>
              <a:t>Purpose of QO Zones</a:t>
            </a:r>
          </a:p>
        </p:txBody>
      </p:sp>
      <p:sp>
        <p:nvSpPr>
          <p:cNvPr id="3" name="Content Placeholder 2">
            <a:extLst>
              <a:ext uri="{FF2B5EF4-FFF2-40B4-BE49-F238E27FC236}">
                <a16:creationId xmlns:a16="http://schemas.microsoft.com/office/drawing/2014/main" id="{80E1D37F-9F55-4E8A-B88E-EBCB151CF17C}"/>
              </a:ext>
            </a:extLst>
          </p:cNvPr>
          <p:cNvSpPr>
            <a:spLocks noGrp="1"/>
          </p:cNvSpPr>
          <p:nvPr>
            <p:ph idx="1"/>
          </p:nvPr>
        </p:nvSpPr>
        <p:spPr/>
        <p:txBody>
          <a:bodyPr>
            <a:normAutofit lnSpcReduction="10000"/>
          </a:bodyPr>
          <a:lstStyle/>
          <a:p>
            <a:r>
              <a:rPr lang="en-US" dirty="0">
                <a:latin typeface="Calibri" panose="020F0502020204030204" pitchFamily="34" charset="0"/>
                <a:ea typeface="Calibri" panose="020F0502020204030204" pitchFamily="34" charset="0"/>
                <a:cs typeface="Times New Roman" panose="02020603050405020304" pitchFamily="18" charset="0"/>
              </a:rPr>
              <a:t>To encourage economic development in “low income areas” by providing various tax incentives for private investments in QO Zones.</a:t>
            </a:r>
          </a:p>
          <a:p>
            <a:r>
              <a:rPr lang="en-US" dirty="0"/>
              <a:t>Based on analysis of Federal Reserve data, the Economic Innovation Group, a bipartisan research and advocacy organization that helped plan the initial legislation that formed the basis for the QO Zones incentives, estimated that U.S. taxpayers held $6.1 trillion in unrealized capital gain at the end of 2017. </a:t>
            </a:r>
            <a:r>
              <a:rPr lang="en-US" dirty="0">
                <a:hlinkClick r:id="rId2"/>
              </a:rPr>
              <a:t>https://eig.org/news/joint-economic-hearing-promise-opportunity-zones</a:t>
            </a:r>
            <a:endParaRPr lang="en-US" dirty="0"/>
          </a:p>
          <a:p>
            <a:r>
              <a:rPr lang="en-US" dirty="0"/>
              <a:t>This significant amount of capital available for reinvestment makes the QO Zones program potentially the largest economic development initiative in the country. </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712427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AB134-7F8C-4CD9-A5DE-7BE9D70641B4}"/>
              </a:ext>
            </a:extLst>
          </p:cNvPr>
          <p:cNvSpPr>
            <a:spLocks noGrp="1"/>
          </p:cNvSpPr>
          <p:nvPr>
            <p:ph type="title"/>
          </p:nvPr>
        </p:nvSpPr>
        <p:spPr/>
        <p:txBody>
          <a:bodyPr/>
          <a:lstStyle/>
          <a:p>
            <a:pPr algn="ctr"/>
            <a:r>
              <a:rPr lang="en-US" dirty="0"/>
              <a:t>QO Zones – What are the Incentives?</a:t>
            </a:r>
          </a:p>
        </p:txBody>
      </p:sp>
      <p:sp>
        <p:nvSpPr>
          <p:cNvPr id="3" name="Content Placeholder 2">
            <a:extLst>
              <a:ext uri="{FF2B5EF4-FFF2-40B4-BE49-F238E27FC236}">
                <a16:creationId xmlns:a16="http://schemas.microsoft.com/office/drawing/2014/main" id="{DC59E20B-7CDA-4196-8762-771F089ACDAE}"/>
              </a:ext>
            </a:extLst>
          </p:cNvPr>
          <p:cNvSpPr>
            <a:spLocks noGrp="1"/>
          </p:cNvSpPr>
          <p:nvPr>
            <p:ph idx="1"/>
          </p:nvPr>
        </p:nvSpPr>
        <p:spPr/>
        <p:txBody>
          <a:bodyPr/>
          <a:lstStyle/>
          <a:p>
            <a:endParaRPr lang="en-US" dirty="0"/>
          </a:p>
          <a:p>
            <a:r>
              <a:rPr lang="en-US" dirty="0"/>
              <a:t>There are </a:t>
            </a:r>
            <a:r>
              <a:rPr lang="en-US" b="1" u="sng" dirty="0"/>
              <a:t>three</a:t>
            </a:r>
            <a:r>
              <a:rPr lang="en-US" dirty="0"/>
              <a:t> separate investment incentives that a taxpayer can elect to take advantage of with respect to their investment.</a:t>
            </a:r>
          </a:p>
          <a:p>
            <a:pPr marL="914400" lvl="1" indent="-457200">
              <a:buFont typeface="+mj-lt"/>
              <a:buAutoNum type="arabicPeriod"/>
            </a:pPr>
            <a:r>
              <a:rPr lang="en-US" dirty="0"/>
              <a:t>Temporary deferral of capital gain.</a:t>
            </a:r>
          </a:p>
          <a:p>
            <a:pPr marL="914400" lvl="1" indent="-457200">
              <a:buFont typeface="+mj-lt"/>
              <a:buAutoNum type="arabicPeriod"/>
            </a:pPr>
            <a:r>
              <a:rPr lang="en-US" dirty="0"/>
              <a:t>Step-up in basis.</a:t>
            </a:r>
          </a:p>
          <a:p>
            <a:pPr marL="914400" lvl="1" indent="-457200">
              <a:buFont typeface="+mj-lt"/>
              <a:buAutoNum type="arabicPeriod"/>
            </a:pPr>
            <a:r>
              <a:rPr lang="en-US" dirty="0"/>
              <a:t>Permanent exclusion of gain on appreciation. </a:t>
            </a:r>
          </a:p>
        </p:txBody>
      </p:sp>
    </p:spTree>
    <p:extLst>
      <p:ext uri="{BB962C8B-B14F-4D97-AF65-F5344CB8AC3E}">
        <p14:creationId xmlns:p14="http://schemas.microsoft.com/office/powerpoint/2010/main" val="2576743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601</TotalTime>
  <Words>2454</Words>
  <Application>Microsoft Office PowerPoint</Application>
  <PresentationFormat>Widescreen</PresentationFormat>
  <Paragraphs>152</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Courier New</vt:lpstr>
      <vt:lpstr>Office Theme</vt:lpstr>
      <vt:lpstr>PowerPoint Presentation</vt:lpstr>
      <vt:lpstr>What is a Qualified Opportunity Zone (QO Zone)?</vt:lpstr>
      <vt:lpstr>What is a Qualified Opportunity Zone (QO Zone)?</vt:lpstr>
      <vt:lpstr>What is a Qualified Opportunity Zone (QO Zone)?</vt:lpstr>
      <vt:lpstr>QO Zones in Indiana</vt:lpstr>
      <vt:lpstr>QO Zones in Marion County</vt:lpstr>
      <vt:lpstr>Opportunity Zones – Interactive Map</vt:lpstr>
      <vt:lpstr>Purpose of QO Zones</vt:lpstr>
      <vt:lpstr>QO Zones – What are the Incentives?</vt:lpstr>
      <vt:lpstr>QO Zone Incentive – Temporary Deferral</vt:lpstr>
      <vt:lpstr>QO Zone Incentive – Temporary Deferral (cont.)</vt:lpstr>
      <vt:lpstr>QO Zone Incentive – Basis Step-Up </vt:lpstr>
      <vt:lpstr>QO Zone Incentive – Basis Step-Up (cont.)</vt:lpstr>
      <vt:lpstr>QO Zone Incentive – Permanent Exclusion</vt:lpstr>
      <vt:lpstr>QO Zone Incentives - Example</vt:lpstr>
      <vt:lpstr>QO Zone Incentives - Example</vt:lpstr>
      <vt:lpstr>QO Zone Incentives – Example</vt:lpstr>
      <vt:lpstr>What is a Qualified Opportunity Fund (QO Fund)?</vt:lpstr>
      <vt:lpstr>What is QOZ Property?</vt:lpstr>
      <vt:lpstr>QOZ Stock</vt:lpstr>
      <vt:lpstr>QOZ Interest</vt:lpstr>
      <vt:lpstr>QOZ Business Property</vt:lpstr>
      <vt:lpstr>QOZ Business Property – Related Party Restriction</vt:lpstr>
      <vt:lpstr>What is a QOZ Business?</vt:lpstr>
      <vt:lpstr>Mixed Fund Investment </vt:lpstr>
      <vt:lpstr>Civil Penalties for Noncompliance</vt:lpstr>
      <vt:lpstr>Presenters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Roxanne McGettigan</cp:lastModifiedBy>
  <cp:revision>44</cp:revision>
  <dcterms:created xsi:type="dcterms:W3CDTF">2018-07-25T17:52:07Z</dcterms:created>
  <dcterms:modified xsi:type="dcterms:W3CDTF">2019-08-02T21:28:50Z</dcterms:modified>
</cp:coreProperties>
</file>