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4" r:id="rId2"/>
    <p:sldId id="271" r:id="rId3"/>
    <p:sldId id="264" r:id="rId4"/>
    <p:sldId id="275" r:id="rId5"/>
    <p:sldId id="265" r:id="rId6"/>
    <p:sldId id="281" r:id="rId7"/>
    <p:sldId id="276" r:id="rId8"/>
    <p:sldId id="268" r:id="rId9"/>
    <p:sldId id="269" r:id="rId10"/>
    <p:sldId id="270" r:id="rId11"/>
    <p:sldId id="267" r:id="rId12"/>
    <p:sldId id="266" r:id="rId13"/>
    <p:sldId id="272" r:id="rId14"/>
    <p:sldId id="273" r:id="rId15"/>
    <p:sldId id="277" r:id="rId16"/>
    <p:sldId id="278" r:id="rId17"/>
    <p:sldId id="279" r:id="rId18"/>
    <p:sldId id="280" r:id="rId1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060A"/>
    <a:srgbClr val="6608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88" d="100"/>
          <a:sy n="88" d="100"/>
        </p:scale>
        <p:origin x="-190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E-Drive\Research\Geisler\JFP%20%202017-06%20%20June\Analysis\Figures--External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44087875589379"/>
          <c:y val="5.6394609712687518E-2"/>
          <c:w val="0.77828974737358425"/>
          <c:h val="0.8544282079156581"/>
        </c:manualLayout>
      </c:layout>
      <c:areaChart>
        <c:grouping val="stacked"/>
        <c:varyColors val="0"/>
        <c:ser>
          <c:idx val="0"/>
          <c:order val="0"/>
          <c:tx>
            <c:v>0% effective MTR</c:v>
          </c:tx>
          <c:spPr>
            <a:pattFill prst="ltUp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cat>
            <c:numRef>
              <c:f>Figure2!$B$1:$AF$1</c:f>
              <c:numCache>
                <c:formatCode>General</c:formatCode>
                <c:ptCount val="3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  <c:pt idx="24">
                  <c:v>2041</c:v>
                </c:pt>
                <c:pt idx="25">
                  <c:v>2042</c:v>
                </c:pt>
                <c:pt idx="26">
                  <c:v>2043</c:v>
                </c:pt>
                <c:pt idx="27">
                  <c:v>2044</c:v>
                </c:pt>
                <c:pt idx="28">
                  <c:v>2045</c:v>
                </c:pt>
                <c:pt idx="29">
                  <c:v>2046</c:v>
                </c:pt>
                <c:pt idx="30">
                  <c:v>2047</c:v>
                </c:pt>
              </c:numCache>
            </c:numRef>
          </c:cat>
          <c:val>
            <c:numRef>
              <c:f>Figure2!$B$2:$AF$2</c:f>
              <c:numCache>
                <c:formatCode>#,##0</c:formatCode>
                <c:ptCount val="31"/>
                <c:pt idx="0">
                  <c:v>11300</c:v>
                </c:pt>
                <c:pt idx="1">
                  <c:v>11136.601307189543</c:v>
                </c:pt>
                <c:pt idx="2">
                  <c:v>10976.406510316545</c:v>
                </c:pt>
                <c:pt idx="3">
                  <c:v>10819.352787892038</c:v>
                </c:pt>
                <c:pt idx="4">
                  <c:v>10665.378550220952</c:v>
                </c:pt>
                <c:pt idx="5">
                  <c:v>10514.423415249299</c:v>
                </c:pt>
                <c:pt idx="6">
                  <c:v>10366.428184884933</c:v>
                </c:pt>
                <c:pt idx="7">
                  <c:v>10221.334821782617</c:v>
                </c:pt>
                <c:pt idx="8">
                  <c:v>10079.086426584263</c:v>
                </c:pt>
                <c:pt idx="9">
                  <c:v>9939.6272156054874</c:v>
                </c:pt>
                <c:pt idx="10">
                  <c:v>9802.9024989596273</c:v>
                </c:pt>
                <c:pt idx="11">
                  <c:v>9668.8586591107469</c:v>
                </c:pt>
                <c:pt idx="12">
                  <c:v>9537.4431298471372</c:v>
                </c:pt>
                <c:pt idx="13">
                  <c:v>9408.6043756671279</c:v>
                </c:pt>
                <c:pt idx="14">
                  <c:v>9282.2918715690794</c:v>
                </c:pt>
                <c:pt idx="15">
                  <c:v>9158.456083237661</c:v>
                </c:pt>
                <c:pt idx="16">
                  <c:v>9037.0484476186211</c:v>
                </c:pt>
                <c:pt idx="17">
                  <c:v>8918.0213538744647</c:v>
                </c:pt>
                <c:pt idx="18">
                  <c:v>8801.3281247135274</c:v>
                </c:pt>
                <c:pt idx="19">
                  <c:v>8621.0327234558608</c:v>
                </c:pt>
                <c:pt idx="20">
                  <c:v>8443.5137988305996</c:v>
                </c:pt>
                <c:pt idx="21">
                  <c:v>8269.4756374332865</c:v>
                </c:pt>
                <c:pt idx="22">
                  <c:v>8098.849989004545</c:v>
                </c:pt>
                <c:pt idx="23">
                  <c:v>7931.5699415253903</c:v>
                </c:pt>
                <c:pt idx="24">
                  <c:v>7767.5698949771968</c:v>
                </c:pt>
                <c:pt idx="25">
                  <c:v>7606.7855356162236</c:v>
                </c:pt>
                <c:pt idx="26">
                  <c:v>7449.1538107525239</c:v>
                </c:pt>
                <c:pt idx="27">
                  <c:v>7294.6129040234082</c:v>
                </c:pt>
                <c:pt idx="28">
                  <c:v>7143.1022111517241</c:v>
                </c:pt>
                <c:pt idx="29">
                  <c:v>6994.5623161794865</c:v>
                </c:pt>
                <c:pt idx="30">
                  <c:v>6848.9349681674876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BB-4D25-8D7D-A646B8DCFD32}"/>
            </c:ext>
          </c:extLst>
        </c:ser>
        <c:ser>
          <c:idx val="1"/>
          <c:order val="1"/>
          <c:tx>
            <c:v>15% effective MTR</c:v>
          </c:tx>
          <c:spPr>
            <a:pattFill prst="ltUp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cat>
            <c:numRef>
              <c:f>Figure2!$B$1:$AF$1</c:f>
              <c:numCache>
                <c:formatCode>General</c:formatCode>
                <c:ptCount val="3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  <c:pt idx="24">
                  <c:v>2041</c:v>
                </c:pt>
                <c:pt idx="25">
                  <c:v>2042</c:v>
                </c:pt>
                <c:pt idx="26">
                  <c:v>2043</c:v>
                </c:pt>
                <c:pt idx="27">
                  <c:v>2044</c:v>
                </c:pt>
                <c:pt idx="28">
                  <c:v>2045</c:v>
                </c:pt>
                <c:pt idx="29">
                  <c:v>2046</c:v>
                </c:pt>
                <c:pt idx="30">
                  <c:v>2047</c:v>
                </c:pt>
              </c:numCache>
            </c:numRef>
          </c:cat>
          <c:val>
            <c:numRef>
              <c:f>Figure2!$B$3:$AF$3</c:f>
              <c:numCache>
                <c:formatCode>#,##0</c:formatCode>
                <c:ptCount val="31"/>
                <c:pt idx="0">
                  <c:v>6216.6666666666679</c:v>
                </c:pt>
                <c:pt idx="1">
                  <c:v>6216.6666666666679</c:v>
                </c:pt>
                <c:pt idx="2">
                  <c:v>6216.6666666666679</c:v>
                </c:pt>
                <c:pt idx="3">
                  <c:v>6216.6666666666697</c:v>
                </c:pt>
                <c:pt idx="4">
                  <c:v>5745.3659346805307</c:v>
                </c:pt>
                <c:pt idx="5">
                  <c:v>5280.4241189678414</c:v>
                </c:pt>
                <c:pt idx="6">
                  <c:v>4824.5988094455952</c:v>
                </c:pt>
                <c:pt idx="7">
                  <c:v>4377.7112510904553</c:v>
                </c:pt>
                <c:pt idx="8">
                  <c:v>3939.5861938795333</c:v>
                </c:pt>
                <c:pt idx="9">
                  <c:v>3510.0518240648998</c:v>
                </c:pt>
                <c:pt idx="10">
                  <c:v>3088.9396967956509</c:v>
                </c:pt>
                <c:pt idx="11">
                  <c:v>2676.0846700611019</c:v>
                </c:pt>
                <c:pt idx="12">
                  <c:v>2271.3248399291788</c:v>
                </c:pt>
                <c:pt idx="13">
                  <c:v>1874.5014770547532</c:v>
                </c:pt>
                <c:pt idx="14">
                  <c:v>1485.4589644327607</c:v>
                </c:pt>
                <c:pt idx="15">
                  <c:v>1104.0447363719959</c:v>
                </c:pt>
                <c:pt idx="16">
                  <c:v>730.10921866535136</c:v>
                </c:pt>
                <c:pt idx="17">
                  <c:v>363.50576993334835</c:v>
                </c:pt>
                <c:pt idx="18">
                  <c:v>4.0906241176635376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BB-4D25-8D7D-A646B8DCFD32}"/>
            </c:ext>
          </c:extLst>
        </c:ser>
        <c:ser>
          <c:idx val="2"/>
          <c:order val="2"/>
          <c:tx>
            <c:v>18.5% effective MTR</c:v>
          </c:tx>
          <c:spPr>
            <a:pattFill prst="ltUpDiag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cat>
            <c:numRef>
              <c:f>Figure2!$B$1:$AF$1</c:f>
              <c:numCache>
                <c:formatCode>General</c:formatCode>
                <c:ptCount val="3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  <c:pt idx="24">
                  <c:v>2041</c:v>
                </c:pt>
                <c:pt idx="25">
                  <c:v>2042</c:v>
                </c:pt>
                <c:pt idx="26">
                  <c:v>2043</c:v>
                </c:pt>
                <c:pt idx="27">
                  <c:v>2044</c:v>
                </c:pt>
                <c:pt idx="28">
                  <c:v>2045</c:v>
                </c:pt>
                <c:pt idx="29">
                  <c:v>2046</c:v>
                </c:pt>
                <c:pt idx="30">
                  <c:v>2047</c:v>
                </c:pt>
              </c:numCache>
            </c:numRef>
          </c:cat>
          <c:val>
            <c:numRef>
              <c:f>Figure2!$B$4:$AF$4</c:f>
              <c:numCache>
                <c:formatCode>#,##0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382.13572863740774</c:v>
                </c:pt>
                <c:pt idx="5">
                  <c:v>759.11557921526037</c:v>
                </c:pt>
                <c:pt idx="6">
                  <c:v>1128.7036680170822</c:v>
                </c:pt>
                <c:pt idx="7">
                  <c:v>1491.0449315482765</c:v>
                </c:pt>
                <c:pt idx="8">
                  <c:v>1846.281464421998</c:v>
                </c:pt>
                <c:pt idx="9">
                  <c:v>2194.5525750825109</c:v>
                </c:pt>
                <c:pt idx="10">
                  <c:v>2535.9948404359566</c:v>
                </c:pt>
                <c:pt idx="11">
                  <c:v>2870.7421594099178</c:v>
                </c:pt>
                <c:pt idx="12">
                  <c:v>3198.9258054628262</c:v>
                </c:pt>
                <c:pt idx="13">
                  <c:v>3520.6744780637127</c:v>
                </c:pt>
                <c:pt idx="14">
                  <c:v>3836.1143531626258</c:v>
                </c:pt>
                <c:pt idx="15">
                  <c:v>4145.3691326713524</c:v>
                </c:pt>
                <c:pt idx="16">
                  <c:v>4448.5600929740358</c:v>
                </c:pt>
                <c:pt idx="17">
                  <c:v>4745.8061324864721</c:v>
                </c:pt>
                <c:pt idx="18">
                  <c:v>5037.2238182829751</c:v>
                </c:pt>
                <c:pt idx="19">
                  <c:v>5040.54054054054</c:v>
                </c:pt>
                <c:pt idx="20">
                  <c:v>5040.5405405405381</c:v>
                </c:pt>
                <c:pt idx="21">
                  <c:v>5040.54054054054</c:v>
                </c:pt>
                <c:pt idx="22">
                  <c:v>5040.5405405405409</c:v>
                </c:pt>
                <c:pt idx="23">
                  <c:v>5040.5405405405409</c:v>
                </c:pt>
                <c:pt idx="24">
                  <c:v>5040.5405405405409</c:v>
                </c:pt>
                <c:pt idx="25">
                  <c:v>5040.54054054054</c:v>
                </c:pt>
                <c:pt idx="26">
                  <c:v>5040.540540540539</c:v>
                </c:pt>
                <c:pt idx="27">
                  <c:v>5040.54054054054</c:v>
                </c:pt>
                <c:pt idx="28">
                  <c:v>5040.540540540539</c:v>
                </c:pt>
                <c:pt idx="29">
                  <c:v>5040.54054054054</c:v>
                </c:pt>
                <c:pt idx="30">
                  <c:v>5040.540540540539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BB-4D25-8D7D-A646B8DCFD32}"/>
            </c:ext>
          </c:extLst>
        </c:ser>
        <c:ser>
          <c:idx val="3"/>
          <c:order val="3"/>
          <c:tx>
            <c:v>22.5% effective MTR</c:v>
          </c:tx>
          <c:spPr>
            <a:pattFill prst="ltUpDiag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cat>
            <c:numRef>
              <c:f>Figure2!$B$1:$AF$1</c:f>
              <c:numCache>
                <c:formatCode>General</c:formatCode>
                <c:ptCount val="3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  <c:pt idx="24">
                  <c:v>2041</c:v>
                </c:pt>
                <c:pt idx="25">
                  <c:v>2042</c:v>
                </c:pt>
                <c:pt idx="26">
                  <c:v>2043</c:v>
                </c:pt>
                <c:pt idx="27">
                  <c:v>2044</c:v>
                </c:pt>
                <c:pt idx="28">
                  <c:v>2045</c:v>
                </c:pt>
                <c:pt idx="29">
                  <c:v>2046</c:v>
                </c:pt>
                <c:pt idx="30">
                  <c:v>2047</c:v>
                </c:pt>
              </c:numCache>
            </c:numRef>
          </c:cat>
          <c:val>
            <c:numRef>
              <c:f>Figure2!$B$5:$AF$5</c:f>
              <c:numCache>
                <c:formatCode>#,##0</c:formatCode>
                <c:ptCount val="31"/>
                <c:pt idx="0">
                  <c:v>1483.3333333333321</c:v>
                </c:pt>
                <c:pt idx="1">
                  <c:v>980.06535947712473</c:v>
                </c:pt>
                <c:pt idx="2">
                  <c:v>486.66538510829196</c:v>
                </c:pt>
                <c:pt idx="3">
                  <c:v>2.9399200408079196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BB-4D25-8D7D-A646B8DCFD32}"/>
            </c:ext>
          </c:extLst>
        </c:ser>
        <c:ser>
          <c:idx val="4"/>
          <c:order val="4"/>
          <c:tx>
            <c:v>27.75% effective MTR</c:v>
          </c:tx>
          <c:spPr>
            <a:pattFill prst="ltUpDiag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cat>
            <c:numRef>
              <c:f>Figure2!$B$1:$AF$1</c:f>
              <c:numCache>
                <c:formatCode>General</c:formatCode>
                <c:ptCount val="3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  <c:pt idx="24">
                  <c:v>2041</c:v>
                </c:pt>
                <c:pt idx="25">
                  <c:v>2042</c:v>
                </c:pt>
                <c:pt idx="26">
                  <c:v>2043</c:v>
                </c:pt>
                <c:pt idx="27">
                  <c:v>2044</c:v>
                </c:pt>
                <c:pt idx="28">
                  <c:v>2045</c:v>
                </c:pt>
                <c:pt idx="29">
                  <c:v>2046</c:v>
                </c:pt>
                <c:pt idx="30">
                  <c:v>2047</c:v>
                </c:pt>
              </c:numCache>
            </c:numRef>
          </c:cat>
          <c:val>
            <c:numRef>
              <c:f>Figure2!$B$6:$AF$6</c:f>
              <c:numCache>
                <c:formatCode>#,##0</c:formatCode>
                <c:ptCount val="31"/>
                <c:pt idx="0">
                  <c:v>14270.270270270266</c:v>
                </c:pt>
                <c:pt idx="1">
                  <c:v>14678.325384207732</c:v>
                </c:pt>
                <c:pt idx="2">
                  <c:v>15078.379417479762</c:v>
                </c:pt>
                <c:pt idx="3">
                  <c:v>15470.589254020961</c:v>
                </c:pt>
                <c:pt idx="4">
                  <c:v>15472.972972972973</c:v>
                </c:pt>
                <c:pt idx="5">
                  <c:v>15472.972972972973</c:v>
                </c:pt>
                <c:pt idx="6">
                  <c:v>15472.972972972973</c:v>
                </c:pt>
                <c:pt idx="7">
                  <c:v>15472.972972972973</c:v>
                </c:pt>
                <c:pt idx="8">
                  <c:v>15472.972972972973</c:v>
                </c:pt>
                <c:pt idx="9">
                  <c:v>15472.972972972973</c:v>
                </c:pt>
                <c:pt idx="10">
                  <c:v>15472.972972972973</c:v>
                </c:pt>
                <c:pt idx="11">
                  <c:v>15472.972972972973</c:v>
                </c:pt>
                <c:pt idx="12">
                  <c:v>15472.972972972973</c:v>
                </c:pt>
                <c:pt idx="13">
                  <c:v>15472.972972972973</c:v>
                </c:pt>
                <c:pt idx="14">
                  <c:v>15472.97297297297</c:v>
                </c:pt>
                <c:pt idx="15">
                  <c:v>15472.972972972973</c:v>
                </c:pt>
                <c:pt idx="16">
                  <c:v>15472.972972972973</c:v>
                </c:pt>
                <c:pt idx="17">
                  <c:v>15472.972972972973</c:v>
                </c:pt>
                <c:pt idx="18">
                  <c:v>15472.97297297297</c:v>
                </c:pt>
                <c:pt idx="19">
                  <c:v>15472.97297297297</c:v>
                </c:pt>
                <c:pt idx="20">
                  <c:v>15472.972972972973</c:v>
                </c:pt>
                <c:pt idx="21">
                  <c:v>15472.972972972973</c:v>
                </c:pt>
                <c:pt idx="22">
                  <c:v>15472.97297297297</c:v>
                </c:pt>
                <c:pt idx="23">
                  <c:v>15472.972972972973</c:v>
                </c:pt>
                <c:pt idx="24">
                  <c:v>15472.972972972973</c:v>
                </c:pt>
                <c:pt idx="25">
                  <c:v>15472.972972972972</c:v>
                </c:pt>
                <c:pt idx="26">
                  <c:v>15472.972972972973</c:v>
                </c:pt>
                <c:pt idx="27">
                  <c:v>15472.972972972973</c:v>
                </c:pt>
                <c:pt idx="28">
                  <c:v>15472.972972972973</c:v>
                </c:pt>
                <c:pt idx="29">
                  <c:v>15472.972972972973</c:v>
                </c:pt>
                <c:pt idx="30">
                  <c:v>15472.972972972973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BB-4D25-8D7D-A646B8DCFD32}"/>
            </c:ext>
          </c:extLst>
        </c:ser>
        <c:ser>
          <c:idx val="5"/>
          <c:order val="5"/>
          <c:tx>
            <c:v>46.25% effective MTR</c:v>
          </c:tx>
          <c:spPr>
            <a:pattFill prst="ltUpDiag">
              <a:fgClr>
                <a:schemeClr val="accent6"/>
              </a:fgClr>
              <a:bgClr>
                <a:schemeClr val="accent6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6"/>
              </a:innerShdw>
            </a:effectLst>
          </c:spPr>
          <c:cat>
            <c:numRef>
              <c:f>Figure2!$B$1:$AF$1</c:f>
              <c:numCache>
                <c:formatCode>General</c:formatCode>
                <c:ptCount val="3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  <c:pt idx="24">
                  <c:v>2041</c:v>
                </c:pt>
                <c:pt idx="25">
                  <c:v>2042</c:v>
                </c:pt>
                <c:pt idx="26">
                  <c:v>2043</c:v>
                </c:pt>
                <c:pt idx="27">
                  <c:v>2044</c:v>
                </c:pt>
                <c:pt idx="28">
                  <c:v>2045</c:v>
                </c:pt>
                <c:pt idx="29">
                  <c:v>2046</c:v>
                </c:pt>
                <c:pt idx="30">
                  <c:v>2047</c:v>
                </c:pt>
              </c:numCache>
            </c:numRef>
          </c:cat>
          <c:val>
            <c:numRef>
              <c:f>Figure2!$B$7:$AF$7</c:f>
              <c:numCache>
                <c:formatCode>#,##0</c:formatCode>
                <c:ptCount val="31"/>
                <c:pt idx="0">
                  <c:v>10435.612082670908</c:v>
                </c:pt>
                <c:pt idx="1">
                  <c:v>10131.363197107145</c:v>
                </c:pt>
                <c:pt idx="2">
                  <c:v>9833.0799759661895</c:v>
                </c:pt>
                <c:pt idx="3">
                  <c:v>9540.6454454358609</c:v>
                </c:pt>
                <c:pt idx="4">
                  <c:v>9253.9449253080747</c:v>
                </c:pt>
                <c:pt idx="5">
                  <c:v>8972.8659840063265</c:v>
                </c:pt>
                <c:pt idx="6">
                  <c:v>8697.2983944948137</c:v>
                </c:pt>
                <c:pt idx="7">
                  <c:v>8427.134091052143</c:v>
                </c:pt>
                <c:pt idx="8">
                  <c:v>8162.2671268926715</c:v>
                </c:pt>
                <c:pt idx="9">
                  <c:v>7902.5936326186711</c:v>
                </c:pt>
                <c:pt idx="10">
                  <c:v>7648.0117754873099</c:v>
                </c:pt>
                <c:pt idx="11">
                  <c:v>7398.4217194761659</c:v>
                </c:pt>
                <c:pt idx="12">
                  <c:v>7153.7255861319027</c:v>
                </c:pt>
                <c:pt idx="13">
                  <c:v>6913.8274161865484</c:v>
                </c:pt>
                <c:pt idx="14">
                  <c:v>6678.6331319264063</c:v>
                </c:pt>
                <c:pt idx="15">
                  <c:v>6448.0505002988029</c:v>
                </c:pt>
                <c:pt idx="16">
                  <c:v>6221.9890967423307</c:v>
                </c:pt>
                <c:pt idx="17">
                  <c:v>6000.3602697261922</c:v>
                </c:pt>
                <c:pt idx="18">
                  <c:v>5783.0771059848776</c:v>
                </c:pt>
                <c:pt idx="19">
                  <c:v>5570.0543964345561</c:v>
                </c:pt>
                <c:pt idx="20">
                  <c:v>5361.2086027577789</c:v>
                </c:pt>
                <c:pt idx="21">
                  <c:v>5156.4578246432939</c:v>
                </c:pt>
                <c:pt idx="22">
                  <c:v>4955.7217676683067</c:v>
                </c:pt>
                <c:pt idx="23">
                  <c:v>4758.9217118104789</c:v>
                </c:pt>
                <c:pt idx="24">
                  <c:v>4565.9804805773019</c:v>
                </c:pt>
                <c:pt idx="25">
                  <c:v>4376.8224107408714</c:v>
                </c:pt>
                <c:pt idx="26">
                  <c:v>4191.3733226659278</c:v>
                </c:pt>
                <c:pt idx="27">
                  <c:v>4009.5604912199087</c:v>
                </c:pt>
                <c:pt idx="28">
                  <c:v>3831.3126172532211</c:v>
                </c:pt>
                <c:pt idx="29">
                  <c:v>3656.5597996388242</c:v>
                </c:pt>
                <c:pt idx="30">
                  <c:v>3485.2335078600008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9BB-4D25-8D7D-A646B8DCFD32}"/>
            </c:ext>
          </c:extLst>
        </c:ser>
        <c:ser>
          <c:idx val="6"/>
          <c:order val="6"/>
          <c:tx>
            <c:v>25% effective MTR</c:v>
          </c:tx>
          <c:spPr>
            <a:pattFill prst="ltUpDiag">
              <a:fgClr>
                <a:schemeClr val="accent1">
                  <a:lumMod val="60000"/>
                </a:schemeClr>
              </a:fgClr>
              <a:bgClr>
                <a:schemeClr val="accent1">
                  <a:lumMod val="600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>
                  <a:lumMod val="60000"/>
                </a:schemeClr>
              </a:innerShdw>
            </a:effectLst>
          </c:spPr>
          <c:cat>
            <c:numRef>
              <c:f>Figure2!$B$1:$AF$1</c:f>
              <c:numCache>
                <c:formatCode>General</c:formatCode>
                <c:ptCount val="3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  <c:pt idx="24">
                  <c:v>2041</c:v>
                </c:pt>
                <c:pt idx="25">
                  <c:v>2042</c:v>
                </c:pt>
                <c:pt idx="26">
                  <c:v>2043</c:v>
                </c:pt>
                <c:pt idx="27">
                  <c:v>2044</c:v>
                </c:pt>
                <c:pt idx="28">
                  <c:v>2045</c:v>
                </c:pt>
                <c:pt idx="29">
                  <c:v>2046</c:v>
                </c:pt>
                <c:pt idx="30">
                  <c:v>2047</c:v>
                </c:pt>
              </c:numCache>
            </c:numRef>
          </c:cat>
          <c:val>
            <c:numRef>
              <c:f>Figure2!$B$8:$AF$8</c:f>
              <c:numCache>
                <c:formatCode>#,##0</c:formatCode>
                <c:ptCount val="31"/>
                <c:pt idx="0">
                  <c:v>6294.1176470588252</c:v>
                </c:pt>
                <c:pt idx="1">
                  <c:v>6856.9780853517877</c:v>
                </c:pt>
                <c:pt idx="2">
                  <c:v>7408.8020444625436</c:v>
                </c:pt>
                <c:pt idx="3">
                  <c:v>7949.8059259436632</c:v>
                </c:pt>
                <c:pt idx="4">
                  <c:v>8480.2018881800614</c:v>
                </c:pt>
                <c:pt idx="5">
                  <c:v>9000.1979295882993</c:v>
                </c:pt>
                <c:pt idx="6">
                  <c:v>9509.9979701846023</c:v>
                </c:pt>
                <c:pt idx="7">
                  <c:v>10009.801931553535</c:v>
                </c:pt>
                <c:pt idx="8">
                  <c:v>10499.805815248561</c:v>
                </c:pt>
                <c:pt idx="9">
                  <c:v>10980.201779655457</c:v>
                </c:pt>
                <c:pt idx="10">
                  <c:v>11451.178215348482</c:v>
                </c:pt>
                <c:pt idx="11">
                  <c:v>11912.919818969094</c:v>
                </c:pt>
                <c:pt idx="12">
                  <c:v>12365.607665655982</c:v>
                </c:pt>
                <c:pt idx="13">
                  <c:v>12809.419280054884</c:v>
                </c:pt>
                <c:pt idx="14">
                  <c:v>13244.528705936158</c:v>
                </c:pt>
                <c:pt idx="15">
                  <c:v>13671.106574447214</c:v>
                </c:pt>
                <c:pt idx="16">
                  <c:v>14089.320171026688</c:v>
                </c:pt>
                <c:pt idx="17">
                  <c:v>14499.333501006549</c:v>
                </c:pt>
                <c:pt idx="18">
                  <c:v>14901.307353927987</c:v>
                </c:pt>
                <c:pt idx="19">
                  <c:v>15295.399366596073</c:v>
                </c:pt>
                <c:pt idx="20">
                  <c:v>15681.76408489811</c:v>
                </c:pt>
                <c:pt idx="21">
                  <c:v>16060.553024409906</c:v>
                </c:pt>
                <c:pt idx="22">
                  <c:v>16431.914729813638</c:v>
                </c:pt>
                <c:pt idx="23">
                  <c:v>16795.994833150617</c:v>
                </c:pt>
                <c:pt idx="24">
                  <c:v>17152.936110931987</c:v>
                </c:pt>
                <c:pt idx="25">
                  <c:v>17502.878540129394</c:v>
                </c:pt>
                <c:pt idx="26">
                  <c:v>17845.959353068036</c:v>
                </c:pt>
                <c:pt idx="27">
                  <c:v>18182.31309124317</c:v>
                </c:pt>
                <c:pt idx="28">
                  <c:v>18512.071658081542</c:v>
                </c:pt>
                <c:pt idx="29">
                  <c:v>18835.364370668176</c:v>
                </c:pt>
                <c:pt idx="30">
                  <c:v>19152.318010458999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9BB-4D25-8D7D-A646B8DCFD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123200"/>
        <c:axId val="207124736"/>
      </c:areaChart>
      <c:catAx>
        <c:axId val="207123200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12473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207124736"/>
        <c:scaling>
          <c:orientation val="minMax"/>
          <c:max val="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Modified AGI (in 2019 dollars)</a:t>
                </a:r>
              </a:p>
            </c:rich>
          </c:tx>
          <c:layout>
            <c:manualLayout>
              <c:xMode val="edge"/>
              <c:yMode val="edge"/>
              <c:x val="2.7436177219420606E-2"/>
              <c:y val="0.31538466158549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123200"/>
        <c:crosses val="autoZero"/>
        <c:crossBetween val="midCat"/>
        <c:majorUnit val="10000"/>
        <c:minorUnit val="5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tx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>
      <cs:styleClr val="auto"/>
    </cs:effectRef>
    <cs:fontRef idx="minor">
      <a:schemeClr val="tx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tx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lt1"/>
      </a:solidFill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olidFill>
        <a:schemeClr val="lt1"/>
      </a:solidFill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0.50837</cdr:x>
      <cdr:y>0.14231</cdr:y>
    </cdr:from>
    <cdr:to>
      <cdr:x>0.59726</cdr:x>
      <cdr:y>0.22517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96248" y="634392"/>
          <a:ext cx="646332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22%</a:t>
          </a:r>
        </a:p>
      </cdr:txBody>
    </cdr:sp>
  </cdr:relSizeAnchor>
  <cdr:relSizeAnchor xmlns:cdr="http://schemas.openxmlformats.org/drawingml/2006/chartDrawing">
    <cdr:from>
      <cdr:x>0.49848</cdr:x>
      <cdr:y>0.30699</cdr:y>
    </cdr:from>
    <cdr:to>
      <cdr:x>0.61384</cdr:x>
      <cdr:y>0.38984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624389" y="1368464"/>
          <a:ext cx="838692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40.7%</a:t>
          </a:r>
        </a:p>
      </cdr:txBody>
    </cdr:sp>
  </cdr:relSizeAnchor>
  <cdr:relSizeAnchor xmlns:cdr="http://schemas.openxmlformats.org/drawingml/2006/chartDrawing">
    <cdr:from>
      <cdr:x>0.49703</cdr:x>
      <cdr:y>0.48667</cdr:y>
    </cdr:from>
    <cdr:to>
      <cdr:x>0.61239</cdr:x>
      <cdr:y>0.56952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613847" y="2169423"/>
          <a:ext cx="83869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22.2%</a:t>
          </a:r>
        </a:p>
      </cdr:txBody>
    </cdr:sp>
  </cdr:relSizeAnchor>
  <cdr:relSizeAnchor xmlns:cdr="http://schemas.openxmlformats.org/drawingml/2006/chartDrawing">
    <cdr:from>
      <cdr:x>0.50055</cdr:x>
      <cdr:y>0.66636</cdr:y>
    </cdr:from>
    <cdr:to>
      <cdr:x>0.59843</cdr:x>
      <cdr:y>0.72347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989994" y="2970438"/>
          <a:ext cx="584711" cy="254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100">
              <a:latin typeface="Arial" panose="020B0604020202020204" pitchFamily="34" charset="0"/>
              <a:cs typeface="Arial" panose="020B0604020202020204" pitchFamily="34" charset="0"/>
            </a:rPr>
            <a:t>18.5%</a:t>
          </a:r>
        </a:p>
      </cdr:txBody>
    </cdr:sp>
  </cdr:relSizeAnchor>
  <cdr:relSizeAnchor xmlns:cdr="http://schemas.openxmlformats.org/drawingml/2006/chartDrawing">
    <cdr:from>
      <cdr:x>0.51539</cdr:x>
      <cdr:y>0.80616</cdr:y>
    </cdr:from>
    <cdr:to>
      <cdr:x>0.58044</cdr:x>
      <cdr:y>0.86327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078672" y="3593624"/>
          <a:ext cx="388568" cy="254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100">
              <a:latin typeface="Arial" panose="020B0604020202020204" pitchFamily="34" charset="0"/>
              <a:cs typeface="Arial" panose="020B0604020202020204" pitchFamily="34" charset="0"/>
            </a:rPr>
            <a:t>0%</a:t>
          </a:r>
        </a:p>
      </cdr:txBody>
    </cdr:sp>
  </cdr:relSizeAnchor>
  <cdr:relSizeAnchor xmlns:cdr="http://schemas.openxmlformats.org/drawingml/2006/chartDrawing">
    <cdr:from>
      <cdr:x>0.26471</cdr:x>
      <cdr:y>0.63815</cdr:y>
    </cdr:from>
    <cdr:to>
      <cdr:x>0.3536</cdr:x>
      <cdr:y>0.72101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1924641" y="2844698"/>
          <a:ext cx="646332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15%</a:t>
          </a:r>
        </a:p>
      </cdr:txBody>
    </cdr:sp>
  </cdr:relSizeAnchor>
  <cdr:relSizeAnchor xmlns:cdr="http://schemas.openxmlformats.org/drawingml/2006/chartDrawing">
    <cdr:from>
      <cdr:x>0.2104</cdr:x>
      <cdr:y>0.48089</cdr:y>
    </cdr:from>
    <cdr:to>
      <cdr:x>0.2993</cdr:x>
      <cdr:y>0.56374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1529800" y="2143658"/>
          <a:ext cx="646332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18%</a:t>
          </a:r>
        </a:p>
      </cdr:txBody>
    </cdr:sp>
  </cdr:relSizeAnchor>
  <cdr:relSizeAnchor xmlns:cdr="http://schemas.openxmlformats.org/drawingml/2006/chartDrawing">
    <cdr:from>
      <cdr:x>0.20453</cdr:x>
      <cdr:y>0.54995</cdr:y>
    </cdr:from>
    <cdr:to>
      <cdr:x>0.23449</cdr:x>
      <cdr:y>0.59097</cdr:y>
    </cdr:to>
    <cdr:cxnSp macro="">
      <cdr:nvCxnSpPr>
        <cdr:cNvPr id="12" name="Straight Arrow Connector 11">
          <a:extLst xmlns:a="http://schemas.openxmlformats.org/drawingml/2006/main">
            <a:ext uri="{FF2B5EF4-FFF2-40B4-BE49-F238E27FC236}">
              <a16:creationId xmlns:a16="http://schemas.microsoft.com/office/drawing/2014/main" id="{D3556008-9DB5-4A45-AE76-85DAB108C902}"/>
            </a:ext>
          </a:extLst>
        </cdr:cNvPr>
        <cdr:cNvCxnSpPr/>
      </cdr:nvCxnSpPr>
      <cdr:spPr>
        <a:xfrm xmlns:a="http://schemas.openxmlformats.org/drawingml/2006/main" flipH="1">
          <a:off x="1221776" y="2451523"/>
          <a:ext cx="178964" cy="18285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stealth" w="lg" len="lg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00A45A-143F-014E-B71C-62AB0C0F0DC5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4AD61B-90BF-8946-9859-55BD82121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909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D910E4-F747-994D-9EA6-DF0C9AC5BD76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AF7740-18BE-A14F-B18B-3ECD47F85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716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884009" y="1088142"/>
            <a:ext cx="7765591" cy="4807068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Drag picture here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884009" y="175994"/>
            <a:ext cx="7380288" cy="738909"/>
          </a:xfrm>
        </p:spPr>
        <p:txBody>
          <a:bodyPr/>
          <a:lstStyle>
            <a:lvl1pPr>
              <a:defRPr sz="3600" b="1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321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19327"/>
          </a:xfrm>
        </p:spPr>
        <p:txBody>
          <a:bodyPr/>
          <a:lstStyle>
            <a:lvl1pPr>
              <a:defRPr sz="3200">
                <a:solidFill>
                  <a:srgbClr val="000000"/>
                </a:solidFill>
              </a:defRPr>
            </a:lvl1pPr>
            <a:lvl2pPr>
              <a:defRPr sz="2800">
                <a:solidFill>
                  <a:srgbClr val="000000"/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2093" y="1325656"/>
            <a:ext cx="2113420" cy="4566721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CEE53A-19EC-654D-82C1-D215F6FEFF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36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66814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322122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40967"/>
            <a:ext cx="5486400" cy="710941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CEE53A-19EC-654D-82C1-D215F6FEFF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8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add ENGAGING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8242" y="1566334"/>
            <a:ext cx="6998558" cy="4275666"/>
          </a:xfrm>
        </p:spPr>
        <p:txBody>
          <a:bodyPr/>
          <a:lstStyle>
            <a:lvl1pPr>
              <a:defRPr>
                <a:solidFill>
                  <a:srgbClr val="FFFFFF"/>
                </a:solidFill>
                <a:latin typeface="+mn-lt"/>
              </a:defRPr>
            </a:lvl1pPr>
            <a:lvl2pPr>
              <a:defRPr>
                <a:solidFill>
                  <a:srgbClr val="FFFFFF"/>
                </a:solidFill>
                <a:latin typeface="+mn-lt"/>
              </a:defRPr>
            </a:lvl2pPr>
            <a:lvl3pPr>
              <a:defRPr>
                <a:solidFill>
                  <a:srgbClr val="FFFFFF"/>
                </a:solidFill>
                <a:latin typeface="+mn-lt"/>
              </a:defRPr>
            </a:lvl3pPr>
            <a:lvl4pPr>
              <a:defRPr>
                <a:solidFill>
                  <a:srgbClr val="FFFFFF"/>
                </a:solidFill>
                <a:latin typeface="+mn-lt"/>
              </a:defRPr>
            </a:lvl4pPr>
            <a:lvl5pPr>
              <a:defRPr>
                <a:solidFill>
                  <a:srgbClr val="FFFFFF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0" y="1510018"/>
            <a:ext cx="9144000" cy="363189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ENGAGING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44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457200" y="1447800"/>
            <a:ext cx="3759200" cy="2091267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en-US" dirty="0"/>
              <a:t>Drag picture here</a:t>
            </a:r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4308700" y="1447800"/>
            <a:ext cx="4835300" cy="2836863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en-US" dirty="0"/>
              <a:t>Drag picture here</a:t>
            </a:r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8" hasCustomPrompt="1"/>
          </p:nvPr>
        </p:nvSpPr>
        <p:spPr>
          <a:xfrm>
            <a:off x="1688242" y="3641942"/>
            <a:ext cx="2528158" cy="2260601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en-US" dirty="0"/>
              <a:t>Drag picture here</a:t>
            </a:r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9" hasCustomPrompt="1"/>
          </p:nvPr>
        </p:nvSpPr>
        <p:spPr>
          <a:xfrm>
            <a:off x="4308700" y="4387009"/>
            <a:ext cx="4835300" cy="1515534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en-US" dirty="0"/>
              <a:t>Drag picture here</a:t>
            </a:r>
          </a:p>
        </p:txBody>
      </p:sp>
    </p:spTree>
    <p:extLst>
      <p:ext uri="{BB962C8B-B14F-4D97-AF65-F5344CB8AC3E}">
        <p14:creationId xmlns:p14="http://schemas.microsoft.com/office/powerpoint/2010/main" val="237627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44133"/>
            <a:ext cx="8229600" cy="18563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Abadi MT Condensed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5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53313"/>
            <a:ext cx="82296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CEE53A-19EC-654D-82C1-D215F6FEFF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4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605" y="274638"/>
            <a:ext cx="6820195" cy="108849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595812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595813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CEE53A-19EC-654D-82C1-D215F6FEFF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7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052112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052112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CEE53A-19EC-654D-82C1-D215F6FEFF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2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lid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605" y="274638"/>
            <a:ext cx="6820195" cy="1071562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CEE53A-19EC-654D-82C1-D215F6FEFF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088495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465860"/>
            <a:ext cx="6905627" cy="109681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18400" y="6297083"/>
            <a:ext cx="116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1">
                <a:solidFill>
                  <a:srgbClr val="7F7F7F"/>
                </a:solidFill>
                <a:latin typeface="Arial"/>
              </a:defRPr>
            </a:lvl1pPr>
          </a:lstStyle>
          <a:p>
            <a:fld id="{A2CEE53A-19EC-654D-82C1-D215F6FEFF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57200" y="1566334"/>
            <a:ext cx="4055533" cy="4275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v1KwTabNoTaglineBottomRGB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6126453"/>
            <a:ext cx="3428487" cy="131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98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0" r:id="rId2"/>
    <p:sldLayoutId id="2147483660" r:id="rId3"/>
    <p:sldLayoutId id="2147483658" r:id="rId4"/>
    <p:sldLayoutId id="2147483649" r:id="rId5"/>
    <p:sldLayoutId id="2147483651" r:id="rId6"/>
    <p:sldLayoutId id="2147483652" r:id="rId7"/>
    <p:sldLayoutId id="2147483653" r:id="rId8"/>
    <p:sldLayoutId id="2147483654" r:id="rId9"/>
    <p:sldLayoutId id="2147483656" r:id="rId10"/>
    <p:sldLayoutId id="2147483657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effectLst/>
          <a:latin typeface="+mj-lt"/>
          <a:ea typeface="+mj-ea"/>
          <a:cs typeface="BentonSansCond Medium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400" kern="1200">
          <a:solidFill>
            <a:schemeClr val="bg1">
              <a:lumMod val="50000"/>
            </a:schemeClr>
          </a:solidFill>
          <a:latin typeface="+mn-lt"/>
          <a:ea typeface="+mn-ea"/>
          <a:cs typeface="BentonSans 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BentonSans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BentonSans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BentonSans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BentonSans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eisler@iu.ed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>
                <a:latin typeface="Arial Black" pitchFamily="34" charset="0"/>
              </a:rPr>
              <a:t>Presentation at 9/20/19 </a:t>
            </a:r>
            <a:br>
              <a:rPr lang="en-US" altLang="en-US" dirty="0">
                <a:latin typeface="Arial Black" pitchFamily="34" charset="0"/>
              </a:rPr>
            </a:br>
            <a:r>
              <a:rPr lang="en-US" altLang="en-US" dirty="0">
                <a:latin typeface="Arial Black" pitchFamily="34" charset="0"/>
              </a:rPr>
              <a:t>Greater Indiana FPA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617" y="1566334"/>
            <a:ext cx="8362766" cy="4470482"/>
          </a:xfrm>
        </p:spPr>
        <p:txBody>
          <a:bodyPr>
            <a:normAutofit/>
          </a:bodyPr>
          <a:lstStyle/>
          <a:p>
            <a:r>
              <a:rPr lang="en-US" altLang="en-US" sz="2000" b="1" dirty="0">
                <a:solidFill>
                  <a:schemeClr val="tx1"/>
                </a:solidFill>
                <a:latin typeface="Arial Black" pitchFamily="34" charset="0"/>
              </a:rPr>
              <a:t>by Greg Geisler, PhD</a:t>
            </a:r>
          </a:p>
          <a:p>
            <a:r>
              <a:rPr lang="en-US" altLang="en-US" sz="2000" b="1" dirty="0">
                <a:solidFill>
                  <a:schemeClr val="tx1"/>
                </a:solidFill>
                <a:latin typeface="Arial Black" pitchFamily="34" charset="0"/>
              </a:rPr>
              <a:t>Clinical Professor of Accounting at </a:t>
            </a:r>
          </a:p>
          <a:p>
            <a:r>
              <a:rPr lang="en-US" altLang="en-US" sz="2000" b="1" dirty="0">
                <a:solidFill>
                  <a:schemeClr val="tx1"/>
                </a:solidFill>
                <a:latin typeface="Arial Black" pitchFamily="34" charset="0"/>
              </a:rPr>
              <a:t>Indiana University-Bloomington</a:t>
            </a:r>
            <a:endParaRPr lang="en-US" altLang="en-US" sz="2000" dirty="0">
              <a:solidFill>
                <a:schemeClr val="tx1"/>
              </a:solidFill>
              <a:latin typeface="Arial Black" pitchFamily="34" charset="0"/>
            </a:endParaRPr>
          </a:p>
          <a:p>
            <a:endParaRPr lang="en-US" altLang="en-US" sz="2000" i="1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en-US" altLang="en-US" sz="2000" i="1" dirty="0">
                <a:solidFill>
                  <a:schemeClr val="tx1"/>
                </a:solidFill>
                <a:latin typeface="Arial Black" pitchFamily="34" charset="0"/>
              </a:rPr>
              <a:t>Research: Intersection of taxes and financial planning</a:t>
            </a:r>
          </a:p>
          <a:p>
            <a:endParaRPr lang="en-US" altLang="en-US" sz="2000" i="1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en-US" altLang="en-US" sz="2000" dirty="0">
                <a:solidFill>
                  <a:schemeClr val="tx1"/>
                </a:solidFill>
                <a:latin typeface="Arial Black" pitchFamily="34" charset="0"/>
              </a:rPr>
              <a:t>Teaching: “Income Tax” to future CPAs; </a:t>
            </a:r>
          </a:p>
          <a:p>
            <a:r>
              <a:rPr lang="en-US" altLang="en-US" sz="2000" dirty="0">
                <a:solidFill>
                  <a:schemeClr val="tx1"/>
                </a:solidFill>
                <a:latin typeface="Arial Black" pitchFamily="34" charset="0"/>
              </a:rPr>
              <a:t>“Taxes &amp; Financial Planning for Individuals” to future CFPs</a:t>
            </a:r>
          </a:p>
          <a:p>
            <a:endParaRPr lang="en-US" altLang="en-US" sz="2000" i="1" dirty="0">
              <a:solidFill>
                <a:schemeClr val="tx1"/>
              </a:solidFill>
              <a:latin typeface="Arial Black" pitchFamily="34" charset="0"/>
            </a:endParaRPr>
          </a:p>
          <a:p>
            <a:endParaRPr lang="en-US" altLang="en-US" sz="2000" i="1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en-US" altLang="en-US" sz="2000" dirty="0">
                <a:solidFill>
                  <a:schemeClr val="tx1"/>
                </a:solidFill>
                <a:latin typeface="Arial Black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geisler@iu.edu</a:t>
            </a:r>
            <a:r>
              <a:rPr lang="en-US" altLang="en-US" sz="2000" dirty="0">
                <a:solidFill>
                  <a:schemeClr val="tx1"/>
                </a:solidFill>
                <a:latin typeface="Arial Black" pitchFamily="34" charset="0"/>
              </a:rPr>
              <a:t>		812-855-3834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55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Comparing Tax Rate Brackets    to </a:t>
            </a:r>
            <a:br>
              <a:rPr lang="en-US" dirty="0"/>
            </a:br>
            <a:r>
              <a:rPr lang="en-US" dirty="0"/>
              <a:t>Effective Federal Marginal Tax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526958"/>
            <a:ext cx="8229599" cy="460751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When social security benefits (SSBs) are received, 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usual federal tax rates of 0%, 10%, 12%, 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22</a:t>
            </a:r>
            <a:r>
              <a:rPr lang="en-US" sz="2400" dirty="0">
                <a:solidFill>
                  <a:schemeClr val="tx1"/>
                </a:solidFill>
              </a:rPr>
              <a:t>%, etc., change to effective marginal tax rates (MTRs) </a:t>
            </a:r>
          </a:p>
          <a:p>
            <a:r>
              <a:rPr lang="en-US" sz="2400" dirty="0">
                <a:solidFill>
                  <a:schemeClr val="tx1"/>
                </a:solidFill>
              </a:rPr>
              <a:t>                         of 0%, </a:t>
            </a:r>
            <a:r>
              <a:rPr lang="en-US" sz="2400" i="1" dirty="0">
                <a:solidFill>
                  <a:schemeClr val="tx1"/>
                </a:solidFill>
              </a:rPr>
              <a:t>15%, 18%, </a:t>
            </a:r>
            <a:r>
              <a:rPr lang="en-US" sz="2400" i="1" dirty="0">
                <a:solidFill>
                  <a:schemeClr val="tx1"/>
                </a:solidFill>
                <a:highlight>
                  <a:srgbClr val="FF00FF"/>
                </a:highlight>
              </a:rPr>
              <a:t>22.2</a:t>
            </a:r>
            <a:r>
              <a:rPr lang="en-US" sz="2400" i="1" dirty="0">
                <a:solidFill>
                  <a:schemeClr val="tx1"/>
                </a:solidFill>
              </a:rPr>
              <a:t>%, </a:t>
            </a:r>
            <a:r>
              <a:rPr lang="en-US" sz="2400" i="1" dirty="0">
                <a:solidFill>
                  <a:schemeClr val="tx1"/>
                </a:solidFill>
                <a:highlight>
                  <a:srgbClr val="FF0000"/>
                </a:highlight>
              </a:rPr>
              <a:t>40.7</a:t>
            </a:r>
            <a:r>
              <a:rPr lang="en-US" sz="2400" i="1" dirty="0">
                <a:solidFill>
                  <a:schemeClr val="tx1"/>
                </a:solidFill>
              </a:rPr>
              <a:t>%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22</a:t>
            </a:r>
            <a:r>
              <a:rPr lang="en-US" sz="2400" dirty="0">
                <a:solidFill>
                  <a:schemeClr val="tx1"/>
                </a:solidFill>
              </a:rPr>
              <a:t>%, etc., due to SSBs phasing in as taxable (i.e., included in Income) until reaching the maximum taxable % of 85%. 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Further, if the taxpayer’s income includes qualified dividends or long-term capital gains, an effective MTR of </a:t>
            </a:r>
            <a:r>
              <a:rPr lang="en-US" sz="3200" i="1" dirty="0">
                <a:solidFill>
                  <a:schemeClr val="tx1"/>
                </a:solidFill>
                <a:highlight>
                  <a:srgbClr val="800080"/>
                </a:highlight>
              </a:rPr>
              <a:t>49.9</a:t>
            </a:r>
            <a:r>
              <a:rPr lang="en-US" sz="2400" i="1" dirty="0">
                <a:solidFill>
                  <a:schemeClr val="tx1"/>
                </a:solidFill>
              </a:rPr>
              <a:t>%</a:t>
            </a:r>
            <a:r>
              <a:rPr lang="en-US" sz="2400" dirty="0">
                <a:solidFill>
                  <a:schemeClr val="tx1"/>
                </a:solidFill>
              </a:rPr>
              <a:t> is sandwiched between the </a:t>
            </a:r>
            <a:r>
              <a:rPr lang="en-US" sz="2400" i="1" dirty="0">
                <a:solidFill>
                  <a:schemeClr val="tx1"/>
                </a:solidFill>
                <a:highlight>
                  <a:srgbClr val="FF00FF"/>
                </a:highlight>
              </a:rPr>
              <a:t>22.2</a:t>
            </a:r>
            <a:r>
              <a:rPr lang="en-US" sz="2400" i="1" dirty="0">
                <a:solidFill>
                  <a:schemeClr val="tx1"/>
                </a:solidFill>
              </a:rPr>
              <a:t>%</a:t>
            </a:r>
            <a:r>
              <a:rPr lang="en-US" sz="2400" dirty="0">
                <a:solidFill>
                  <a:schemeClr val="tx1"/>
                </a:solidFill>
              </a:rPr>
              <a:t> &amp; </a:t>
            </a:r>
            <a:r>
              <a:rPr lang="en-US" sz="2400" i="1" dirty="0">
                <a:solidFill>
                  <a:schemeClr val="tx1"/>
                </a:solidFill>
                <a:highlight>
                  <a:srgbClr val="FF0000"/>
                </a:highlight>
              </a:rPr>
              <a:t>40.7</a:t>
            </a:r>
            <a:r>
              <a:rPr lang="en-US" sz="2400" i="1" dirty="0">
                <a:solidFill>
                  <a:schemeClr val="tx1"/>
                </a:solidFill>
              </a:rPr>
              <a:t>%</a:t>
            </a:r>
            <a:r>
              <a:rPr lang="en-US" sz="2400" dirty="0">
                <a:solidFill>
                  <a:schemeClr val="tx1"/>
                </a:solidFill>
              </a:rPr>
              <a:t> MTRs.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94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011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/>
              <a:t>Single taxpayer in 2019 at top of 12% tax rate bracket BEFORE $1,000 more income (Note: </a:t>
            </a:r>
            <a:r>
              <a:rPr lang="en-US" sz="2700" dirty="0">
                <a:highlight>
                  <a:srgbClr val="FF0000"/>
                </a:highlight>
              </a:rPr>
              <a:t>$0 Long-Term Capital Gain (LTCG) &amp; Qualified Dividend (QD) income</a:t>
            </a:r>
            <a:r>
              <a:rPr lang="en-US" sz="2700" dirty="0"/>
              <a:t>)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B9EC260-C06E-4945-AC22-32B968AF1D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019188"/>
              </p:ext>
            </p:extLst>
          </p:nvPr>
        </p:nvGraphicFramePr>
        <p:xfrm>
          <a:off x="648070" y="1575378"/>
          <a:ext cx="7847860" cy="3996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9833">
                  <a:extLst>
                    <a:ext uri="{9D8B030D-6E8A-4147-A177-3AD203B41FA5}">
                      <a16:colId xmlns:a16="http://schemas.microsoft.com/office/drawing/2014/main" val="1311597666"/>
                    </a:ext>
                  </a:extLst>
                </a:gridCol>
                <a:gridCol w="2583402">
                  <a:extLst>
                    <a:ext uri="{9D8B030D-6E8A-4147-A177-3AD203B41FA5}">
                      <a16:colId xmlns:a16="http://schemas.microsoft.com/office/drawing/2014/main" val="3705395979"/>
                    </a:ext>
                  </a:extLst>
                </a:gridCol>
                <a:gridCol w="2494625">
                  <a:extLst>
                    <a:ext uri="{9D8B030D-6E8A-4147-A177-3AD203B41FA5}">
                      <a16:colId xmlns:a16="http://schemas.microsoft.com/office/drawing/2014/main" val="74725284"/>
                    </a:ext>
                  </a:extLst>
                </a:gridCol>
              </a:tblGrid>
              <a:tr h="3195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dirty="0">
                          <a:effectLst/>
                        </a:rPr>
                        <a:t>Pre </a:t>
                      </a:r>
                      <a:r>
                        <a:rPr lang="en-US" sz="1600" dirty="0" err="1">
                          <a:effectLst/>
                        </a:rPr>
                        <a:t>Add’l</a:t>
                      </a:r>
                      <a:r>
                        <a:rPr lang="en-US" sz="1600" dirty="0">
                          <a:effectLst/>
                        </a:rPr>
                        <a:t> Income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dirty="0">
                          <a:effectLst/>
                          <a:highlight>
                            <a:srgbClr val="00FF00"/>
                          </a:highlight>
                        </a:rPr>
                        <a:t>Additional Income</a:t>
                      </a:r>
                      <a:endParaRPr lang="en-US" sz="16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164155"/>
                  </a:ext>
                </a:extLst>
              </a:tr>
              <a:tr h="3081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dirty="0">
                          <a:effectLst/>
                        </a:rPr>
                        <a:t>Additional ordinary income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dirty="0">
                          <a:effectLst/>
                        </a:rPr>
                        <a:t>n/a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dirty="0">
                          <a:effectLst/>
                          <a:highlight>
                            <a:srgbClr val="00FF00"/>
                          </a:highlight>
                        </a:rPr>
                        <a:t>$1,000</a:t>
                      </a:r>
                      <a:endParaRPr lang="en-US" sz="16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8507788"/>
                  </a:ext>
                </a:extLst>
              </a:tr>
              <a:tr h="3081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>
                          <a:effectLst/>
                        </a:rPr>
                        <a:t>Income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dirty="0">
                          <a:effectLst/>
                        </a:rPr>
                        <a:t>$51,675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</a:rPr>
                        <a:t>$53,525</a:t>
                      </a:r>
                      <a:r>
                        <a:rPr lang="en-US" sz="1600" baseline="30000" dirty="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5228569"/>
                  </a:ext>
                </a:extLst>
              </a:tr>
              <a:tr h="3081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>
                          <a:effectLst/>
                        </a:rPr>
                        <a:t>Standard Deduction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u="sng" dirty="0">
                          <a:effectLst/>
                        </a:rPr>
                        <a:t>−$12,200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u="sng">
                          <a:effectLst/>
                        </a:rPr>
                        <a:t>−$12,200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1928703"/>
                  </a:ext>
                </a:extLst>
              </a:tr>
              <a:tr h="3081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dirty="0">
                          <a:effectLst/>
                        </a:rPr>
                        <a:t>Taxable Income (TI)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u="dbl" dirty="0">
                          <a:effectLst/>
                          <a:highlight>
                            <a:srgbClr val="00FFFF"/>
                          </a:highlight>
                        </a:rPr>
                        <a:t>$39,475</a:t>
                      </a:r>
                      <a:endParaRPr lang="en-US" sz="1600" dirty="0">
                        <a:effectLst/>
                        <a:highlight>
                          <a:srgbClr val="00FFFF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u="dbl">
                          <a:effectLst/>
                        </a:rPr>
                        <a:t>$41,325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0818198"/>
                  </a:ext>
                </a:extLst>
              </a:tr>
              <a:tr h="3259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dirty="0">
                          <a:effectLst/>
                        </a:rPr>
                        <a:t>Taxed at 10%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dirty="0">
                          <a:effectLst/>
                        </a:rPr>
                        <a:t>$9,700 × 10% =   $   970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dirty="0">
                          <a:effectLst/>
                        </a:rPr>
                        <a:t>$9,700 × 10% =    $    970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311885"/>
                  </a:ext>
                </a:extLst>
              </a:tr>
              <a:tr h="305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dirty="0">
                          <a:effectLst/>
                        </a:rPr>
                        <a:t>Taxed at 12%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dirty="0">
                          <a:effectLst/>
                        </a:rPr>
                        <a:t>$29,775 × 15% = </a:t>
                      </a:r>
                      <a:r>
                        <a:rPr lang="en-US" sz="1600" u="none" dirty="0">
                          <a:effectLst/>
                        </a:rPr>
                        <a:t>$3,573</a:t>
                      </a:r>
                      <a:endParaRPr lang="en-US" sz="16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dirty="0">
                          <a:effectLst/>
                        </a:rPr>
                        <a:t>$29,775 × 15% =  </a:t>
                      </a:r>
                      <a:r>
                        <a:rPr lang="en-US" sz="1600" u="none" dirty="0">
                          <a:effectLst/>
                        </a:rPr>
                        <a:t>$ 3,573</a:t>
                      </a:r>
                      <a:endParaRPr lang="en-US" sz="16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7670479"/>
                  </a:ext>
                </a:extLst>
              </a:tr>
              <a:tr h="3081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dirty="0">
                          <a:effectLst/>
                        </a:rPr>
                        <a:t>Taxed at 22%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u="sng" dirty="0">
                          <a:effectLst/>
                        </a:rPr>
                        <a:t>$0</a:t>
                      </a:r>
                      <a:endParaRPr lang="en-US" sz="1600" u="sng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l"/>
                        </a:tabLst>
                        <a:defRPr/>
                      </a:pPr>
                      <a:r>
                        <a:rPr lang="en-US" sz="1600" dirty="0">
                          <a:effectLst/>
                        </a:rPr>
                        <a:t>$1,850 × 22% =    </a:t>
                      </a:r>
                      <a:r>
                        <a:rPr lang="en-US" sz="1600" u="sng" dirty="0">
                          <a:effectLst/>
                        </a:rPr>
                        <a:t>$    407</a:t>
                      </a:r>
                      <a:endParaRPr lang="en-US" sz="1600" u="sng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4232823"/>
                  </a:ext>
                </a:extLst>
              </a:tr>
              <a:tr h="3081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dirty="0">
                          <a:effectLst/>
                        </a:rPr>
                        <a:t>Total </a:t>
                      </a:r>
                      <a:r>
                        <a:rPr lang="en-US" sz="1600" dirty="0" err="1">
                          <a:effectLst/>
                        </a:rPr>
                        <a:t>Tax</a:t>
                      </a:r>
                      <a:r>
                        <a:rPr lang="en-US" sz="1600" baseline="30000" dirty="0" err="1">
                          <a:effectLst/>
                        </a:rPr>
                        <a:t>b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u="dbl" dirty="0">
                          <a:effectLst/>
                        </a:rPr>
                        <a:t>$4,543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u="dbl" dirty="0">
                          <a:effectLst/>
                        </a:rPr>
                        <a:t>$ 4,950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457181"/>
                  </a:ext>
                </a:extLst>
              </a:tr>
              <a:tr h="3081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dirty="0">
                          <a:effectLst/>
                          <a:highlight>
                            <a:srgbClr val="00FF00"/>
                          </a:highlight>
                        </a:rPr>
                        <a:t>Increase in Tax</a:t>
                      </a:r>
                      <a:endParaRPr lang="en-US" sz="16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u="dbl" dirty="0">
                          <a:effectLst/>
                          <a:highlight>
                            <a:srgbClr val="00FF00"/>
                          </a:highlight>
                        </a:rPr>
                        <a:t>                $407 </a:t>
                      </a:r>
                      <a:r>
                        <a:rPr lang="en-US" sz="1600" u="dbl" dirty="0">
                          <a:effectLst/>
                        </a:rPr>
                        <a:t>(i.e., $1,850 </a:t>
                      </a:r>
                      <a:r>
                        <a:rPr lang="en-US" sz="1600" dirty="0">
                          <a:effectLst/>
                        </a:rPr>
                        <a:t>× 22%))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700983"/>
                  </a:ext>
                </a:extLst>
              </a:tr>
              <a:tr h="880871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dirty="0">
                          <a:effectLst/>
                        </a:rPr>
                        <a:t>Effective Federal Marginal Tax Rate                                      </a:t>
                      </a:r>
                      <a:r>
                        <a:rPr lang="en-US" sz="2000" u="dbl" dirty="0">
                          <a:effectLst/>
                          <a:highlight>
                            <a:srgbClr val="FF0000"/>
                          </a:highlight>
                        </a:rPr>
                        <a:t>40.7</a:t>
                      </a:r>
                      <a:r>
                        <a:rPr lang="en-US" sz="2000" u="dbl" dirty="0">
                          <a:effectLst/>
                        </a:rPr>
                        <a:t>%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endParaRPr lang="en-US" sz="1600" u="sng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600" u="sng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-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Income is $1,850 higher—$1,000 from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add’l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 income &amp; $850 more SSB income</a:t>
                      </a:r>
                      <a:endParaRPr lang="en-US" sz="1600" u="sng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endParaRPr lang="en-US" sz="1200" u="sng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75336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37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488842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Single taxpayer in 2019 at top of 12% STR bracket with $1,000 more income (&amp; ≥ $1,850 LTCG or QD)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6A08190-0072-40BF-8FD0-F089DD5D7D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0594" y="965456"/>
            <a:ext cx="7882811" cy="509060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56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Graph and Two Tables Show that the Worst Part of the SS Tax Torpedo is?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566333"/>
            <a:ext cx="8229599" cy="458589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Answer: When Taxable Income goes into the beginning of the 22% bracket! This happens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For </a:t>
            </a:r>
            <a:r>
              <a:rPr lang="en-US" sz="3200" dirty="0">
                <a:solidFill>
                  <a:schemeClr val="tx1"/>
                </a:solidFill>
                <a:highlight>
                  <a:srgbClr val="00FFFF"/>
                </a:highlight>
              </a:rPr>
              <a:t>Single</a:t>
            </a:r>
            <a:r>
              <a:rPr lang="en-US" sz="3200" dirty="0">
                <a:solidFill>
                  <a:schemeClr val="tx1"/>
                </a:solidFill>
              </a:rPr>
              <a:t> when </a:t>
            </a:r>
            <a:r>
              <a:rPr lang="en-US" sz="3200" dirty="0">
                <a:solidFill>
                  <a:schemeClr val="tx1"/>
                </a:solidFill>
                <a:highlight>
                  <a:srgbClr val="00FFFF"/>
                </a:highlight>
              </a:rPr>
              <a:t>TI &gt; $39,475 </a:t>
            </a:r>
            <a:r>
              <a:rPr lang="en-US" sz="3200" dirty="0">
                <a:solidFill>
                  <a:schemeClr val="tx1"/>
                </a:solidFill>
              </a:rPr>
              <a:t>in 2019</a:t>
            </a:r>
          </a:p>
          <a:p>
            <a:r>
              <a:rPr lang="en-US" sz="3200" dirty="0">
                <a:solidFill>
                  <a:schemeClr val="tx1"/>
                </a:solidFill>
              </a:rPr>
              <a:t>	(i.e., when Income &gt; $53,325 if Single)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For Married when TI &gt; $78,950 in 2019</a:t>
            </a:r>
          </a:p>
          <a:p>
            <a:r>
              <a:rPr lang="en-US" sz="3200" dirty="0">
                <a:solidFill>
                  <a:schemeClr val="tx1"/>
                </a:solidFill>
              </a:rPr>
              <a:t>	(i.e., when Income &gt; $105,950 if Married)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Assumptions: Taxpayer(s) ≥ age 65 and Don’t Itemize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64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741362"/>
          </a:xfrm>
        </p:spPr>
        <p:txBody>
          <a:bodyPr/>
          <a:lstStyle/>
          <a:p>
            <a:pPr algn="ctr"/>
            <a:r>
              <a:rPr lang="en-US" dirty="0" err="1"/>
              <a:t>i</a:t>
            </a:r>
            <a:r>
              <a:rPr lang="en-US" dirty="0"/>
              <a:t>) Implications of the SS Tax Torpedo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127463"/>
            <a:ext cx="8229599" cy="498925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Typical assumption is that most clients will have lower Taxable Income when Retired since no more salary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Taxable Income is NOT relevant!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Marginal Tax Rate is relevant!!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If client will be in SS Tax Torpedo range when retired it is likely their Marginal Tax Rate will be higher than now!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Recommendation for such clients: </a:t>
            </a:r>
          </a:p>
          <a:p>
            <a:r>
              <a:rPr lang="en-US" sz="2400" dirty="0">
                <a:solidFill>
                  <a:schemeClr val="tx1"/>
                </a:solidFill>
              </a:rPr>
              <a:t>“Contribute to </a:t>
            </a:r>
            <a:r>
              <a:rPr lang="en-US" sz="2400" dirty="0" err="1">
                <a:solidFill>
                  <a:schemeClr val="tx1"/>
                </a:solidFill>
              </a:rPr>
              <a:t>Roths</a:t>
            </a:r>
            <a:r>
              <a:rPr lang="en-US" sz="2400" dirty="0">
                <a:solidFill>
                  <a:schemeClr val="tx1"/>
                </a:solidFill>
              </a:rPr>
              <a:t> instead of Tax-deferred retirement accounts now (while still working)”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01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617" y="274639"/>
            <a:ext cx="8296184" cy="74136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ii) Implications of the SS Tax Torpedo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198485"/>
            <a:ext cx="8229599" cy="4918230"/>
          </a:xfrm>
        </p:spPr>
        <p:txBody>
          <a:bodyPr/>
          <a:lstStyle/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>
                <a:solidFill>
                  <a:prstClr val="black"/>
                </a:solidFill>
              </a:rPr>
              <a:t>If client will be in SS Tax Torpedo range when retired, </a:t>
            </a:r>
          </a:p>
          <a:p>
            <a:r>
              <a:rPr lang="en-US" sz="2400" dirty="0">
                <a:solidFill>
                  <a:prstClr val="black"/>
                </a:solidFill>
              </a:rPr>
              <a:t>		</a:t>
            </a:r>
            <a:r>
              <a:rPr lang="en-US" sz="2400" dirty="0">
                <a:solidFill>
                  <a:prstClr val="black"/>
                </a:solidFill>
                <a:highlight>
                  <a:srgbClr val="00FF00"/>
                </a:highlight>
              </a:rPr>
              <a:t>DELAY Social Security!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>
                <a:solidFill>
                  <a:prstClr val="black"/>
                </a:solidFill>
              </a:rPr>
              <a:t>The longer Social Security delayed toward age 70 the more years that the SS Tax Torpedo is avoided.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18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617" y="274639"/>
            <a:ext cx="8296184" cy="74136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Tax Planning &amp; the SS Tax Torpedo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091953"/>
            <a:ext cx="8229599" cy="50247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What did the two tables teach us about client in or near the worst part of the SS Tax Torpedo?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If client needs more cash for current year spending, </a:t>
            </a:r>
          </a:p>
          <a:p>
            <a:r>
              <a:rPr lang="en-US" sz="2400" dirty="0">
                <a:solidFill>
                  <a:schemeClr val="tx1"/>
                </a:solidFill>
              </a:rPr>
              <a:t>DON’T take it from Tax-Deferred Retirement accounts (like 401(k)s and IRAs).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Instead, take it from location where as little income is triggered as possible (in order starting from best location):</a:t>
            </a:r>
          </a:p>
          <a:p>
            <a:pPr marL="457200" indent="-457200">
              <a:buAutoNum type="arabicParenR"/>
            </a:pPr>
            <a:r>
              <a:rPr lang="en-US" sz="2400" dirty="0" err="1">
                <a:solidFill>
                  <a:schemeClr val="tx1"/>
                </a:solidFill>
              </a:rPr>
              <a:t>Roths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AutoNum type="arabicParenR"/>
            </a:pPr>
            <a:r>
              <a:rPr lang="en-US" sz="2400" dirty="0">
                <a:solidFill>
                  <a:schemeClr val="tx1"/>
                </a:solidFill>
              </a:rPr>
              <a:t>Interest-bearing taxable account (since income not triggered and typically very little capital gain triggered)</a:t>
            </a:r>
          </a:p>
          <a:p>
            <a:pPr marL="457200" indent="-457200">
              <a:buAutoNum type="arabicParenR"/>
            </a:pPr>
            <a:r>
              <a:rPr lang="en-US" sz="2400" dirty="0">
                <a:solidFill>
                  <a:schemeClr val="tx1"/>
                </a:solidFill>
              </a:rPr>
              <a:t>Stocks (the less appreciation the better as cash source)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92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617" y="274639"/>
            <a:ext cx="8296184" cy="741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Income Planning &amp; the SS Tax Torpedo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091953"/>
            <a:ext cx="8296184" cy="5205130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High-value service of financial planners is “Tax-Efficient Recommendations” of funding sources for each year’s spending during client’s retirement.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Avoiding as much of the Social Security Tax Torpedo range as possible—particularly the worst part when the Client’s effective marginal federal tax rate is around 40% to 50%—is of great value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Some clients can’t avoid such range, particularly after turning age 70½ and “uncontrollable” income (i.e., RMDs from tax-deferred accounts, Social Security, pensions) places them in the 85% of SS is taxable every year…</a:t>
            </a:r>
          </a:p>
          <a:p>
            <a:r>
              <a:rPr lang="en-US" sz="2200" dirty="0">
                <a:solidFill>
                  <a:schemeClr val="tx1"/>
                </a:solidFill>
              </a:rPr>
              <a:t>      BUT, with help, especially pre 70½, torpedo avoidance is possible!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0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617" y="274639"/>
            <a:ext cx="8296184" cy="74136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“Break time”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091953"/>
            <a:ext cx="8296184" cy="5205130"/>
          </a:xfrm>
        </p:spPr>
        <p:txBody>
          <a:bodyPr>
            <a:norm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then Presentation 2 of 2: 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“Tax-Efficient Withdrawal Strategy During Retirement”</a:t>
            </a:r>
            <a:endParaRPr lang="en-US" sz="22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0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Topic 1 of 2: Tax and Financial Planning Around the Social Security Tax Torpedo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363134"/>
            <a:ext cx="8229599" cy="5135320"/>
          </a:xfrm>
        </p:spPr>
        <p:txBody>
          <a:bodyPr>
            <a:norm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600" b="1" dirty="0">
                <a:solidFill>
                  <a:prstClr val="black"/>
                </a:solidFill>
                <a:latin typeface="Source Sans Pro Light" charset="0"/>
                <a:ea typeface="Source Sans Pro Light" charset="0"/>
              </a:rPr>
              <a:t>Fact: 10 Million tax returns show &gt; 0% but &lt; 85% of Social Security Benefits </a:t>
            </a:r>
            <a:r>
              <a:rPr lang="en-US" sz="2600" b="1" dirty="0" err="1">
                <a:solidFill>
                  <a:prstClr val="black"/>
                </a:solidFill>
                <a:latin typeface="Source Sans Pro Light" charset="0"/>
                <a:ea typeface="Source Sans Pro Light" charset="0"/>
              </a:rPr>
              <a:t>Benefits</a:t>
            </a:r>
            <a:r>
              <a:rPr lang="en-US" sz="2600" b="1" dirty="0">
                <a:solidFill>
                  <a:prstClr val="black"/>
                </a:solidFill>
                <a:latin typeface="Source Sans Pro Light" charset="0"/>
                <a:ea typeface="Source Sans Pro Light" charset="0"/>
              </a:rPr>
              <a:t> (SSBs) Taxed (included in Income)</a:t>
            </a:r>
          </a:p>
          <a:p>
            <a:pPr lvl="1" defTabSz="914400">
              <a:lnSpc>
                <a:spcPct val="90000"/>
              </a:lnSpc>
              <a:spcBef>
                <a:spcPts val="1000"/>
              </a:spcBef>
            </a:pPr>
            <a:r>
              <a:rPr lang="en-US" b="1" dirty="0">
                <a:solidFill>
                  <a:prstClr val="black"/>
                </a:solidFill>
                <a:latin typeface="Source Sans Pro Light" charset="0"/>
                <a:ea typeface="Source Sans Pro Light" charset="0"/>
              </a:rPr>
              <a:t> Such taxpayers are inside the SS Tax Torpedo</a:t>
            </a: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600" b="1" dirty="0">
                <a:solidFill>
                  <a:prstClr val="black"/>
                </a:solidFill>
                <a:latin typeface="Source Sans Pro Light" charset="0"/>
                <a:ea typeface="Source Sans Pro Light" charset="0"/>
              </a:rPr>
              <a:t>IMPACT: </a:t>
            </a:r>
            <a:r>
              <a:rPr lang="en-US" sz="2400" b="1" dirty="0">
                <a:solidFill>
                  <a:prstClr val="black"/>
                </a:solidFill>
                <a:highlight>
                  <a:srgbClr val="FFFF00"/>
                </a:highlight>
                <a:latin typeface="Source Sans Pro Light" charset="0"/>
                <a:ea typeface="Source Sans Pro Light" charset="0"/>
              </a:rPr>
              <a:t>Since more SSBs are taxed as Other Income increases </a:t>
            </a:r>
            <a:r>
              <a:rPr lang="en-US" sz="2400" b="1" dirty="0">
                <a:solidFill>
                  <a:prstClr val="black"/>
                </a:solidFill>
                <a:latin typeface="Source Sans Pro Light" charset="0"/>
                <a:ea typeface="Source Sans Pro Light" charset="0"/>
              </a:rPr>
              <a:t>(e.g., withdrawal from tax-deferred retirement account)… 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</a:pPr>
            <a:r>
              <a:rPr lang="en-US" altLang="en-US" sz="2600" b="1" u="sng" dirty="0">
                <a:solidFill>
                  <a:prstClr val="black"/>
                </a:solidFill>
                <a:latin typeface="Source Sans Pro Light" charset="0"/>
                <a:ea typeface="Source Sans Pro Light" charset="0"/>
              </a:rPr>
              <a:t>Social Security Benefits Taxation</a:t>
            </a:r>
            <a:r>
              <a:rPr lang="en-US" altLang="en-US" sz="2600" b="1" dirty="0">
                <a:solidFill>
                  <a:prstClr val="black"/>
                </a:solidFill>
                <a:latin typeface="Source Sans Pro Light" charset="0"/>
                <a:ea typeface="Source Sans Pro Light" charset="0"/>
              </a:rPr>
              <a:t>: In 2019 and future, </a:t>
            </a:r>
            <a:r>
              <a:rPr lang="en-US" altLang="en-US" sz="2600" b="1" i="1" u="dbl" dirty="0">
                <a:solidFill>
                  <a:prstClr val="black"/>
                </a:solidFill>
                <a:highlight>
                  <a:srgbClr val="FFFF00"/>
                </a:highlight>
                <a:latin typeface="Source Sans Pro Light" charset="0"/>
                <a:ea typeface="Source Sans Pro Light" charset="0"/>
              </a:rPr>
              <a:t>49.95</a:t>
            </a:r>
            <a:r>
              <a:rPr lang="en-US" altLang="en-US" sz="2600" b="1" dirty="0">
                <a:solidFill>
                  <a:prstClr val="black"/>
                </a:solidFill>
                <a:highlight>
                  <a:srgbClr val="FFFF00"/>
                </a:highlight>
                <a:latin typeface="Source Sans Pro Light" charset="0"/>
                <a:ea typeface="Source Sans Pro Light" charset="0"/>
              </a:rPr>
              <a:t>%</a:t>
            </a:r>
            <a:r>
              <a:rPr lang="en-US" altLang="en-US" sz="2600" b="1" dirty="0">
                <a:solidFill>
                  <a:prstClr val="black"/>
                </a:solidFill>
                <a:latin typeface="Source Sans Pro Light" charset="0"/>
                <a:ea typeface="Source Sans Pro Light" charset="0"/>
              </a:rPr>
              <a:t> is the </a:t>
            </a:r>
            <a:r>
              <a:rPr lang="en-US" altLang="en-US" sz="2600" b="1" dirty="0">
                <a:solidFill>
                  <a:prstClr val="black"/>
                </a:solidFill>
                <a:highlight>
                  <a:srgbClr val="FFFF00"/>
                </a:highlight>
                <a:latin typeface="Source Sans Pro Light" charset="0"/>
                <a:ea typeface="Source Sans Pro Light" charset="0"/>
              </a:rPr>
              <a:t>top effective federal Marginal Tax Rate if </a:t>
            </a:r>
            <a:r>
              <a:rPr lang="en-US" altLang="en-US" sz="2600" b="1" dirty="0">
                <a:solidFill>
                  <a:prstClr val="black"/>
                </a:solidFill>
                <a:latin typeface="Source Sans Pro Light" charset="0"/>
                <a:ea typeface="Source Sans Pro Light" charset="0"/>
              </a:rPr>
              <a:t>income includes </a:t>
            </a:r>
            <a:r>
              <a:rPr lang="en-US" altLang="en-US" sz="2600" b="1" dirty="0">
                <a:solidFill>
                  <a:prstClr val="black"/>
                </a:solidFill>
                <a:highlight>
                  <a:srgbClr val="FFFF00"/>
                </a:highlight>
                <a:latin typeface="Source Sans Pro Light" charset="0"/>
                <a:ea typeface="Source Sans Pro Light" charset="0"/>
              </a:rPr>
              <a:t>Qualified Dividends </a:t>
            </a:r>
            <a:r>
              <a:rPr lang="en-US" altLang="en-US" sz="2600" b="1" dirty="0">
                <a:solidFill>
                  <a:prstClr val="black"/>
                </a:solidFill>
                <a:latin typeface="Source Sans Pro Light" charset="0"/>
                <a:ea typeface="Source Sans Pro Light" charset="0"/>
              </a:rPr>
              <a:t>(Qual. Divs.) </a:t>
            </a:r>
            <a:r>
              <a:rPr lang="en-US" altLang="en-US" sz="2600" b="1" dirty="0">
                <a:solidFill>
                  <a:prstClr val="black"/>
                </a:solidFill>
                <a:highlight>
                  <a:srgbClr val="FFFF00"/>
                </a:highlight>
                <a:latin typeface="Source Sans Pro Light" charset="0"/>
                <a:ea typeface="Source Sans Pro Light" charset="0"/>
              </a:rPr>
              <a:t>or</a:t>
            </a:r>
            <a:r>
              <a:rPr lang="en-US" altLang="en-US" sz="2600" b="1" dirty="0">
                <a:solidFill>
                  <a:prstClr val="black"/>
                </a:solidFill>
                <a:latin typeface="Source Sans Pro Light" charset="0"/>
                <a:ea typeface="Source Sans Pro Light" charset="0"/>
              </a:rPr>
              <a:t> </a:t>
            </a:r>
            <a:r>
              <a:rPr lang="en-US" altLang="en-US" sz="2600" b="1" dirty="0">
                <a:solidFill>
                  <a:prstClr val="black"/>
                </a:solidFill>
                <a:highlight>
                  <a:srgbClr val="FFFF00"/>
                </a:highlight>
                <a:latin typeface="Source Sans Pro Light" charset="0"/>
                <a:ea typeface="Source Sans Pro Light" charset="0"/>
              </a:rPr>
              <a:t>Long-term Capital Gains </a:t>
            </a:r>
            <a:r>
              <a:rPr lang="en-US" altLang="en-US" sz="2600" b="1" dirty="0">
                <a:solidFill>
                  <a:prstClr val="black"/>
                </a:solidFill>
                <a:latin typeface="Source Sans Pro Light" charset="0"/>
                <a:ea typeface="Source Sans Pro Light" charset="0"/>
              </a:rPr>
              <a:t>(LTCGs)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</a:pPr>
            <a:r>
              <a:rPr lang="en-US" altLang="en-US" sz="2600" b="1" dirty="0">
                <a:solidFill>
                  <a:prstClr val="black"/>
                </a:solidFill>
                <a:highlight>
                  <a:srgbClr val="FFFF00"/>
                </a:highlight>
                <a:latin typeface="Source Sans Pro Light" charset="0"/>
                <a:ea typeface="Source Sans Pro Light" charset="0"/>
              </a:rPr>
              <a:t>If </a:t>
            </a:r>
            <a:r>
              <a:rPr lang="en-US" altLang="en-US" sz="2600" b="1" dirty="0">
                <a:solidFill>
                  <a:prstClr val="black"/>
                </a:solidFill>
                <a:latin typeface="Source Sans Pro Light" charset="0"/>
                <a:ea typeface="Source Sans Pro Light" charset="0"/>
              </a:rPr>
              <a:t>only ordinary income (i.e., </a:t>
            </a:r>
            <a:r>
              <a:rPr lang="en-US" altLang="en-US" sz="2600" b="1" dirty="0">
                <a:solidFill>
                  <a:prstClr val="black"/>
                </a:solidFill>
                <a:highlight>
                  <a:srgbClr val="FFFF00"/>
                </a:highlight>
                <a:latin typeface="Source Sans Pro Light" charset="0"/>
                <a:ea typeface="Source Sans Pro Light" charset="0"/>
              </a:rPr>
              <a:t>no</a:t>
            </a:r>
            <a:r>
              <a:rPr lang="en-US" altLang="en-US" sz="2600" b="1" dirty="0">
                <a:solidFill>
                  <a:prstClr val="black"/>
                </a:solidFill>
                <a:latin typeface="Source Sans Pro Light" charset="0"/>
                <a:ea typeface="Source Sans Pro Light" charset="0"/>
              </a:rPr>
              <a:t> Qual. Divs. or LTCGs),</a:t>
            </a:r>
          </a:p>
          <a:p>
            <a:pPr marL="457200" lvl="1" indent="0" defTabSz="914400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altLang="en-US" sz="2600" b="1" i="1" u="dbl" dirty="0">
                <a:solidFill>
                  <a:prstClr val="black"/>
                </a:solidFill>
                <a:highlight>
                  <a:srgbClr val="FFFF00"/>
                </a:highlight>
                <a:latin typeface="Source Sans Pro Light" charset="0"/>
                <a:ea typeface="Source Sans Pro Light" charset="0"/>
              </a:rPr>
              <a:t>40.7</a:t>
            </a:r>
            <a:r>
              <a:rPr lang="en-US" altLang="en-US" sz="2600" b="1" dirty="0">
                <a:solidFill>
                  <a:prstClr val="black"/>
                </a:solidFill>
                <a:highlight>
                  <a:srgbClr val="FFFF00"/>
                </a:highlight>
                <a:latin typeface="Source Sans Pro Light" charset="0"/>
                <a:ea typeface="Source Sans Pro Light" charset="0"/>
              </a:rPr>
              <a:t>%</a:t>
            </a:r>
            <a:r>
              <a:rPr lang="en-US" altLang="en-US" sz="2600" b="1" dirty="0">
                <a:solidFill>
                  <a:prstClr val="black"/>
                </a:solidFill>
                <a:latin typeface="Source Sans Pro Light" charset="0"/>
                <a:ea typeface="Source Sans Pro Light" charset="0"/>
              </a:rPr>
              <a:t> is the top effective federal Marginal Tax Rate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10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Sources for Topic 1 of 2: JFSP ‘17 article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012054"/>
            <a:ext cx="8229599" cy="5007006"/>
          </a:xfrm>
        </p:spPr>
        <p:txBody>
          <a:bodyPr/>
          <a:lstStyle/>
          <a:p>
            <a:r>
              <a:rPr lang="en-US" dirty="0"/>
              <a:t>ttps://www.dropbox.com/s/l0mcz3x9acq825i/Screenshot%202019-06-07%2014.35.15.png?dl=0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00F98D-EC49-4642-96D7-1802030F8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48" y="838940"/>
            <a:ext cx="7442103" cy="565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482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Sources for Topic 1 of 2: JFP ‘16 article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790113"/>
            <a:ext cx="8229599" cy="5335479"/>
          </a:xfrm>
        </p:spPr>
        <p:txBody>
          <a:bodyPr/>
          <a:lstStyle/>
          <a:p>
            <a:r>
              <a:rPr lang="en-US" dirty="0"/>
              <a:t>ttps://www.dropbox.com/s/l0mcz3x9acq825i/Screenshot%202019-06-07%2014.35.15.png?dl=0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492A65-35FC-4C2E-AFEA-5EECB82E7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914401"/>
            <a:ext cx="7537144" cy="575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965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What You Will Learn About the Social Security Tax Torpedo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78384"/>
            <a:ext cx="8229599" cy="501869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sz="2800" dirty="0">
                <a:solidFill>
                  <a:schemeClr val="tx1"/>
                </a:solidFill>
              </a:rPr>
              <a:t>How to identify when a client/taxpayer is in the SSBs tax torpedo range using their Form 1040.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) For such a client/taxpayer’s, what their effective	marginal federal income tax rate is.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3) For a client expected to be in the worst part of the tax torpedo range when retired, their tax rate is lower now and, thus, should contribute to </a:t>
            </a:r>
            <a:r>
              <a:rPr lang="en-US" sz="2800" dirty="0" err="1">
                <a:solidFill>
                  <a:schemeClr val="tx1"/>
                </a:solidFill>
              </a:rPr>
              <a:t>Roths</a:t>
            </a:r>
            <a:r>
              <a:rPr lang="en-US" sz="2800" dirty="0">
                <a:solidFill>
                  <a:schemeClr val="tx1"/>
                </a:solidFill>
              </a:rPr>
              <a:t>!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4) For such a client, where to withdraw funds from.</a:t>
            </a:r>
          </a:p>
          <a:p>
            <a:pPr marL="514350" indent="-514350">
              <a:buAutoNum type="arabicParenR"/>
            </a:pPr>
            <a:endParaRPr lang="en-US" sz="28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80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Summary of SS Tax Torpedo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065319"/>
            <a:ext cx="8229599" cy="5231763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Maximum of 85% of Social Security benefits could be taxable, with the percentage increasing as income increases.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Additional income can cause additional Social Security benefits to be taxable, a so-called tax torpedo.</a:t>
            </a:r>
          </a:p>
          <a:p>
            <a:r>
              <a:rPr lang="en-US" sz="2400" dirty="0">
                <a:solidFill>
                  <a:schemeClr val="tx1"/>
                </a:solidFill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tax effect of this tax torpedo depends on the tax rate bracket in which the SSBs are taxed.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worst part of the SS Tax Torpedo range is when taxpayer’s Taxable Income moves them into the 22% </a:t>
            </a:r>
            <a:r>
              <a:rPr lang="en-US" sz="2400" dirty="0">
                <a:solidFill>
                  <a:schemeClr val="tx1"/>
                </a:solidFill>
              </a:rPr>
              <a:t>statutory 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tax </a:t>
            </a:r>
            <a:r>
              <a:rPr lang="en-US" sz="2400" dirty="0">
                <a:solidFill>
                  <a:schemeClr val="tx1"/>
                </a:solidFill>
              </a:rPr>
              <a:t>rate 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bracket</a:t>
            </a:r>
            <a:r>
              <a:rPr lang="en-US" sz="2400" dirty="0">
                <a:solidFill>
                  <a:schemeClr val="tx1"/>
                </a:solidFill>
              </a:rPr>
              <a:t> because the effective marginal tax rate is 40.7% of the additional income, or 49.9% of the additional income if the taxpayer has significant Qualified Dividends or Long-Term Capital Gain income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46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How to Tell if Client is Inside SS Tax Torpedo 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228" y="1065319"/>
            <a:ext cx="8487053" cy="523176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highlight>
                  <a:srgbClr val="FF0000"/>
                </a:highlight>
              </a:rPr>
              <a:t>Greater than 0% and Less than 85% </a:t>
            </a:r>
            <a:r>
              <a:rPr lang="en-US" sz="2400" dirty="0">
                <a:solidFill>
                  <a:schemeClr val="tx1"/>
                </a:solidFill>
              </a:rPr>
              <a:t>of Social Security benefits are taxable (i.e., included in Form 1040’s income)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Form 1040 (page 2): Line 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5a) Social security benefits (total)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5b) Taxable amount (of SSBs)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If 5b) = $0 then taxpayer is below phase-in of SSBs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If 5b) / 5a) = 85% then taxpayer is above phase-in of SSBs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22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2019 Individual Federal Tax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566334"/>
            <a:ext cx="8229599" cy="4275666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SINGLE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5A22F86-F1FC-46BF-A073-A18506FE79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014854"/>
              </p:ext>
            </p:extLst>
          </p:nvPr>
        </p:nvGraphicFramePr>
        <p:xfrm>
          <a:off x="718712" y="1991167"/>
          <a:ext cx="7564154" cy="35733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5711">
                  <a:extLst>
                    <a:ext uri="{9D8B030D-6E8A-4147-A177-3AD203B41FA5}">
                      <a16:colId xmlns:a16="http://schemas.microsoft.com/office/drawing/2014/main" val="3925613546"/>
                    </a:ext>
                  </a:extLst>
                </a:gridCol>
                <a:gridCol w="1704183">
                  <a:extLst>
                    <a:ext uri="{9D8B030D-6E8A-4147-A177-3AD203B41FA5}">
                      <a16:colId xmlns:a16="http://schemas.microsoft.com/office/drawing/2014/main" val="2153686988"/>
                    </a:ext>
                  </a:extLst>
                </a:gridCol>
                <a:gridCol w="3924260">
                  <a:extLst>
                    <a:ext uri="{9D8B030D-6E8A-4147-A177-3AD203B41FA5}">
                      <a16:colId xmlns:a16="http://schemas.microsoft.com/office/drawing/2014/main" val="393984581"/>
                    </a:ext>
                  </a:extLst>
                </a:gridCol>
              </a:tblGrid>
              <a:tr h="1130760">
                <a:tc>
                  <a:txBody>
                    <a:bodyPr/>
                    <a:lstStyle/>
                    <a:p>
                      <a:pPr marL="1143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4800" algn="l"/>
                          <a:tab pos="990600" algn="l"/>
                          <a:tab pos="1603375" algn="l"/>
                          <a:tab pos="2216785" algn="l"/>
                          <a:tab pos="2829560" algn="l"/>
                          <a:tab pos="3442335" algn="l"/>
                          <a:tab pos="4055110" algn="l"/>
                          <a:tab pos="4667885" algn="l"/>
                          <a:tab pos="4761230" algn="l"/>
                          <a:tab pos="5374005" algn="l"/>
                        </a:tabLst>
                      </a:pPr>
                      <a:r>
                        <a:rPr lang="en-US" sz="2400" dirty="0">
                          <a:effectLst/>
                        </a:rPr>
                        <a:t>If taxable income &gt;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382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4800" algn="l"/>
                          <a:tab pos="990600" algn="l"/>
                          <a:tab pos="1603375" algn="l"/>
                          <a:tab pos="2216785" algn="l"/>
                          <a:tab pos="2829560" algn="l"/>
                          <a:tab pos="3442335" algn="l"/>
                          <a:tab pos="4055110" algn="l"/>
                          <a:tab pos="4667885" algn="l"/>
                          <a:tab pos="4761230" algn="l"/>
                          <a:tab pos="5374005" algn="l"/>
                        </a:tabLst>
                      </a:pPr>
                      <a:r>
                        <a:rPr lang="en-US" sz="2400" dirty="0">
                          <a:effectLst/>
                        </a:rPr>
                        <a:t>But not over: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4800" algn="l"/>
                          <a:tab pos="990600" algn="l"/>
                          <a:tab pos="1603375" algn="l"/>
                          <a:tab pos="2216785" algn="l"/>
                          <a:tab pos="2829560" algn="l"/>
                          <a:tab pos="3442335" algn="l"/>
                          <a:tab pos="4055110" algn="l"/>
                          <a:tab pos="4667885" algn="l"/>
                          <a:tab pos="4761230" algn="l"/>
                          <a:tab pos="5374005" algn="l"/>
                        </a:tabLst>
                      </a:pPr>
                      <a:r>
                        <a:rPr lang="en-US" sz="2400" dirty="0">
                          <a:effectLst/>
                        </a:rPr>
                        <a:t>The tax is: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3978897"/>
                  </a:ext>
                </a:extLst>
              </a:tr>
              <a:tr h="727527">
                <a:tc>
                  <a:txBody>
                    <a:bodyPr/>
                    <a:lstStyle/>
                    <a:p>
                      <a:pPr marL="1143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4800" algn="l"/>
                          <a:tab pos="990600" algn="l"/>
                          <a:tab pos="1603375" algn="l"/>
                          <a:tab pos="2216785" algn="l"/>
                          <a:tab pos="2829560" algn="l"/>
                          <a:tab pos="3442335" algn="l"/>
                          <a:tab pos="4055110" algn="l"/>
                          <a:tab pos="4667885" algn="l"/>
                          <a:tab pos="4761230" algn="l"/>
                          <a:tab pos="5374005" algn="l"/>
                        </a:tabLst>
                      </a:pPr>
                      <a:r>
                        <a:rPr lang="en-US" sz="2400">
                          <a:effectLst/>
                        </a:rPr>
                        <a:t>$0 </a:t>
                      </a:r>
                      <a:endParaRPr lang="en-US" sz="2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2382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4800" algn="l"/>
                          <a:tab pos="990600" algn="l"/>
                          <a:tab pos="1603375" algn="l"/>
                          <a:tab pos="2216785" algn="l"/>
                          <a:tab pos="2829560" algn="l"/>
                          <a:tab pos="3442335" algn="l"/>
                          <a:tab pos="4055110" algn="l"/>
                          <a:tab pos="4667885" algn="l"/>
                          <a:tab pos="4761230" algn="l"/>
                          <a:tab pos="5374005" algn="l"/>
                        </a:tabLst>
                      </a:pPr>
                      <a:r>
                        <a:rPr lang="en-US" sz="2400" dirty="0">
                          <a:effectLst/>
                        </a:rPr>
                        <a:t>$9,700 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143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4800" algn="l"/>
                          <a:tab pos="990600" algn="l"/>
                          <a:tab pos="1603375" algn="l"/>
                          <a:tab pos="2216785" algn="l"/>
                          <a:tab pos="2829560" algn="l"/>
                          <a:tab pos="3442335" algn="l"/>
                          <a:tab pos="4055110" algn="l"/>
                          <a:tab pos="4667885" algn="l"/>
                          <a:tab pos="4761230" algn="l"/>
                          <a:tab pos="5374005" algn="l"/>
                        </a:tabLst>
                      </a:pPr>
                      <a:r>
                        <a:rPr lang="en-US" sz="2400" dirty="0">
                          <a:effectLst/>
                        </a:rPr>
                        <a:t>                         </a:t>
                      </a:r>
                    </a:p>
                    <a:p>
                      <a:pPr marL="1143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4800" algn="l"/>
                          <a:tab pos="990600" algn="l"/>
                          <a:tab pos="1603375" algn="l"/>
                          <a:tab pos="2216785" algn="l"/>
                          <a:tab pos="2829560" algn="l"/>
                          <a:tab pos="3442335" algn="l"/>
                          <a:tab pos="4055110" algn="l"/>
                          <a:tab pos="4667885" algn="l"/>
                          <a:tab pos="4761230" algn="l"/>
                          <a:tab pos="5374005" algn="l"/>
                        </a:tabLst>
                      </a:pPr>
                      <a:r>
                        <a:rPr lang="en-US" sz="2400" dirty="0">
                          <a:effectLst/>
                          <a:highlight>
                            <a:srgbClr val="FFFF00"/>
                          </a:highlight>
                        </a:rPr>
                        <a:t>10%</a:t>
                      </a:r>
                      <a:r>
                        <a:rPr lang="en-US" sz="2400" dirty="0">
                          <a:effectLst/>
                        </a:rPr>
                        <a:t> of taxable income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30532865"/>
                  </a:ext>
                </a:extLst>
              </a:tr>
              <a:tr h="746728">
                <a:tc>
                  <a:txBody>
                    <a:bodyPr/>
                    <a:lstStyle/>
                    <a:p>
                      <a:pPr marL="1143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4800" algn="l"/>
                          <a:tab pos="990600" algn="l"/>
                          <a:tab pos="1603375" algn="l"/>
                          <a:tab pos="2216785" algn="l"/>
                          <a:tab pos="2829560" algn="l"/>
                          <a:tab pos="3442335" algn="l"/>
                          <a:tab pos="4055110" algn="l"/>
                          <a:tab pos="4667885" algn="l"/>
                          <a:tab pos="4761230" algn="l"/>
                          <a:tab pos="5374005" algn="l"/>
                        </a:tabLst>
                      </a:pPr>
                      <a:r>
                        <a:rPr lang="en-US" sz="2400" dirty="0">
                          <a:effectLst/>
                        </a:rPr>
                        <a:t>$9,700 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2382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4800" algn="l"/>
                          <a:tab pos="990600" algn="l"/>
                          <a:tab pos="1603375" algn="l"/>
                          <a:tab pos="2216785" algn="l"/>
                          <a:tab pos="2829560" algn="l"/>
                          <a:tab pos="3442335" algn="l"/>
                          <a:tab pos="4055110" algn="l"/>
                          <a:tab pos="4667885" algn="l"/>
                          <a:tab pos="4761230" algn="l"/>
                          <a:tab pos="5374005" algn="l"/>
                        </a:tabLst>
                      </a:pPr>
                      <a:r>
                        <a:rPr lang="en-US" sz="2400" dirty="0">
                          <a:effectLst/>
                        </a:rPr>
                        <a:t>$39,475 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143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4800" algn="l"/>
                          <a:tab pos="990600" algn="l"/>
                          <a:tab pos="1603375" algn="l"/>
                          <a:tab pos="2216785" algn="l"/>
                          <a:tab pos="2829560" algn="l"/>
                          <a:tab pos="3442335" algn="l"/>
                          <a:tab pos="4055110" algn="l"/>
                          <a:tab pos="4667885" algn="l"/>
                          <a:tab pos="4761230" algn="l"/>
                          <a:tab pos="5374005" algn="l"/>
                        </a:tabLst>
                      </a:pPr>
                      <a:r>
                        <a:rPr lang="en-US" sz="2400" dirty="0">
                          <a:effectLst/>
                        </a:rPr>
                        <a:t>        $970 plus </a:t>
                      </a:r>
                      <a:r>
                        <a:rPr lang="en-US" sz="2400" dirty="0">
                          <a:effectLst/>
                          <a:highlight>
                            <a:srgbClr val="FFFF00"/>
                          </a:highlight>
                        </a:rPr>
                        <a:t>12%</a:t>
                      </a:r>
                      <a:r>
                        <a:rPr lang="en-US" sz="2400" dirty="0">
                          <a:effectLst/>
                        </a:rPr>
                        <a:t> of the amount over $9,700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38273004"/>
                  </a:ext>
                </a:extLst>
              </a:tr>
              <a:tr h="765930">
                <a:tc>
                  <a:txBody>
                    <a:bodyPr/>
                    <a:lstStyle/>
                    <a:p>
                      <a:pPr marL="1143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4800" algn="l"/>
                          <a:tab pos="990600" algn="l"/>
                          <a:tab pos="1603375" algn="l"/>
                          <a:tab pos="2216785" algn="l"/>
                          <a:tab pos="2829560" algn="l"/>
                          <a:tab pos="3442335" algn="l"/>
                          <a:tab pos="4055110" algn="l"/>
                          <a:tab pos="4667885" algn="l"/>
                          <a:tab pos="4761230" algn="l"/>
                          <a:tab pos="5374005" algn="l"/>
                        </a:tabLst>
                      </a:pPr>
                      <a:r>
                        <a:rPr lang="en-US" sz="2400" dirty="0">
                          <a:effectLst/>
                          <a:highlight>
                            <a:srgbClr val="00FFFF"/>
                          </a:highlight>
                        </a:rPr>
                        <a:t>$39,475 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2382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4800" algn="l"/>
                          <a:tab pos="990600" algn="l"/>
                          <a:tab pos="1603375" algn="l"/>
                          <a:tab pos="2216785" algn="l"/>
                          <a:tab pos="2829560" algn="l"/>
                          <a:tab pos="3442335" algn="l"/>
                          <a:tab pos="4055110" algn="l"/>
                          <a:tab pos="4667885" algn="l"/>
                          <a:tab pos="4761230" algn="l"/>
                          <a:tab pos="5374005" algn="l"/>
                        </a:tabLst>
                      </a:pPr>
                      <a:r>
                        <a:rPr lang="en-US" sz="2400" dirty="0">
                          <a:effectLst/>
                        </a:rPr>
                        <a:t>$84,200 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143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4800" algn="l"/>
                          <a:tab pos="990600" algn="l"/>
                          <a:tab pos="1603375" algn="l"/>
                          <a:tab pos="2216785" algn="l"/>
                          <a:tab pos="2829560" algn="l"/>
                          <a:tab pos="3442335" algn="l"/>
                          <a:tab pos="4055110" algn="l"/>
                          <a:tab pos="4667885" algn="l"/>
                          <a:tab pos="4761230" algn="l"/>
                          <a:tab pos="5374005" algn="l"/>
                        </a:tabLst>
                      </a:pPr>
                      <a:r>
                        <a:rPr lang="en-US" sz="2400" dirty="0">
                          <a:effectLst/>
                        </a:rPr>
                        <a:t>   $4,543 plus </a:t>
                      </a:r>
                      <a:r>
                        <a:rPr lang="en-US" sz="2400" dirty="0">
                          <a:effectLst/>
                          <a:highlight>
                            <a:srgbClr val="FFFF00"/>
                          </a:highlight>
                        </a:rPr>
                        <a:t>22%</a:t>
                      </a:r>
                      <a:r>
                        <a:rPr lang="en-US" sz="2400" dirty="0">
                          <a:effectLst/>
                        </a:rPr>
                        <a:t> of the amount over $39,475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11519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526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604251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Graph of SS Tax Torpedo on Single Taxpayer’s Effective Marginal Federal Tax Rate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047565"/>
            <a:ext cx="8229599" cy="5249518"/>
          </a:xfrm>
        </p:spPr>
        <p:txBody>
          <a:bodyPr>
            <a:normAutofit lnSpcReduction="10000"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This depicts additional tax rate from additional ordinary income for a Single individual with $30,000 of Social Security benefits, taking into account the tax on any additional SSBs Note: All income’s ordinary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919D6E0-8035-4FFF-A3D6-1AF3139ABB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9285836"/>
              </p:ext>
            </p:extLst>
          </p:nvPr>
        </p:nvGraphicFramePr>
        <p:xfrm>
          <a:off x="994299" y="1200150"/>
          <a:ext cx="7270812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8815956"/>
      </p:ext>
    </p:extLst>
  </p:cSld>
  <p:clrMapOvr>
    <a:masterClrMapping/>
  </p:clrMapOvr>
</p:sld>
</file>

<file path=ppt/theme/theme1.xml><?xml version="1.0" encoding="utf-8"?>
<a:theme xmlns:a="http://schemas.openxmlformats.org/drawingml/2006/main" name="IU_Powerpoint_Hoosier">
  <a:themeElements>
    <a:clrScheme name="Custom 1">
      <a:dk1>
        <a:sysClr val="windowText" lastClr="000000"/>
      </a:dk1>
      <a:lt1>
        <a:sysClr val="window" lastClr="FFFFFF"/>
      </a:lt1>
      <a:dk2>
        <a:srgbClr val="7B1210"/>
      </a:dk2>
      <a:lt2>
        <a:srgbClr val="E1D9B9"/>
      </a:lt2>
      <a:accent1>
        <a:srgbClr val="81786F"/>
      </a:accent1>
      <a:accent2>
        <a:srgbClr val="9CDCC7"/>
      </a:accent2>
      <a:accent3>
        <a:srgbClr val="580E1F"/>
      </a:accent3>
      <a:accent4>
        <a:srgbClr val="CD0037"/>
      </a:accent4>
      <a:accent5>
        <a:srgbClr val="94875C"/>
      </a:accent5>
      <a:accent6>
        <a:srgbClr val="97918A"/>
      </a:accent6>
      <a:hlink>
        <a:srgbClr val="26485C"/>
      </a:hlink>
      <a:folHlink>
        <a:srgbClr val="26134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>
            <a:alpha val="90000"/>
          </a:schemeClr>
        </a:solidFill>
        <a:ln>
          <a:noFill/>
        </a:ln>
        <a:effectLst/>
      </a:spPr>
      <a:bodyPr/>
      <a:lstStyle>
        <a:defPPr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b="0" i="0" dirty="0" smtClean="0">
            <a:solidFill>
              <a:schemeClr val="bg1"/>
            </a:solidFill>
            <a:latin typeface="+mj-lt"/>
            <a:cs typeface="Arial Narrow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1932</TotalTime>
  <Words>1253</Words>
  <Application>Microsoft Office PowerPoint</Application>
  <PresentationFormat>On-screen Show (4:3)</PresentationFormat>
  <Paragraphs>198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Calibri</vt:lpstr>
      <vt:lpstr>Georgia</vt:lpstr>
      <vt:lpstr>Source Sans Pro Light</vt:lpstr>
      <vt:lpstr>Times New Roman</vt:lpstr>
      <vt:lpstr>IU_Powerpoint_Hoosier</vt:lpstr>
      <vt:lpstr>Presentation at 9/20/19  Greater Indiana FPA meeting</vt:lpstr>
      <vt:lpstr>Topic 1 of 2: Tax and Financial Planning Around the Social Security Tax Torpedo</vt:lpstr>
      <vt:lpstr>Sources for Topic 1 of 2: JFSP ‘17 article</vt:lpstr>
      <vt:lpstr>Sources for Topic 1 of 2: JFP ‘16 article</vt:lpstr>
      <vt:lpstr>What You Will Learn About the Social Security Tax Torpedo</vt:lpstr>
      <vt:lpstr>Summary of SS Tax Torpedo</vt:lpstr>
      <vt:lpstr>How to Tell if Client is Inside SS Tax Torpedo Range</vt:lpstr>
      <vt:lpstr>2019 Individual Federal Tax Rates</vt:lpstr>
      <vt:lpstr>Graph of SS Tax Torpedo on Single Taxpayer’s Effective Marginal Federal Tax Rate </vt:lpstr>
      <vt:lpstr>Comparing Tax Rate Brackets    to  Effective Federal Marginal Tax Rates</vt:lpstr>
      <vt:lpstr>Single taxpayer in 2019 at top of 12% tax rate bracket BEFORE $1,000 more income (Note: $0 Long-Term Capital Gain (LTCG) &amp; Qualified Dividend (QD) income)</vt:lpstr>
      <vt:lpstr>Single taxpayer in 2019 at top of 12% STR bracket with $1,000 more income (&amp; ≥ $1,850 LTCG or QD)</vt:lpstr>
      <vt:lpstr>Graph and Two Tables Show that the Worst Part of the SS Tax Torpedo is? </vt:lpstr>
      <vt:lpstr>i) Implications of the SS Tax Torpedo</vt:lpstr>
      <vt:lpstr>ii) Implications of the SS Tax Torpedo</vt:lpstr>
      <vt:lpstr>Tax Planning &amp; the SS Tax Torpedo</vt:lpstr>
      <vt:lpstr>Income Planning &amp; the SS Tax Torpedo</vt:lpstr>
      <vt:lpstr>“Break time”</vt:lpstr>
    </vt:vector>
  </TitlesOfParts>
  <Company>Kelley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Roxanne McGettigan</cp:lastModifiedBy>
  <cp:revision>125</cp:revision>
  <cp:lastPrinted>2019-06-21T18:04:38Z</cp:lastPrinted>
  <dcterms:created xsi:type="dcterms:W3CDTF">2013-07-08T17:31:32Z</dcterms:created>
  <dcterms:modified xsi:type="dcterms:W3CDTF">2019-09-04T20:03:58Z</dcterms:modified>
</cp:coreProperties>
</file>