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Lst>
  <p:notesMasterIdLst>
    <p:notesMasterId r:id="rId38"/>
  </p:notesMasterIdLst>
  <p:handoutMasterIdLst>
    <p:handoutMasterId r:id="rId39"/>
  </p:handoutMasterIdLst>
  <p:sldIdLst>
    <p:sldId id="257" r:id="rId2"/>
    <p:sldId id="351" r:id="rId3"/>
    <p:sldId id="353" r:id="rId4"/>
    <p:sldId id="399" r:id="rId5"/>
    <p:sldId id="355" r:id="rId6"/>
    <p:sldId id="394" r:id="rId7"/>
    <p:sldId id="357" r:id="rId8"/>
    <p:sldId id="356" r:id="rId9"/>
    <p:sldId id="359" r:id="rId10"/>
    <p:sldId id="393" r:id="rId11"/>
    <p:sldId id="358" r:id="rId12"/>
    <p:sldId id="404" r:id="rId13"/>
    <p:sldId id="365" r:id="rId14"/>
    <p:sldId id="366" r:id="rId15"/>
    <p:sldId id="362" r:id="rId16"/>
    <p:sldId id="363" r:id="rId17"/>
    <p:sldId id="368" r:id="rId18"/>
    <p:sldId id="369" r:id="rId19"/>
    <p:sldId id="370" r:id="rId20"/>
    <p:sldId id="401" r:id="rId21"/>
    <p:sldId id="402" r:id="rId22"/>
    <p:sldId id="411" r:id="rId23"/>
    <p:sldId id="395" r:id="rId24"/>
    <p:sldId id="372" r:id="rId25"/>
    <p:sldId id="403" r:id="rId26"/>
    <p:sldId id="405" r:id="rId27"/>
    <p:sldId id="406" r:id="rId28"/>
    <p:sldId id="407" r:id="rId29"/>
    <p:sldId id="408" r:id="rId30"/>
    <p:sldId id="410" r:id="rId31"/>
    <p:sldId id="396" r:id="rId32"/>
    <p:sldId id="384" r:id="rId33"/>
    <p:sldId id="389" r:id="rId34"/>
    <p:sldId id="400" r:id="rId35"/>
    <p:sldId id="391" r:id="rId36"/>
    <p:sldId id="3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778">
          <p15:clr>
            <a:srgbClr val="A4A3A4"/>
          </p15:clr>
        </p15:guide>
        <p15:guide id="4" orient="horz" pos="922">
          <p15:clr>
            <a:srgbClr val="A4A3A4"/>
          </p15:clr>
        </p15:guide>
        <p15:guide id="5" orient="horz" pos="4032">
          <p15:clr>
            <a:srgbClr val="A4A3A4"/>
          </p15:clr>
        </p15:guide>
        <p15:guide id="6" orient="horz" pos="3946">
          <p15:clr>
            <a:srgbClr val="A4A3A4"/>
          </p15:clr>
        </p15:guide>
        <p15:guide id="7" orient="horz" pos="3600">
          <p15:clr>
            <a:srgbClr val="A4A3A4"/>
          </p15:clr>
        </p15:guide>
        <p15:guide id="8" pos="2880">
          <p15:clr>
            <a:srgbClr val="A4A3A4"/>
          </p15:clr>
        </p15:guide>
        <p15:guide id="9" pos="288">
          <p15:clr>
            <a:srgbClr val="A4A3A4"/>
          </p15:clr>
        </p15:guide>
        <p15:guide id="10" pos="5472">
          <p15:clr>
            <a:srgbClr val="A4A3A4"/>
          </p15:clr>
        </p15:guide>
        <p15:guide id="11" pos="1901">
          <p15:clr>
            <a:srgbClr val="A4A3A4"/>
          </p15:clr>
        </p15:guide>
        <p15:guide id="12" pos="2074">
          <p15:clr>
            <a:srgbClr val="A4A3A4"/>
          </p15:clr>
        </p15:guide>
        <p15:guide id="13" pos="3686">
          <p15:clr>
            <a:srgbClr val="A4A3A4"/>
          </p15:clr>
        </p15:guide>
        <p15:guide id="14" pos="3859">
          <p15:clr>
            <a:srgbClr val="A4A3A4"/>
          </p15:clr>
        </p15:guide>
        <p15:guide id="15" pos="2966">
          <p15:clr>
            <a:srgbClr val="A4A3A4"/>
          </p15:clr>
        </p15:guide>
      </p15:sldGuideLst>
    </p:ext>
    <p:ext uri="{2D200454-40CA-4A62-9FC3-DE9A4176ACB9}">
      <p15:notesGuideLst xmlns:p15="http://schemas.microsoft.com/office/powerpoint/2012/main">
        <p15:guide id="1" orient="horz" pos="2880">
          <p15:clr>
            <a:srgbClr val="A4A3A4"/>
          </p15:clr>
        </p15:guide>
        <p15:guide id="2" orient="horz" pos="5645">
          <p15:clr>
            <a:srgbClr val="A4A3A4"/>
          </p15:clr>
        </p15:guide>
        <p15:guide id="3" orient="horz" pos="115">
          <p15:clr>
            <a:srgbClr val="A4A3A4"/>
          </p15:clr>
        </p15:guide>
        <p15:guide id="4" pos="2160">
          <p15:clr>
            <a:srgbClr val="A4A3A4"/>
          </p15:clr>
        </p15:guide>
        <p15:guide id="5" pos="144">
          <p15:clr>
            <a:srgbClr val="A4A3A4"/>
          </p15:clr>
        </p15:guide>
        <p15:guide id="6" pos="41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2D"/>
    <a:srgbClr val="FFFFCC"/>
    <a:srgbClr val="5A6464"/>
    <a:srgbClr val="000000"/>
    <a:srgbClr val="0B6D65"/>
    <a:srgbClr val="C3CD19"/>
    <a:srgbClr val="037EA6"/>
    <a:srgbClr val="13BFB1"/>
    <a:srgbClr val="90F4ED"/>
    <a:srgbClr val="FF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86" autoAdjust="0"/>
  </p:normalViewPr>
  <p:slideViewPr>
    <p:cSldViewPr snapToObjects="1" showGuides="1">
      <p:cViewPr varScale="1">
        <p:scale>
          <a:sx n="59" d="100"/>
          <a:sy n="59" d="100"/>
        </p:scale>
        <p:origin x="1500" y="48"/>
      </p:cViewPr>
      <p:guideLst>
        <p:guide orient="horz" pos="2160"/>
        <p:guide orient="horz" pos="288"/>
        <p:guide orient="horz" pos="778"/>
        <p:guide orient="horz" pos="922"/>
        <p:guide orient="horz" pos="4032"/>
        <p:guide orient="horz" pos="3946"/>
        <p:guide orient="horz" pos="3600"/>
        <p:guide pos="2880"/>
        <p:guide pos="288"/>
        <p:guide pos="5472"/>
        <p:guide pos="1901"/>
        <p:guide pos="2074"/>
        <p:guide pos="3686"/>
        <p:guide pos="3859"/>
        <p:guide pos="2966"/>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16" d="100"/>
          <a:sy n="116" d="100"/>
        </p:scale>
        <p:origin x="-3564" y="-96"/>
      </p:cViewPr>
      <p:guideLst>
        <p:guide orient="horz" pos="2880"/>
        <p:guide orient="horz" pos="5645"/>
        <p:guide orient="horz" pos="115"/>
        <p:guide pos="2160"/>
        <p:guide pos="144"/>
        <p:guide pos="41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Reasons for Moving Relationship</c:v>
                </c:pt>
              </c:strCache>
            </c:strRef>
          </c:tx>
          <c:spPr>
            <a:solidFill>
              <a:srgbClr val="92D050"/>
            </a:solidFill>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Felt advice, ideas or information was getting generic and not personalized</c:v>
                </c:pt>
                <c:pt idx="1">
                  <c:v>Specific action of prior advisor was not appropriate for situation</c:v>
                </c:pt>
                <c:pt idx="2">
                  <c:v>Change in life stage</c:v>
                </c:pt>
                <c:pt idx="3">
                  <c:v>Needed new advisor to meet needs of more complex financial situation</c:v>
                </c:pt>
                <c:pt idx="4">
                  <c:v>Dissatisfied with the return on investments</c:v>
                </c:pt>
                <c:pt idx="5">
                  <c:v>Not getting good advice, ideas, or information</c:v>
                </c:pt>
                <c:pt idx="6">
                  <c:v>Not getting good value in terms of what was being paid for services</c:v>
                </c:pt>
              </c:strCache>
            </c:strRef>
          </c:cat>
          <c:val>
            <c:numRef>
              <c:f>Sheet1!$B$2:$B$8</c:f>
              <c:numCache>
                <c:formatCode>0%</c:formatCode>
                <c:ptCount val="7"/>
                <c:pt idx="0">
                  <c:v>0.21</c:v>
                </c:pt>
                <c:pt idx="1">
                  <c:v>0.21</c:v>
                </c:pt>
                <c:pt idx="2">
                  <c:v>0.21</c:v>
                </c:pt>
                <c:pt idx="3">
                  <c:v>0.24</c:v>
                </c:pt>
                <c:pt idx="4">
                  <c:v>0.27</c:v>
                </c:pt>
                <c:pt idx="5">
                  <c:v>0.27</c:v>
                </c:pt>
                <c:pt idx="6">
                  <c:v>0.31</c:v>
                </c:pt>
              </c:numCache>
            </c:numRef>
          </c:val>
          <c:extLst>
            <c:ext xmlns:c16="http://schemas.microsoft.com/office/drawing/2014/chart" uri="{C3380CC4-5D6E-409C-BE32-E72D297353CC}">
              <c16:uniqueId val="{00000000-87E3-4695-9301-D15ED4C03839}"/>
            </c:ext>
          </c:extLst>
        </c:ser>
        <c:dLbls>
          <c:showLegendKey val="0"/>
          <c:showVal val="1"/>
          <c:showCatName val="0"/>
          <c:showSerName val="0"/>
          <c:showPercent val="0"/>
          <c:showBubbleSize val="0"/>
        </c:dLbls>
        <c:gapWidth val="75"/>
        <c:axId val="31976064"/>
        <c:axId val="95074944"/>
      </c:barChart>
      <c:catAx>
        <c:axId val="31976064"/>
        <c:scaling>
          <c:orientation val="minMax"/>
        </c:scaling>
        <c:delete val="0"/>
        <c:axPos val="l"/>
        <c:numFmt formatCode="General" sourceLinked="0"/>
        <c:majorTickMark val="none"/>
        <c:minorTickMark val="none"/>
        <c:tickLblPos val="nextTo"/>
        <c:txPr>
          <a:bodyPr/>
          <a:lstStyle/>
          <a:p>
            <a:pPr>
              <a:defRPr sz="1400" b="0"/>
            </a:pPr>
            <a:endParaRPr lang="en-US"/>
          </a:p>
        </c:txPr>
        <c:crossAx val="95074944"/>
        <c:crosses val="autoZero"/>
        <c:auto val="1"/>
        <c:lblAlgn val="ctr"/>
        <c:lblOffset val="100"/>
        <c:noMultiLvlLbl val="0"/>
      </c:catAx>
      <c:valAx>
        <c:axId val="95074944"/>
        <c:scaling>
          <c:orientation val="minMax"/>
        </c:scaling>
        <c:delete val="0"/>
        <c:axPos val="b"/>
        <c:numFmt formatCode="0%" sourceLinked="1"/>
        <c:majorTickMark val="none"/>
        <c:minorTickMark val="none"/>
        <c:tickLblPos val="nextTo"/>
        <c:txPr>
          <a:bodyPr/>
          <a:lstStyle/>
          <a:p>
            <a:pPr>
              <a:defRPr sz="1400" b="1"/>
            </a:pPr>
            <a:endParaRPr lang="en-US"/>
          </a:p>
        </c:txPr>
        <c:crossAx val="31976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F2D90-A259-4C83-8DEF-B241CB15D7A8}" type="doc">
      <dgm:prSet loTypeId="urn:microsoft.com/office/officeart/2005/8/layout/cycle8" loCatId="cycle" qsTypeId="urn:microsoft.com/office/officeart/2005/8/quickstyle/simple1" qsCatId="simple" csTypeId="urn:microsoft.com/office/officeart/2005/8/colors/accent3_2" csCatId="accent3" phldr="1"/>
      <dgm:spPr/>
    </dgm:pt>
    <dgm:pt modelId="{FB9CCCA4-F547-4706-A131-585D8E61754E}">
      <dgm:prSet phldrT="[Text]" custT="1"/>
      <dgm:spPr>
        <a:solidFill>
          <a:schemeClr val="accent2"/>
        </a:solidFill>
      </dgm:spPr>
      <dgm:t>
        <a:bodyPr/>
        <a:lstStyle/>
        <a:p>
          <a:r>
            <a:rPr lang="en-US" sz="1600" dirty="0"/>
            <a:t>Sales &amp; Marketing</a:t>
          </a:r>
        </a:p>
      </dgm:t>
    </dgm:pt>
    <dgm:pt modelId="{4A89A72C-3778-4579-9999-13A145180FDF}" type="parTrans" cxnId="{B9912848-EDAF-4A43-81EC-EC978A8A2EC9}">
      <dgm:prSet/>
      <dgm:spPr/>
      <dgm:t>
        <a:bodyPr/>
        <a:lstStyle/>
        <a:p>
          <a:endParaRPr lang="en-US" sz="1600"/>
        </a:p>
      </dgm:t>
    </dgm:pt>
    <dgm:pt modelId="{D4CFF40F-F571-45FB-851C-5BE15F742FB5}" type="sibTrans" cxnId="{B9912848-EDAF-4A43-81EC-EC978A8A2EC9}">
      <dgm:prSet/>
      <dgm:spPr/>
      <dgm:t>
        <a:bodyPr/>
        <a:lstStyle/>
        <a:p>
          <a:endParaRPr lang="en-US" sz="1600"/>
        </a:p>
      </dgm:t>
    </dgm:pt>
    <dgm:pt modelId="{DD1EAB42-91F8-463B-B0B8-E48C208A5156}">
      <dgm:prSet phldrT="[Text]" custT="1"/>
      <dgm:spPr>
        <a:solidFill>
          <a:schemeClr val="accent3"/>
        </a:solidFill>
      </dgm:spPr>
      <dgm:t>
        <a:bodyPr/>
        <a:lstStyle/>
        <a:p>
          <a:pPr>
            <a:lnSpc>
              <a:spcPct val="100000"/>
            </a:lnSpc>
            <a:spcAft>
              <a:spcPts val="0"/>
            </a:spcAft>
          </a:pPr>
          <a:r>
            <a:rPr lang="en-US" sz="1600" dirty="0"/>
            <a:t>Client </a:t>
          </a:r>
        </a:p>
        <a:p>
          <a:pPr>
            <a:lnSpc>
              <a:spcPct val="100000"/>
            </a:lnSpc>
            <a:spcAft>
              <a:spcPts val="0"/>
            </a:spcAft>
          </a:pPr>
          <a:r>
            <a:rPr lang="en-US" sz="1600" dirty="0"/>
            <a:t>Service</a:t>
          </a:r>
        </a:p>
      </dgm:t>
    </dgm:pt>
    <dgm:pt modelId="{E448110D-8215-4489-BF3F-920BABA6F75A}" type="parTrans" cxnId="{5B403306-9172-4D49-9CC0-0E7F3DDAB2CA}">
      <dgm:prSet/>
      <dgm:spPr/>
      <dgm:t>
        <a:bodyPr/>
        <a:lstStyle/>
        <a:p>
          <a:endParaRPr lang="en-US" sz="1600"/>
        </a:p>
      </dgm:t>
    </dgm:pt>
    <dgm:pt modelId="{0C6B0419-382A-4181-9BC0-6703B03173BD}" type="sibTrans" cxnId="{5B403306-9172-4D49-9CC0-0E7F3DDAB2CA}">
      <dgm:prSet/>
      <dgm:spPr/>
      <dgm:t>
        <a:bodyPr/>
        <a:lstStyle/>
        <a:p>
          <a:endParaRPr lang="en-US" sz="1600"/>
        </a:p>
      </dgm:t>
    </dgm:pt>
    <dgm:pt modelId="{85E6E5D1-143B-402D-ACAE-5D2A68BF2D6E}">
      <dgm:prSet phldrT="[Text]" custT="1"/>
      <dgm:spPr>
        <a:solidFill>
          <a:schemeClr val="accent6"/>
        </a:solidFill>
      </dgm:spPr>
      <dgm:t>
        <a:bodyPr/>
        <a:lstStyle/>
        <a:p>
          <a:r>
            <a:rPr lang="en-US" sz="1600" dirty="0"/>
            <a:t>Business Planning</a:t>
          </a:r>
        </a:p>
      </dgm:t>
    </dgm:pt>
    <dgm:pt modelId="{33AA9569-67BE-4A57-9CC5-87328B55E871}" type="parTrans" cxnId="{75136CB6-209B-4699-A546-7B8261BDB0F8}">
      <dgm:prSet/>
      <dgm:spPr/>
      <dgm:t>
        <a:bodyPr/>
        <a:lstStyle/>
        <a:p>
          <a:endParaRPr lang="en-US" sz="1600"/>
        </a:p>
      </dgm:t>
    </dgm:pt>
    <dgm:pt modelId="{4C49BE4E-91EF-4058-9D12-6A101C7BF71F}" type="sibTrans" cxnId="{75136CB6-209B-4699-A546-7B8261BDB0F8}">
      <dgm:prSet/>
      <dgm:spPr/>
      <dgm:t>
        <a:bodyPr/>
        <a:lstStyle/>
        <a:p>
          <a:endParaRPr lang="en-US" sz="1600"/>
        </a:p>
      </dgm:t>
    </dgm:pt>
    <dgm:pt modelId="{19ADDDAD-78EA-474B-A3B9-6CBECB6B35A7}">
      <dgm:prSet phldrT="[Text]" custT="1"/>
      <dgm:spPr>
        <a:solidFill>
          <a:srgbClr val="91140F"/>
        </a:solidFill>
      </dgm:spPr>
      <dgm:t>
        <a:bodyPr/>
        <a:lstStyle/>
        <a:p>
          <a:r>
            <a:rPr lang="en-US" sz="1600" dirty="0"/>
            <a:t>Operations</a:t>
          </a:r>
        </a:p>
      </dgm:t>
    </dgm:pt>
    <dgm:pt modelId="{39D0A9BB-E589-40F7-8F7D-47FF4C0F710A}" type="sibTrans" cxnId="{E6396449-AC91-47F3-8879-A9B5DC892159}">
      <dgm:prSet/>
      <dgm:spPr/>
      <dgm:t>
        <a:bodyPr/>
        <a:lstStyle/>
        <a:p>
          <a:endParaRPr lang="en-US" sz="1600"/>
        </a:p>
      </dgm:t>
    </dgm:pt>
    <dgm:pt modelId="{2F775F33-2EF9-4BB2-B082-8F6264897E11}" type="parTrans" cxnId="{E6396449-AC91-47F3-8879-A9B5DC892159}">
      <dgm:prSet/>
      <dgm:spPr/>
      <dgm:t>
        <a:bodyPr/>
        <a:lstStyle/>
        <a:p>
          <a:endParaRPr lang="en-US" sz="1600"/>
        </a:p>
      </dgm:t>
    </dgm:pt>
    <dgm:pt modelId="{5E1F545A-E59D-4062-9ED0-09DCE5646589}" type="pres">
      <dgm:prSet presAssocID="{A33F2D90-A259-4C83-8DEF-B241CB15D7A8}" presName="compositeShape" presStyleCnt="0">
        <dgm:presLayoutVars>
          <dgm:chMax val="7"/>
          <dgm:dir/>
          <dgm:resizeHandles val="exact"/>
        </dgm:presLayoutVars>
      </dgm:prSet>
      <dgm:spPr/>
    </dgm:pt>
    <dgm:pt modelId="{96511B85-1AC8-431A-94FD-354B10C7E8CD}" type="pres">
      <dgm:prSet presAssocID="{A33F2D90-A259-4C83-8DEF-B241CB15D7A8}" presName="wedge1" presStyleLbl="node1" presStyleIdx="0" presStyleCnt="4"/>
      <dgm:spPr/>
    </dgm:pt>
    <dgm:pt modelId="{BC3946A0-51F6-4574-8C11-DD1A6CE1A710}" type="pres">
      <dgm:prSet presAssocID="{A33F2D90-A259-4C83-8DEF-B241CB15D7A8}" presName="dummy1a" presStyleCnt="0"/>
      <dgm:spPr/>
    </dgm:pt>
    <dgm:pt modelId="{AE0EC662-8E0F-44B7-990D-5FD797FF0D60}" type="pres">
      <dgm:prSet presAssocID="{A33F2D90-A259-4C83-8DEF-B241CB15D7A8}" presName="dummy1b" presStyleCnt="0"/>
      <dgm:spPr/>
    </dgm:pt>
    <dgm:pt modelId="{04467000-C581-4B16-961A-F7319D8F9E0A}" type="pres">
      <dgm:prSet presAssocID="{A33F2D90-A259-4C83-8DEF-B241CB15D7A8}" presName="wedge1Tx" presStyleLbl="node1" presStyleIdx="0" presStyleCnt="4">
        <dgm:presLayoutVars>
          <dgm:chMax val="0"/>
          <dgm:chPref val="0"/>
          <dgm:bulletEnabled val="1"/>
        </dgm:presLayoutVars>
      </dgm:prSet>
      <dgm:spPr/>
    </dgm:pt>
    <dgm:pt modelId="{6E8EFD8D-CE23-4F88-A4F0-DE6C82484B42}" type="pres">
      <dgm:prSet presAssocID="{A33F2D90-A259-4C83-8DEF-B241CB15D7A8}" presName="wedge2" presStyleLbl="node1" presStyleIdx="1" presStyleCnt="4"/>
      <dgm:spPr/>
    </dgm:pt>
    <dgm:pt modelId="{9B896DAF-476E-47E5-B26B-429172380B6F}" type="pres">
      <dgm:prSet presAssocID="{A33F2D90-A259-4C83-8DEF-B241CB15D7A8}" presName="dummy2a" presStyleCnt="0"/>
      <dgm:spPr/>
    </dgm:pt>
    <dgm:pt modelId="{3AC69D32-17E1-410E-9814-B7A5B32F563B}" type="pres">
      <dgm:prSet presAssocID="{A33F2D90-A259-4C83-8DEF-B241CB15D7A8}" presName="dummy2b" presStyleCnt="0"/>
      <dgm:spPr/>
    </dgm:pt>
    <dgm:pt modelId="{32A7F2C6-17C0-4D9C-B931-70E79B33FD06}" type="pres">
      <dgm:prSet presAssocID="{A33F2D90-A259-4C83-8DEF-B241CB15D7A8}" presName="wedge2Tx" presStyleLbl="node1" presStyleIdx="1" presStyleCnt="4">
        <dgm:presLayoutVars>
          <dgm:chMax val="0"/>
          <dgm:chPref val="0"/>
          <dgm:bulletEnabled val="1"/>
        </dgm:presLayoutVars>
      </dgm:prSet>
      <dgm:spPr/>
    </dgm:pt>
    <dgm:pt modelId="{2DB0E0AD-E810-45A5-AFE3-61EC0F7CF297}" type="pres">
      <dgm:prSet presAssocID="{A33F2D90-A259-4C83-8DEF-B241CB15D7A8}" presName="wedge3" presStyleLbl="node1" presStyleIdx="2" presStyleCnt="4"/>
      <dgm:spPr/>
    </dgm:pt>
    <dgm:pt modelId="{351198B5-18CD-457E-AC03-439A0ABFA083}" type="pres">
      <dgm:prSet presAssocID="{A33F2D90-A259-4C83-8DEF-B241CB15D7A8}" presName="dummy3a" presStyleCnt="0"/>
      <dgm:spPr/>
    </dgm:pt>
    <dgm:pt modelId="{C8503A8F-CEB9-47E2-932D-D4756C11B791}" type="pres">
      <dgm:prSet presAssocID="{A33F2D90-A259-4C83-8DEF-B241CB15D7A8}" presName="dummy3b" presStyleCnt="0"/>
      <dgm:spPr/>
    </dgm:pt>
    <dgm:pt modelId="{73592B9B-6DA8-4BB1-9C58-8B8944B14A59}" type="pres">
      <dgm:prSet presAssocID="{A33F2D90-A259-4C83-8DEF-B241CB15D7A8}" presName="wedge3Tx" presStyleLbl="node1" presStyleIdx="2" presStyleCnt="4">
        <dgm:presLayoutVars>
          <dgm:chMax val="0"/>
          <dgm:chPref val="0"/>
          <dgm:bulletEnabled val="1"/>
        </dgm:presLayoutVars>
      </dgm:prSet>
      <dgm:spPr/>
    </dgm:pt>
    <dgm:pt modelId="{6AE18D9A-59B8-4FEB-85B8-9AC495874424}" type="pres">
      <dgm:prSet presAssocID="{A33F2D90-A259-4C83-8DEF-B241CB15D7A8}" presName="wedge4" presStyleLbl="node1" presStyleIdx="3" presStyleCnt="4"/>
      <dgm:spPr/>
    </dgm:pt>
    <dgm:pt modelId="{94E06AD2-FDA9-4403-A6A8-3A849F6931A1}" type="pres">
      <dgm:prSet presAssocID="{A33F2D90-A259-4C83-8DEF-B241CB15D7A8}" presName="dummy4a" presStyleCnt="0"/>
      <dgm:spPr/>
    </dgm:pt>
    <dgm:pt modelId="{CD4A7C16-4A7C-49BA-A8A7-025F579D5C8F}" type="pres">
      <dgm:prSet presAssocID="{A33F2D90-A259-4C83-8DEF-B241CB15D7A8}" presName="dummy4b" presStyleCnt="0"/>
      <dgm:spPr/>
    </dgm:pt>
    <dgm:pt modelId="{5CCA3A7F-9F4A-4357-9C57-BF29BA5962F1}" type="pres">
      <dgm:prSet presAssocID="{A33F2D90-A259-4C83-8DEF-B241CB15D7A8}" presName="wedge4Tx" presStyleLbl="node1" presStyleIdx="3" presStyleCnt="4">
        <dgm:presLayoutVars>
          <dgm:chMax val="0"/>
          <dgm:chPref val="0"/>
          <dgm:bulletEnabled val="1"/>
        </dgm:presLayoutVars>
      </dgm:prSet>
      <dgm:spPr/>
    </dgm:pt>
    <dgm:pt modelId="{B21E97E9-B318-4706-93A7-2477B45A74D4}" type="pres">
      <dgm:prSet presAssocID="{D4CFF40F-F571-45FB-851C-5BE15F742FB5}" presName="arrowWedge1" presStyleLbl="fgSibTrans2D1" presStyleIdx="0" presStyleCnt="4" custScaleX="17583" custScaleY="17583"/>
      <dgm:spPr/>
    </dgm:pt>
    <dgm:pt modelId="{6050D0B6-1DAD-4B00-9AAD-53802CF5ACBC}" type="pres">
      <dgm:prSet presAssocID="{4C49BE4E-91EF-4058-9D12-6A101C7BF71F}" presName="arrowWedge2" presStyleLbl="fgSibTrans2D1" presStyleIdx="1" presStyleCnt="4" custScaleX="17204" custScaleY="17204"/>
      <dgm:spPr/>
    </dgm:pt>
    <dgm:pt modelId="{36096B25-73DD-4286-A0B0-C38251B8DAE2}" type="pres">
      <dgm:prSet presAssocID="{39D0A9BB-E589-40F7-8F7D-47FF4C0F710A}" presName="arrowWedge3" presStyleLbl="fgSibTrans2D1" presStyleIdx="2" presStyleCnt="4" custScaleX="15595" custScaleY="15595"/>
      <dgm:spPr/>
    </dgm:pt>
    <dgm:pt modelId="{EDAFD5BF-67EA-41A2-8BD4-7EAD2D611BB2}" type="pres">
      <dgm:prSet presAssocID="{0C6B0419-382A-4181-9BC0-6703B03173BD}" presName="arrowWedge4" presStyleLbl="fgSibTrans2D1" presStyleIdx="3" presStyleCnt="4" custScaleX="16147" custScaleY="16147"/>
      <dgm:spPr/>
    </dgm:pt>
  </dgm:ptLst>
  <dgm:cxnLst>
    <dgm:cxn modelId="{0E7DB004-9EB4-4B78-8140-2B9E2E31ABE7}" type="presOf" srcId="{DD1EAB42-91F8-463B-B0B8-E48C208A5156}" destId="{5CCA3A7F-9F4A-4357-9C57-BF29BA5962F1}" srcOrd="1" destOrd="0" presId="urn:microsoft.com/office/officeart/2005/8/layout/cycle8"/>
    <dgm:cxn modelId="{5B403306-9172-4D49-9CC0-0E7F3DDAB2CA}" srcId="{A33F2D90-A259-4C83-8DEF-B241CB15D7A8}" destId="{DD1EAB42-91F8-463B-B0B8-E48C208A5156}" srcOrd="3" destOrd="0" parTransId="{E448110D-8215-4489-BF3F-920BABA6F75A}" sibTransId="{0C6B0419-382A-4181-9BC0-6703B03173BD}"/>
    <dgm:cxn modelId="{F1C07A18-181C-4768-BEE6-9A01E7624ABB}" type="presOf" srcId="{19ADDDAD-78EA-474B-A3B9-6CBECB6B35A7}" destId="{2DB0E0AD-E810-45A5-AFE3-61EC0F7CF297}" srcOrd="0" destOrd="0" presId="urn:microsoft.com/office/officeart/2005/8/layout/cycle8"/>
    <dgm:cxn modelId="{9C1A7824-9EDF-4DB1-89DE-8FF0A6C79CCF}" type="presOf" srcId="{FB9CCCA4-F547-4706-A131-585D8E61754E}" destId="{96511B85-1AC8-431A-94FD-354B10C7E8CD}" srcOrd="0" destOrd="0" presId="urn:microsoft.com/office/officeart/2005/8/layout/cycle8"/>
    <dgm:cxn modelId="{B9912848-EDAF-4A43-81EC-EC978A8A2EC9}" srcId="{A33F2D90-A259-4C83-8DEF-B241CB15D7A8}" destId="{FB9CCCA4-F547-4706-A131-585D8E61754E}" srcOrd="0" destOrd="0" parTransId="{4A89A72C-3778-4579-9999-13A145180FDF}" sibTransId="{D4CFF40F-F571-45FB-851C-5BE15F742FB5}"/>
    <dgm:cxn modelId="{E6396449-AC91-47F3-8879-A9B5DC892159}" srcId="{A33F2D90-A259-4C83-8DEF-B241CB15D7A8}" destId="{19ADDDAD-78EA-474B-A3B9-6CBECB6B35A7}" srcOrd="2" destOrd="0" parTransId="{2F775F33-2EF9-4BB2-B082-8F6264897E11}" sibTransId="{39D0A9BB-E589-40F7-8F7D-47FF4C0F710A}"/>
    <dgm:cxn modelId="{5FF3FF6C-6924-4A59-855F-10647F662AC4}" type="presOf" srcId="{85E6E5D1-143B-402D-ACAE-5D2A68BF2D6E}" destId="{6E8EFD8D-CE23-4F88-A4F0-DE6C82484B42}" srcOrd="0" destOrd="0" presId="urn:microsoft.com/office/officeart/2005/8/layout/cycle8"/>
    <dgm:cxn modelId="{E213E5B5-9F03-441A-A25A-D369925E18C2}" type="presOf" srcId="{DD1EAB42-91F8-463B-B0B8-E48C208A5156}" destId="{6AE18D9A-59B8-4FEB-85B8-9AC495874424}" srcOrd="0" destOrd="0" presId="urn:microsoft.com/office/officeart/2005/8/layout/cycle8"/>
    <dgm:cxn modelId="{75136CB6-209B-4699-A546-7B8261BDB0F8}" srcId="{A33F2D90-A259-4C83-8DEF-B241CB15D7A8}" destId="{85E6E5D1-143B-402D-ACAE-5D2A68BF2D6E}" srcOrd="1" destOrd="0" parTransId="{33AA9569-67BE-4A57-9CC5-87328B55E871}" sibTransId="{4C49BE4E-91EF-4058-9D12-6A101C7BF71F}"/>
    <dgm:cxn modelId="{463716B7-9F52-4B8B-8A34-E616BAD85B8E}" type="presOf" srcId="{85E6E5D1-143B-402D-ACAE-5D2A68BF2D6E}" destId="{32A7F2C6-17C0-4D9C-B931-70E79B33FD06}" srcOrd="1" destOrd="0" presId="urn:microsoft.com/office/officeart/2005/8/layout/cycle8"/>
    <dgm:cxn modelId="{602C34C1-16C2-40BE-AF7C-19078FF03BA4}" type="presOf" srcId="{FB9CCCA4-F547-4706-A131-585D8E61754E}" destId="{04467000-C581-4B16-961A-F7319D8F9E0A}" srcOrd="1" destOrd="0" presId="urn:microsoft.com/office/officeart/2005/8/layout/cycle8"/>
    <dgm:cxn modelId="{FDE017EA-5F0C-4494-AC09-FA41BD8EBA6F}" type="presOf" srcId="{19ADDDAD-78EA-474B-A3B9-6CBECB6B35A7}" destId="{73592B9B-6DA8-4BB1-9C58-8B8944B14A59}" srcOrd="1" destOrd="0" presId="urn:microsoft.com/office/officeart/2005/8/layout/cycle8"/>
    <dgm:cxn modelId="{8E1F1DF1-1F87-4646-8AEB-76DD3EF4D7D1}" type="presOf" srcId="{A33F2D90-A259-4C83-8DEF-B241CB15D7A8}" destId="{5E1F545A-E59D-4062-9ED0-09DCE5646589}" srcOrd="0" destOrd="0" presId="urn:microsoft.com/office/officeart/2005/8/layout/cycle8"/>
    <dgm:cxn modelId="{301E095D-F903-4376-A07B-0C750FEEDCB5}" type="presParOf" srcId="{5E1F545A-E59D-4062-9ED0-09DCE5646589}" destId="{96511B85-1AC8-431A-94FD-354B10C7E8CD}" srcOrd="0" destOrd="0" presId="urn:microsoft.com/office/officeart/2005/8/layout/cycle8"/>
    <dgm:cxn modelId="{CE8E5A56-BA16-447F-9651-506B19795CD2}" type="presParOf" srcId="{5E1F545A-E59D-4062-9ED0-09DCE5646589}" destId="{BC3946A0-51F6-4574-8C11-DD1A6CE1A710}" srcOrd="1" destOrd="0" presId="urn:microsoft.com/office/officeart/2005/8/layout/cycle8"/>
    <dgm:cxn modelId="{851717CF-55B0-4237-BF5A-9BA5DA61D7DB}" type="presParOf" srcId="{5E1F545A-E59D-4062-9ED0-09DCE5646589}" destId="{AE0EC662-8E0F-44B7-990D-5FD797FF0D60}" srcOrd="2" destOrd="0" presId="urn:microsoft.com/office/officeart/2005/8/layout/cycle8"/>
    <dgm:cxn modelId="{25A3D839-C9E6-4E4A-BE1E-C6B8EE9789B6}" type="presParOf" srcId="{5E1F545A-E59D-4062-9ED0-09DCE5646589}" destId="{04467000-C581-4B16-961A-F7319D8F9E0A}" srcOrd="3" destOrd="0" presId="urn:microsoft.com/office/officeart/2005/8/layout/cycle8"/>
    <dgm:cxn modelId="{35BCBD3F-6F2F-4846-B2E9-0E11FF2D87FA}" type="presParOf" srcId="{5E1F545A-E59D-4062-9ED0-09DCE5646589}" destId="{6E8EFD8D-CE23-4F88-A4F0-DE6C82484B42}" srcOrd="4" destOrd="0" presId="urn:microsoft.com/office/officeart/2005/8/layout/cycle8"/>
    <dgm:cxn modelId="{0D1A3C91-9A8F-4E70-B336-B6068DE9DFC3}" type="presParOf" srcId="{5E1F545A-E59D-4062-9ED0-09DCE5646589}" destId="{9B896DAF-476E-47E5-B26B-429172380B6F}" srcOrd="5" destOrd="0" presId="urn:microsoft.com/office/officeart/2005/8/layout/cycle8"/>
    <dgm:cxn modelId="{953D0685-8127-498B-B4A1-EE14EA178E76}" type="presParOf" srcId="{5E1F545A-E59D-4062-9ED0-09DCE5646589}" destId="{3AC69D32-17E1-410E-9814-B7A5B32F563B}" srcOrd="6" destOrd="0" presId="urn:microsoft.com/office/officeart/2005/8/layout/cycle8"/>
    <dgm:cxn modelId="{16BAB239-760C-4AB3-B30B-58350668BDC9}" type="presParOf" srcId="{5E1F545A-E59D-4062-9ED0-09DCE5646589}" destId="{32A7F2C6-17C0-4D9C-B931-70E79B33FD06}" srcOrd="7" destOrd="0" presId="urn:microsoft.com/office/officeart/2005/8/layout/cycle8"/>
    <dgm:cxn modelId="{B0ED0B18-AF57-4126-A868-54F3E3582F92}" type="presParOf" srcId="{5E1F545A-E59D-4062-9ED0-09DCE5646589}" destId="{2DB0E0AD-E810-45A5-AFE3-61EC0F7CF297}" srcOrd="8" destOrd="0" presId="urn:microsoft.com/office/officeart/2005/8/layout/cycle8"/>
    <dgm:cxn modelId="{C388D35D-E35A-41FC-819C-6F69DA516F17}" type="presParOf" srcId="{5E1F545A-E59D-4062-9ED0-09DCE5646589}" destId="{351198B5-18CD-457E-AC03-439A0ABFA083}" srcOrd="9" destOrd="0" presId="urn:microsoft.com/office/officeart/2005/8/layout/cycle8"/>
    <dgm:cxn modelId="{42139E74-702B-4D83-93F5-586C3C03B7AA}" type="presParOf" srcId="{5E1F545A-E59D-4062-9ED0-09DCE5646589}" destId="{C8503A8F-CEB9-47E2-932D-D4756C11B791}" srcOrd="10" destOrd="0" presId="urn:microsoft.com/office/officeart/2005/8/layout/cycle8"/>
    <dgm:cxn modelId="{BBF7BBEF-1E14-4445-A7EC-77C92E5AA7C7}" type="presParOf" srcId="{5E1F545A-E59D-4062-9ED0-09DCE5646589}" destId="{73592B9B-6DA8-4BB1-9C58-8B8944B14A59}" srcOrd="11" destOrd="0" presId="urn:microsoft.com/office/officeart/2005/8/layout/cycle8"/>
    <dgm:cxn modelId="{967DDCD9-A6CF-4481-AF89-5C25F9094CFE}" type="presParOf" srcId="{5E1F545A-E59D-4062-9ED0-09DCE5646589}" destId="{6AE18D9A-59B8-4FEB-85B8-9AC495874424}" srcOrd="12" destOrd="0" presId="urn:microsoft.com/office/officeart/2005/8/layout/cycle8"/>
    <dgm:cxn modelId="{31EB4C94-FFFE-4D40-BB8B-EF1F0E7CE7EA}" type="presParOf" srcId="{5E1F545A-E59D-4062-9ED0-09DCE5646589}" destId="{94E06AD2-FDA9-4403-A6A8-3A849F6931A1}" srcOrd="13" destOrd="0" presId="urn:microsoft.com/office/officeart/2005/8/layout/cycle8"/>
    <dgm:cxn modelId="{618AE2F1-0A74-4F43-AADE-B55B439681A6}" type="presParOf" srcId="{5E1F545A-E59D-4062-9ED0-09DCE5646589}" destId="{CD4A7C16-4A7C-49BA-A8A7-025F579D5C8F}" srcOrd="14" destOrd="0" presId="urn:microsoft.com/office/officeart/2005/8/layout/cycle8"/>
    <dgm:cxn modelId="{083C427A-56F3-458C-BEBB-F2AA179A3A15}" type="presParOf" srcId="{5E1F545A-E59D-4062-9ED0-09DCE5646589}" destId="{5CCA3A7F-9F4A-4357-9C57-BF29BA5962F1}" srcOrd="15" destOrd="0" presId="urn:microsoft.com/office/officeart/2005/8/layout/cycle8"/>
    <dgm:cxn modelId="{A11650AE-A09B-4918-A4DF-BA8BCB36E1BD}" type="presParOf" srcId="{5E1F545A-E59D-4062-9ED0-09DCE5646589}" destId="{B21E97E9-B318-4706-93A7-2477B45A74D4}" srcOrd="16" destOrd="0" presId="urn:microsoft.com/office/officeart/2005/8/layout/cycle8"/>
    <dgm:cxn modelId="{B90E38CB-54AB-4950-94EE-3C4005CF2B01}" type="presParOf" srcId="{5E1F545A-E59D-4062-9ED0-09DCE5646589}" destId="{6050D0B6-1DAD-4B00-9AAD-53802CF5ACBC}" srcOrd="17" destOrd="0" presId="urn:microsoft.com/office/officeart/2005/8/layout/cycle8"/>
    <dgm:cxn modelId="{B90F669D-0B04-4BBF-BBA2-421892C8E94A}" type="presParOf" srcId="{5E1F545A-E59D-4062-9ED0-09DCE5646589}" destId="{36096B25-73DD-4286-A0B0-C38251B8DAE2}" srcOrd="18" destOrd="0" presId="urn:microsoft.com/office/officeart/2005/8/layout/cycle8"/>
    <dgm:cxn modelId="{B9738B51-1945-43C9-925D-E1100F6631A4}" type="presParOf" srcId="{5E1F545A-E59D-4062-9ED0-09DCE5646589}" destId="{EDAFD5BF-67EA-41A2-8BD4-7EAD2D611BB2}"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72FCE-4689-4549-9C5B-040D8F192A6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D66DD5E-A220-48D9-8300-9C34DE976789}">
      <dgm:prSet phldrT="[Text]" custT="1"/>
      <dgm:spPr>
        <a:solidFill>
          <a:schemeClr val="accent6"/>
        </a:solidFill>
      </dgm:spPr>
      <dgm:t>
        <a:bodyPr/>
        <a:lstStyle/>
        <a:p>
          <a:r>
            <a:rPr lang="en-US" sz="1400" b="1" dirty="0"/>
            <a:t>1980’s</a:t>
          </a:r>
        </a:p>
      </dgm:t>
    </dgm:pt>
    <dgm:pt modelId="{D9E9C7BC-D9EF-4749-A347-DC9BDA29EDC7}" type="parTrans" cxnId="{30D63134-F80C-411A-9D0F-6DC49B04E2FE}">
      <dgm:prSet/>
      <dgm:spPr/>
      <dgm:t>
        <a:bodyPr/>
        <a:lstStyle/>
        <a:p>
          <a:endParaRPr lang="en-US" sz="1400"/>
        </a:p>
      </dgm:t>
    </dgm:pt>
    <dgm:pt modelId="{8AEE1C38-1422-4AD7-BD79-0BC08BE4C4F6}" type="sibTrans" cxnId="{30D63134-F80C-411A-9D0F-6DC49B04E2FE}">
      <dgm:prSet/>
      <dgm:spPr/>
      <dgm:t>
        <a:bodyPr/>
        <a:lstStyle/>
        <a:p>
          <a:endParaRPr lang="en-US" sz="1400"/>
        </a:p>
      </dgm:t>
    </dgm:pt>
    <dgm:pt modelId="{63AC84CA-E046-42E7-8CC3-DE97758A2FEA}">
      <dgm:prSet phldrT="[Text]" custT="1"/>
      <dgm:spPr>
        <a:ln>
          <a:solidFill>
            <a:schemeClr val="accent6"/>
          </a:solidFill>
        </a:ln>
      </dgm:spPr>
      <dgm:t>
        <a:bodyPr/>
        <a:lstStyle/>
        <a:p>
          <a:r>
            <a:rPr lang="en-US" sz="1400" dirty="0"/>
            <a:t>Advisors paid by selling insurance and limited partnerships (product-centric).</a:t>
          </a:r>
        </a:p>
      </dgm:t>
    </dgm:pt>
    <dgm:pt modelId="{4BF3083F-3B97-41BC-86F2-8088B0D4F619}" type="parTrans" cxnId="{FF77DCFF-0769-46B1-966F-875333987802}">
      <dgm:prSet/>
      <dgm:spPr/>
      <dgm:t>
        <a:bodyPr/>
        <a:lstStyle/>
        <a:p>
          <a:endParaRPr lang="en-US" sz="1400"/>
        </a:p>
      </dgm:t>
    </dgm:pt>
    <dgm:pt modelId="{33695F53-969A-4F4D-9A35-FB9DEC5AE8DA}" type="sibTrans" cxnId="{FF77DCFF-0769-46B1-966F-875333987802}">
      <dgm:prSet/>
      <dgm:spPr/>
      <dgm:t>
        <a:bodyPr/>
        <a:lstStyle/>
        <a:p>
          <a:endParaRPr lang="en-US" sz="1400"/>
        </a:p>
      </dgm:t>
    </dgm:pt>
    <dgm:pt modelId="{F695B3CF-A3B4-49EB-8557-6A282FEDE944}">
      <dgm:prSet phldrT="[Text]" custT="1"/>
      <dgm:spPr>
        <a:solidFill>
          <a:srgbClr val="00B050"/>
        </a:solidFill>
      </dgm:spPr>
      <dgm:t>
        <a:bodyPr/>
        <a:lstStyle/>
        <a:p>
          <a:r>
            <a:rPr lang="en-US" sz="1400" b="1" dirty="0"/>
            <a:t>1990’s</a:t>
          </a:r>
        </a:p>
      </dgm:t>
    </dgm:pt>
    <dgm:pt modelId="{B7DEA352-A09D-459C-A687-E3318156BE6A}" type="parTrans" cxnId="{46B03F50-E33D-4262-806A-BEE967398C09}">
      <dgm:prSet/>
      <dgm:spPr/>
      <dgm:t>
        <a:bodyPr/>
        <a:lstStyle/>
        <a:p>
          <a:endParaRPr lang="en-US" sz="1400"/>
        </a:p>
      </dgm:t>
    </dgm:pt>
    <dgm:pt modelId="{F3451BB9-1739-4D37-A9AE-73734AF4B9A2}" type="sibTrans" cxnId="{46B03F50-E33D-4262-806A-BEE967398C09}">
      <dgm:prSet/>
      <dgm:spPr/>
      <dgm:t>
        <a:bodyPr/>
        <a:lstStyle/>
        <a:p>
          <a:endParaRPr lang="en-US" sz="1400"/>
        </a:p>
      </dgm:t>
    </dgm:pt>
    <dgm:pt modelId="{230376A1-47F6-4596-855F-9D7C2A953613}">
      <dgm:prSet phldrT="[Text]" custT="1"/>
      <dgm:spPr>
        <a:ln>
          <a:solidFill>
            <a:srgbClr val="00B050"/>
          </a:solidFill>
        </a:ln>
      </dgm:spPr>
      <dgm:t>
        <a:bodyPr/>
        <a:lstStyle/>
        <a:p>
          <a:r>
            <a:rPr lang="en-US" sz="1400" dirty="0"/>
            <a:t>Computers give access to investment information, boosting mutual fund boom.</a:t>
          </a:r>
        </a:p>
      </dgm:t>
    </dgm:pt>
    <dgm:pt modelId="{8D867945-5648-4BAD-83A2-51136C7A33CF}" type="parTrans" cxnId="{787F6EC8-6113-4F65-869E-27EF04B65214}">
      <dgm:prSet/>
      <dgm:spPr/>
      <dgm:t>
        <a:bodyPr/>
        <a:lstStyle/>
        <a:p>
          <a:endParaRPr lang="en-US" sz="1400"/>
        </a:p>
      </dgm:t>
    </dgm:pt>
    <dgm:pt modelId="{6AE66217-5FE9-4AD2-AB30-C6DE87E81A34}" type="sibTrans" cxnId="{787F6EC8-6113-4F65-869E-27EF04B65214}">
      <dgm:prSet/>
      <dgm:spPr/>
      <dgm:t>
        <a:bodyPr/>
        <a:lstStyle/>
        <a:p>
          <a:endParaRPr lang="en-US" sz="1400"/>
        </a:p>
      </dgm:t>
    </dgm:pt>
    <dgm:pt modelId="{7F6CEE12-B27E-45AF-9805-75808E42BBDE}">
      <dgm:prSet phldrT="[Text]" custT="1"/>
      <dgm:spPr>
        <a:ln>
          <a:solidFill>
            <a:srgbClr val="00B050"/>
          </a:solidFill>
        </a:ln>
      </dgm:spPr>
      <dgm:t>
        <a:bodyPr/>
        <a:lstStyle/>
        <a:p>
          <a:r>
            <a:rPr lang="en-US" sz="1400" dirty="0"/>
            <a:t>Needs-based approach expands with financial planning.</a:t>
          </a:r>
        </a:p>
      </dgm:t>
    </dgm:pt>
    <dgm:pt modelId="{FD83C190-6BFA-4D8D-B22B-2D62CDEDE3E7}" type="parTrans" cxnId="{CB38C32F-7374-4013-ABC4-B7FE2A3C2362}">
      <dgm:prSet/>
      <dgm:spPr/>
      <dgm:t>
        <a:bodyPr/>
        <a:lstStyle/>
        <a:p>
          <a:endParaRPr lang="en-US" sz="1400"/>
        </a:p>
      </dgm:t>
    </dgm:pt>
    <dgm:pt modelId="{44D63850-4625-4747-9016-2AB74E73B07D}" type="sibTrans" cxnId="{CB38C32F-7374-4013-ABC4-B7FE2A3C2362}">
      <dgm:prSet/>
      <dgm:spPr/>
      <dgm:t>
        <a:bodyPr/>
        <a:lstStyle/>
        <a:p>
          <a:endParaRPr lang="en-US" sz="1400"/>
        </a:p>
      </dgm:t>
    </dgm:pt>
    <dgm:pt modelId="{D43B29AE-05CB-44FD-A148-493F89011956}">
      <dgm:prSet phldrT="[Text]" custT="1"/>
      <dgm:spPr>
        <a:solidFill>
          <a:srgbClr val="92D050"/>
        </a:solidFill>
      </dgm:spPr>
      <dgm:t>
        <a:bodyPr/>
        <a:lstStyle/>
        <a:p>
          <a:r>
            <a:rPr lang="en-US" sz="1400" b="1" dirty="0"/>
            <a:t>2000’s</a:t>
          </a:r>
        </a:p>
      </dgm:t>
    </dgm:pt>
    <dgm:pt modelId="{4B82CD73-300E-4AB5-92A7-327D3183F2BA}" type="parTrans" cxnId="{434888D6-1534-4967-B6FB-AC800D141343}">
      <dgm:prSet/>
      <dgm:spPr/>
      <dgm:t>
        <a:bodyPr/>
        <a:lstStyle/>
        <a:p>
          <a:endParaRPr lang="en-US" sz="1400"/>
        </a:p>
      </dgm:t>
    </dgm:pt>
    <dgm:pt modelId="{BDCF5FDD-C828-425B-9D3E-BDC4A1E308CA}" type="sibTrans" cxnId="{434888D6-1534-4967-B6FB-AC800D141343}">
      <dgm:prSet/>
      <dgm:spPr/>
      <dgm:t>
        <a:bodyPr/>
        <a:lstStyle/>
        <a:p>
          <a:endParaRPr lang="en-US" sz="1400"/>
        </a:p>
      </dgm:t>
    </dgm:pt>
    <dgm:pt modelId="{1FD7DA72-6C33-4074-B757-4E19D986A2EB}">
      <dgm:prSet phldrT="[Text]" custT="1"/>
      <dgm:spPr>
        <a:ln>
          <a:solidFill>
            <a:srgbClr val="92D050"/>
          </a:solidFill>
        </a:ln>
      </dgm:spPr>
      <dgm:t>
        <a:bodyPr/>
        <a:lstStyle/>
        <a:p>
          <a:r>
            <a:rPr lang="en-US" sz="1400" dirty="0"/>
            <a:t>The rise of the AUM model.</a:t>
          </a:r>
        </a:p>
      </dgm:t>
    </dgm:pt>
    <dgm:pt modelId="{B675CD5D-1CCD-483E-9DC8-92D8C78ABAF9}" type="parTrans" cxnId="{05ED454F-4C16-4242-AD56-BEB98375277C}">
      <dgm:prSet/>
      <dgm:spPr/>
      <dgm:t>
        <a:bodyPr/>
        <a:lstStyle/>
        <a:p>
          <a:endParaRPr lang="en-US" sz="1400"/>
        </a:p>
      </dgm:t>
    </dgm:pt>
    <dgm:pt modelId="{EA747628-40C5-4474-8A1A-08AAB1574B03}" type="sibTrans" cxnId="{05ED454F-4C16-4242-AD56-BEB98375277C}">
      <dgm:prSet/>
      <dgm:spPr/>
      <dgm:t>
        <a:bodyPr/>
        <a:lstStyle/>
        <a:p>
          <a:endParaRPr lang="en-US" sz="1400"/>
        </a:p>
      </dgm:t>
    </dgm:pt>
    <dgm:pt modelId="{1D0053F8-11B4-4917-B83D-73586CE02956}">
      <dgm:prSet phldrT="[Text]" custT="1"/>
      <dgm:spPr>
        <a:ln>
          <a:solidFill>
            <a:srgbClr val="92D050"/>
          </a:solidFill>
        </a:ln>
      </dgm:spPr>
      <dgm:t>
        <a:bodyPr/>
        <a:lstStyle/>
        <a:p>
          <a:r>
            <a:rPr lang="en-US" sz="1400" dirty="0"/>
            <a:t>The financial crisis and its aftermath.</a:t>
          </a:r>
        </a:p>
      </dgm:t>
    </dgm:pt>
    <dgm:pt modelId="{1BEBC38A-D328-430D-BFF5-AA74D11F1563}" type="parTrans" cxnId="{40FF17C2-8D68-4593-9FB5-89DD7291A94F}">
      <dgm:prSet/>
      <dgm:spPr/>
      <dgm:t>
        <a:bodyPr/>
        <a:lstStyle/>
        <a:p>
          <a:endParaRPr lang="en-US" sz="1400"/>
        </a:p>
      </dgm:t>
    </dgm:pt>
    <dgm:pt modelId="{BAD3F606-8B2B-41FC-9259-3D615A7DA3D2}" type="sibTrans" cxnId="{40FF17C2-8D68-4593-9FB5-89DD7291A94F}">
      <dgm:prSet/>
      <dgm:spPr/>
      <dgm:t>
        <a:bodyPr/>
        <a:lstStyle/>
        <a:p>
          <a:endParaRPr lang="en-US" sz="1400"/>
        </a:p>
      </dgm:t>
    </dgm:pt>
    <dgm:pt modelId="{E830F630-9DB3-498D-B90F-33ADBF8ACD97}">
      <dgm:prSet phldrT="[Text]" custT="1"/>
      <dgm:spPr/>
      <dgm:t>
        <a:bodyPr/>
        <a:lstStyle/>
        <a:p>
          <a:r>
            <a:rPr lang="en-US" sz="1400" b="1" dirty="0"/>
            <a:t>2010’s</a:t>
          </a:r>
        </a:p>
      </dgm:t>
    </dgm:pt>
    <dgm:pt modelId="{FA2DD870-85BE-4660-96A2-C2E9711B883A}" type="parTrans" cxnId="{D4368747-8B5D-4E83-A972-BBC6C42A31D0}">
      <dgm:prSet/>
      <dgm:spPr/>
      <dgm:t>
        <a:bodyPr/>
        <a:lstStyle/>
        <a:p>
          <a:endParaRPr lang="en-US" sz="1400"/>
        </a:p>
      </dgm:t>
    </dgm:pt>
    <dgm:pt modelId="{DA6E149E-6E36-41F1-B149-6C8A3C07C864}" type="sibTrans" cxnId="{D4368747-8B5D-4E83-A972-BBC6C42A31D0}">
      <dgm:prSet/>
      <dgm:spPr/>
      <dgm:t>
        <a:bodyPr/>
        <a:lstStyle/>
        <a:p>
          <a:endParaRPr lang="en-US" sz="1400"/>
        </a:p>
      </dgm:t>
    </dgm:pt>
    <dgm:pt modelId="{8B25B17A-8C83-4ED2-9615-E66B0D9AFA12}">
      <dgm:prSet phldrT="[Text]" custT="1"/>
      <dgm:spPr/>
      <dgm:t>
        <a:bodyPr/>
        <a:lstStyle/>
        <a:p>
          <a:r>
            <a:rPr lang="en-US" sz="1400" dirty="0"/>
            <a:t>CRM becomes the </a:t>
          </a:r>
          <a:r>
            <a:rPr lang="en-US" sz="1400" b="1" dirty="0"/>
            <a:t>client hub</a:t>
          </a:r>
          <a:r>
            <a:rPr lang="en-US" sz="1400" dirty="0"/>
            <a:t>; financial planning becomes the </a:t>
          </a:r>
          <a:r>
            <a:rPr lang="en-US" sz="1400" b="1" dirty="0"/>
            <a:t>value hub</a:t>
          </a:r>
          <a:r>
            <a:rPr lang="en-US" sz="1400" dirty="0"/>
            <a:t>.</a:t>
          </a:r>
        </a:p>
      </dgm:t>
    </dgm:pt>
    <dgm:pt modelId="{785A8C77-523B-4AEA-8DDC-250521DC017A}" type="parTrans" cxnId="{9A1D3759-3C3B-440A-A3A2-5FD9FB6D0F65}">
      <dgm:prSet/>
      <dgm:spPr/>
      <dgm:t>
        <a:bodyPr/>
        <a:lstStyle/>
        <a:p>
          <a:endParaRPr lang="en-US" sz="1400"/>
        </a:p>
      </dgm:t>
    </dgm:pt>
    <dgm:pt modelId="{90848782-F2D2-4595-9DEF-4AFF2651A12B}" type="sibTrans" cxnId="{9A1D3759-3C3B-440A-A3A2-5FD9FB6D0F65}">
      <dgm:prSet/>
      <dgm:spPr/>
      <dgm:t>
        <a:bodyPr/>
        <a:lstStyle/>
        <a:p>
          <a:endParaRPr lang="en-US" sz="1400"/>
        </a:p>
      </dgm:t>
    </dgm:pt>
    <dgm:pt modelId="{548CBC68-5682-4BD8-8B6B-886AB80B3CDD}">
      <dgm:prSet phldrT="[Text]" custT="1"/>
      <dgm:spPr/>
      <dgm:t>
        <a:bodyPr/>
        <a:lstStyle/>
        <a:p>
          <a:r>
            <a:rPr lang="en-US" sz="1400" dirty="0"/>
            <a:t>Different advice models for unique client segments.</a:t>
          </a:r>
        </a:p>
      </dgm:t>
    </dgm:pt>
    <dgm:pt modelId="{B988DB76-4F29-4F64-A103-B18F2463369A}" type="parTrans" cxnId="{A398F870-85AA-4E08-AF0E-1607AB70DD38}">
      <dgm:prSet/>
      <dgm:spPr/>
      <dgm:t>
        <a:bodyPr/>
        <a:lstStyle/>
        <a:p>
          <a:endParaRPr lang="en-US" sz="1400"/>
        </a:p>
      </dgm:t>
    </dgm:pt>
    <dgm:pt modelId="{C18A5211-C1C3-4460-A3C0-A6C45B83FD9B}" type="sibTrans" cxnId="{A398F870-85AA-4E08-AF0E-1607AB70DD38}">
      <dgm:prSet/>
      <dgm:spPr/>
      <dgm:t>
        <a:bodyPr/>
        <a:lstStyle/>
        <a:p>
          <a:endParaRPr lang="en-US" sz="1400"/>
        </a:p>
      </dgm:t>
    </dgm:pt>
    <dgm:pt modelId="{1EC9E13E-14FD-42CD-BEF9-846DDCF972F5}">
      <dgm:prSet phldrT="[Text]" custT="1"/>
      <dgm:spPr/>
      <dgm:t>
        <a:bodyPr/>
        <a:lstStyle/>
        <a:p>
          <a:r>
            <a:rPr lang="en-US" sz="1400" dirty="0"/>
            <a:t>Birth of </a:t>
          </a:r>
          <a:r>
            <a:rPr lang="en-US" sz="1400" b="1" dirty="0"/>
            <a:t>Techno-advisors</a:t>
          </a:r>
          <a:r>
            <a:rPr lang="en-US" sz="1400" dirty="0"/>
            <a:t>.</a:t>
          </a:r>
        </a:p>
      </dgm:t>
    </dgm:pt>
    <dgm:pt modelId="{327CB93A-B5C7-42A5-A564-588C2EB1C4D7}" type="parTrans" cxnId="{50A3D6E2-5B63-4650-8C4F-8291B263588A}">
      <dgm:prSet/>
      <dgm:spPr/>
      <dgm:t>
        <a:bodyPr/>
        <a:lstStyle/>
        <a:p>
          <a:endParaRPr lang="en-US" sz="1400"/>
        </a:p>
      </dgm:t>
    </dgm:pt>
    <dgm:pt modelId="{A210C34E-6834-4251-85E0-FEF8A536CE40}" type="sibTrans" cxnId="{50A3D6E2-5B63-4650-8C4F-8291B263588A}">
      <dgm:prSet/>
      <dgm:spPr/>
      <dgm:t>
        <a:bodyPr/>
        <a:lstStyle/>
        <a:p>
          <a:endParaRPr lang="en-US" sz="1400"/>
        </a:p>
      </dgm:t>
    </dgm:pt>
    <dgm:pt modelId="{834B429F-6BC8-4D2B-B5D4-54D6B4AD49CD}">
      <dgm:prSet phldrT="[Text]" custT="1"/>
      <dgm:spPr>
        <a:solidFill>
          <a:schemeClr val="accent5"/>
        </a:solidFill>
      </dgm:spPr>
      <dgm:t>
        <a:bodyPr/>
        <a:lstStyle/>
        <a:p>
          <a:r>
            <a:rPr lang="en-US" sz="1400" b="1" dirty="0"/>
            <a:t>Tomorrow</a:t>
          </a:r>
        </a:p>
      </dgm:t>
    </dgm:pt>
    <dgm:pt modelId="{36C2353F-7264-4D7E-A3F0-BC708A03AC30}" type="parTrans" cxnId="{44E1DB9B-6EF5-4B23-BD78-3D2C1F0F814A}">
      <dgm:prSet/>
      <dgm:spPr/>
      <dgm:t>
        <a:bodyPr/>
        <a:lstStyle/>
        <a:p>
          <a:endParaRPr lang="en-US" sz="1400"/>
        </a:p>
      </dgm:t>
    </dgm:pt>
    <dgm:pt modelId="{18EA6286-11BF-4E8B-80AF-2AADE0984A97}" type="sibTrans" cxnId="{44E1DB9B-6EF5-4B23-BD78-3D2C1F0F814A}">
      <dgm:prSet/>
      <dgm:spPr/>
      <dgm:t>
        <a:bodyPr/>
        <a:lstStyle/>
        <a:p>
          <a:endParaRPr lang="en-US" sz="1400"/>
        </a:p>
      </dgm:t>
    </dgm:pt>
    <dgm:pt modelId="{86CC75E8-B8BA-4EE4-9396-76F950DAF4AE}">
      <dgm:prSet phldrT="[Text]" custT="1"/>
      <dgm:spPr>
        <a:ln>
          <a:solidFill>
            <a:schemeClr val="accent5"/>
          </a:solidFill>
        </a:ln>
      </dgm:spPr>
      <dgm:t>
        <a:bodyPr/>
        <a:lstStyle/>
        <a:p>
          <a:r>
            <a:rPr lang="en-US" sz="1400" dirty="0"/>
            <a:t>24/7 digital access</a:t>
          </a:r>
        </a:p>
      </dgm:t>
    </dgm:pt>
    <dgm:pt modelId="{611FBE74-EF3A-4440-99F2-1A7B00F67BD0}" type="parTrans" cxnId="{2B388559-0FD7-4F27-BB44-857EF6515396}">
      <dgm:prSet/>
      <dgm:spPr/>
      <dgm:t>
        <a:bodyPr/>
        <a:lstStyle/>
        <a:p>
          <a:endParaRPr lang="en-US" sz="1400"/>
        </a:p>
      </dgm:t>
    </dgm:pt>
    <dgm:pt modelId="{43F6D09A-DD3B-4A3C-A616-777E681759C8}" type="sibTrans" cxnId="{2B388559-0FD7-4F27-BB44-857EF6515396}">
      <dgm:prSet/>
      <dgm:spPr/>
      <dgm:t>
        <a:bodyPr/>
        <a:lstStyle/>
        <a:p>
          <a:endParaRPr lang="en-US" sz="1400"/>
        </a:p>
      </dgm:t>
    </dgm:pt>
    <dgm:pt modelId="{859FFC2F-7077-4683-BC8C-0C18A5DC8343}">
      <dgm:prSet phldrT="[Text]" custT="1"/>
      <dgm:spPr>
        <a:ln>
          <a:solidFill>
            <a:schemeClr val="accent5"/>
          </a:solidFill>
        </a:ln>
      </dgm:spPr>
      <dgm:t>
        <a:bodyPr/>
        <a:lstStyle/>
        <a:p>
          <a:r>
            <a:rPr lang="en-US" sz="1400" b="1" dirty="0"/>
            <a:t>Investor driven </a:t>
          </a:r>
          <a:r>
            <a:rPr lang="en-US" sz="1400" dirty="0"/>
            <a:t>advice</a:t>
          </a:r>
        </a:p>
      </dgm:t>
    </dgm:pt>
    <dgm:pt modelId="{52D0D3E2-2AF5-4393-9C2B-BDF6DF4C8F93}" type="parTrans" cxnId="{65DB40D4-F652-4A57-AFD0-CFE3278210DC}">
      <dgm:prSet/>
      <dgm:spPr/>
      <dgm:t>
        <a:bodyPr/>
        <a:lstStyle/>
        <a:p>
          <a:endParaRPr lang="en-US" sz="1400"/>
        </a:p>
      </dgm:t>
    </dgm:pt>
    <dgm:pt modelId="{9A249AE4-8EAE-4A1B-8A8A-0E9BD42CB1FC}" type="sibTrans" cxnId="{65DB40D4-F652-4A57-AFD0-CFE3278210DC}">
      <dgm:prSet/>
      <dgm:spPr/>
      <dgm:t>
        <a:bodyPr/>
        <a:lstStyle/>
        <a:p>
          <a:endParaRPr lang="en-US" sz="1400"/>
        </a:p>
      </dgm:t>
    </dgm:pt>
    <dgm:pt modelId="{D603F294-AC40-4C7A-B174-1F878CAA2F4C}" type="pres">
      <dgm:prSet presAssocID="{FD072FCE-4689-4549-9C5B-040D8F192A6B}" presName="Name0" presStyleCnt="0">
        <dgm:presLayoutVars>
          <dgm:dir/>
          <dgm:animLvl val="lvl"/>
          <dgm:resizeHandles val="exact"/>
        </dgm:presLayoutVars>
      </dgm:prSet>
      <dgm:spPr/>
    </dgm:pt>
    <dgm:pt modelId="{FD1E59CF-C11D-4789-A7AB-25FFA6616A44}" type="pres">
      <dgm:prSet presAssocID="{FD072FCE-4689-4549-9C5B-040D8F192A6B}" presName="tSp" presStyleCnt="0"/>
      <dgm:spPr/>
    </dgm:pt>
    <dgm:pt modelId="{B37E2319-B682-4AB8-BD01-BB097733B9E4}" type="pres">
      <dgm:prSet presAssocID="{FD072FCE-4689-4549-9C5B-040D8F192A6B}" presName="bSp" presStyleCnt="0"/>
      <dgm:spPr/>
    </dgm:pt>
    <dgm:pt modelId="{CF510A2A-739E-4141-A012-D4FCF9F3DE15}" type="pres">
      <dgm:prSet presAssocID="{FD072FCE-4689-4549-9C5B-040D8F192A6B}" presName="process" presStyleCnt="0"/>
      <dgm:spPr/>
    </dgm:pt>
    <dgm:pt modelId="{6AF2C120-DD3B-4F70-A3F0-5A4C63A10458}" type="pres">
      <dgm:prSet presAssocID="{0D66DD5E-A220-48D9-8300-9C34DE976789}" presName="composite1" presStyleCnt="0"/>
      <dgm:spPr/>
    </dgm:pt>
    <dgm:pt modelId="{19C560D6-EA97-43DA-BDCA-44C65877D6CA}" type="pres">
      <dgm:prSet presAssocID="{0D66DD5E-A220-48D9-8300-9C34DE976789}" presName="dummyNode1" presStyleLbl="node1" presStyleIdx="0" presStyleCnt="5"/>
      <dgm:spPr/>
    </dgm:pt>
    <dgm:pt modelId="{C0287E84-62B7-40A8-AB66-63DA341E6916}" type="pres">
      <dgm:prSet presAssocID="{0D66DD5E-A220-48D9-8300-9C34DE976789}" presName="childNode1" presStyleLbl="bgAcc1" presStyleIdx="0" presStyleCnt="5" custScaleX="119260" custScaleY="190274">
        <dgm:presLayoutVars>
          <dgm:bulletEnabled val="1"/>
        </dgm:presLayoutVars>
      </dgm:prSet>
      <dgm:spPr/>
    </dgm:pt>
    <dgm:pt modelId="{5B415015-7546-4100-B2FC-82F5BC17767C}" type="pres">
      <dgm:prSet presAssocID="{0D66DD5E-A220-48D9-8300-9C34DE976789}" presName="childNode1tx" presStyleLbl="bgAcc1" presStyleIdx="0" presStyleCnt="5">
        <dgm:presLayoutVars>
          <dgm:bulletEnabled val="1"/>
        </dgm:presLayoutVars>
      </dgm:prSet>
      <dgm:spPr/>
    </dgm:pt>
    <dgm:pt modelId="{6A2BF82F-D75E-48AD-A5CF-F9358A9D256E}" type="pres">
      <dgm:prSet presAssocID="{0D66DD5E-A220-48D9-8300-9C34DE976789}" presName="parentNode1" presStyleLbl="node1" presStyleIdx="0" presStyleCnt="5" custLinFactNeighborX="11292" custLinFactNeighborY="94303">
        <dgm:presLayoutVars>
          <dgm:chMax val="1"/>
          <dgm:bulletEnabled val="1"/>
        </dgm:presLayoutVars>
      </dgm:prSet>
      <dgm:spPr/>
    </dgm:pt>
    <dgm:pt modelId="{4F93E32C-3244-43BB-9A1E-7C742EC0B799}" type="pres">
      <dgm:prSet presAssocID="{0D66DD5E-A220-48D9-8300-9C34DE976789}" presName="connSite1" presStyleCnt="0"/>
      <dgm:spPr/>
    </dgm:pt>
    <dgm:pt modelId="{498F6C07-DD17-4463-89BE-97E35224939B}" type="pres">
      <dgm:prSet presAssocID="{8AEE1C38-1422-4AD7-BD79-0BC08BE4C4F6}" presName="Name9" presStyleLbl="sibTrans2D1" presStyleIdx="0" presStyleCnt="4"/>
      <dgm:spPr/>
    </dgm:pt>
    <dgm:pt modelId="{DE359880-65A9-4BB7-9E99-E4DFD03CA1ED}" type="pres">
      <dgm:prSet presAssocID="{F695B3CF-A3B4-49EB-8557-6A282FEDE944}" presName="composite2" presStyleCnt="0"/>
      <dgm:spPr/>
    </dgm:pt>
    <dgm:pt modelId="{3E9E2315-756A-4A95-B847-3793F8A45FD9}" type="pres">
      <dgm:prSet presAssocID="{F695B3CF-A3B4-49EB-8557-6A282FEDE944}" presName="dummyNode2" presStyleLbl="node1" presStyleIdx="0" presStyleCnt="5"/>
      <dgm:spPr/>
    </dgm:pt>
    <dgm:pt modelId="{8891EEDF-6095-4DF3-807C-607B784BD283}" type="pres">
      <dgm:prSet presAssocID="{F695B3CF-A3B4-49EB-8557-6A282FEDE944}" presName="childNode2" presStyleLbl="bgAcc1" presStyleIdx="1" presStyleCnt="5" custScaleX="126800" custScaleY="373688" custLinFactNeighborX="-862" custLinFactNeighborY="13604">
        <dgm:presLayoutVars>
          <dgm:bulletEnabled val="1"/>
        </dgm:presLayoutVars>
      </dgm:prSet>
      <dgm:spPr/>
    </dgm:pt>
    <dgm:pt modelId="{3E8EEDB5-449A-4661-AE14-2CAA13436075}" type="pres">
      <dgm:prSet presAssocID="{F695B3CF-A3B4-49EB-8557-6A282FEDE944}" presName="childNode2tx" presStyleLbl="bgAcc1" presStyleIdx="1" presStyleCnt="5">
        <dgm:presLayoutVars>
          <dgm:bulletEnabled val="1"/>
        </dgm:presLayoutVars>
      </dgm:prSet>
      <dgm:spPr/>
    </dgm:pt>
    <dgm:pt modelId="{3C0FB6FC-72BF-47D1-A4A4-C1F95ED4A5FF}" type="pres">
      <dgm:prSet presAssocID="{F695B3CF-A3B4-49EB-8557-6A282FEDE944}" presName="parentNode2" presStyleLbl="node1" presStyleIdx="1" presStyleCnt="5" custLinFactY="-90999" custLinFactNeighborX="9231" custLinFactNeighborY="-100000">
        <dgm:presLayoutVars>
          <dgm:chMax val="0"/>
          <dgm:bulletEnabled val="1"/>
        </dgm:presLayoutVars>
      </dgm:prSet>
      <dgm:spPr/>
    </dgm:pt>
    <dgm:pt modelId="{F4036BBA-B75D-464F-A48A-32FBFADA4713}" type="pres">
      <dgm:prSet presAssocID="{F695B3CF-A3B4-49EB-8557-6A282FEDE944}" presName="connSite2" presStyleCnt="0"/>
      <dgm:spPr/>
    </dgm:pt>
    <dgm:pt modelId="{2AF68AEA-DA8D-4BD8-B10E-DAA7D464A01F}" type="pres">
      <dgm:prSet presAssocID="{F3451BB9-1739-4D37-A9AE-73734AF4B9A2}" presName="Name18" presStyleLbl="sibTrans2D1" presStyleIdx="1" presStyleCnt="4"/>
      <dgm:spPr/>
    </dgm:pt>
    <dgm:pt modelId="{9666AA55-6B3C-4FD7-A483-AC290AE53FA6}" type="pres">
      <dgm:prSet presAssocID="{D43B29AE-05CB-44FD-A148-493F89011956}" presName="composite1" presStyleCnt="0"/>
      <dgm:spPr/>
    </dgm:pt>
    <dgm:pt modelId="{E97020E9-0C15-4F6C-A113-705C41A7B89A}" type="pres">
      <dgm:prSet presAssocID="{D43B29AE-05CB-44FD-A148-493F89011956}" presName="dummyNode1" presStyleLbl="node1" presStyleIdx="1" presStyleCnt="5"/>
      <dgm:spPr/>
    </dgm:pt>
    <dgm:pt modelId="{771D46A3-C03E-40F3-BA89-3243E2015566}" type="pres">
      <dgm:prSet presAssocID="{D43B29AE-05CB-44FD-A148-493F89011956}" presName="childNode1" presStyleLbl="bgAcc1" presStyleIdx="2" presStyleCnt="5" custScaleX="127922" custScaleY="162747">
        <dgm:presLayoutVars>
          <dgm:bulletEnabled val="1"/>
        </dgm:presLayoutVars>
      </dgm:prSet>
      <dgm:spPr/>
    </dgm:pt>
    <dgm:pt modelId="{48111A6D-8DDE-4FAE-BB6D-AEB6931BA920}" type="pres">
      <dgm:prSet presAssocID="{D43B29AE-05CB-44FD-A148-493F89011956}" presName="childNode1tx" presStyleLbl="bgAcc1" presStyleIdx="2" presStyleCnt="5">
        <dgm:presLayoutVars>
          <dgm:bulletEnabled val="1"/>
        </dgm:presLayoutVars>
      </dgm:prSet>
      <dgm:spPr/>
    </dgm:pt>
    <dgm:pt modelId="{942A660C-5CCC-422A-90DA-FC532555AF4C}" type="pres">
      <dgm:prSet presAssocID="{D43B29AE-05CB-44FD-A148-493F89011956}" presName="parentNode1" presStyleLbl="node1" presStyleIdx="2" presStyleCnt="5" custLinFactNeighborX="17000" custLinFactNeighborY="65809">
        <dgm:presLayoutVars>
          <dgm:chMax val="1"/>
          <dgm:bulletEnabled val="1"/>
        </dgm:presLayoutVars>
      </dgm:prSet>
      <dgm:spPr/>
    </dgm:pt>
    <dgm:pt modelId="{A6B52765-D0EE-48B0-93B7-2BD22E4724C2}" type="pres">
      <dgm:prSet presAssocID="{D43B29AE-05CB-44FD-A148-493F89011956}" presName="connSite1" presStyleCnt="0"/>
      <dgm:spPr/>
    </dgm:pt>
    <dgm:pt modelId="{B32F9B5D-CC82-467A-8A99-FBDE205C9437}" type="pres">
      <dgm:prSet presAssocID="{BDCF5FDD-C828-425B-9D3E-BDC4A1E308CA}" presName="Name9" presStyleLbl="sibTrans2D1" presStyleIdx="2" presStyleCnt="4"/>
      <dgm:spPr/>
    </dgm:pt>
    <dgm:pt modelId="{94B54491-D838-4FDC-B67D-F542F202A168}" type="pres">
      <dgm:prSet presAssocID="{E830F630-9DB3-498D-B90F-33ADBF8ACD97}" presName="composite2" presStyleCnt="0"/>
      <dgm:spPr/>
    </dgm:pt>
    <dgm:pt modelId="{D1652A4A-E4B6-487B-8FA9-6AB8DD1B81D1}" type="pres">
      <dgm:prSet presAssocID="{E830F630-9DB3-498D-B90F-33ADBF8ACD97}" presName="dummyNode2" presStyleLbl="node1" presStyleIdx="2" presStyleCnt="5"/>
      <dgm:spPr/>
    </dgm:pt>
    <dgm:pt modelId="{7CC45561-CD2B-4731-AD7C-7040C48183C6}" type="pres">
      <dgm:prSet presAssocID="{E830F630-9DB3-498D-B90F-33ADBF8ACD97}" presName="childNode2" presStyleLbl="bgAcc1" presStyleIdx="3" presStyleCnt="5" custScaleX="134467" custScaleY="386410" custLinFactNeighborX="-196" custLinFactNeighborY="6719">
        <dgm:presLayoutVars>
          <dgm:bulletEnabled val="1"/>
        </dgm:presLayoutVars>
      </dgm:prSet>
      <dgm:spPr/>
    </dgm:pt>
    <dgm:pt modelId="{E0D69517-6D49-46C6-BCAA-AADABD7648BE}" type="pres">
      <dgm:prSet presAssocID="{E830F630-9DB3-498D-B90F-33ADBF8ACD97}" presName="childNode2tx" presStyleLbl="bgAcc1" presStyleIdx="3" presStyleCnt="5">
        <dgm:presLayoutVars>
          <dgm:bulletEnabled val="1"/>
        </dgm:presLayoutVars>
      </dgm:prSet>
      <dgm:spPr/>
    </dgm:pt>
    <dgm:pt modelId="{BFFD368F-D700-4CEB-980C-380E1798A74F}" type="pres">
      <dgm:prSet presAssocID="{E830F630-9DB3-498D-B90F-33ADBF8ACD97}" presName="parentNode2" presStyleLbl="node1" presStyleIdx="3" presStyleCnt="5" custLinFactY="-90999" custLinFactNeighborX="-957" custLinFactNeighborY="-100000">
        <dgm:presLayoutVars>
          <dgm:chMax val="0"/>
          <dgm:bulletEnabled val="1"/>
        </dgm:presLayoutVars>
      </dgm:prSet>
      <dgm:spPr/>
    </dgm:pt>
    <dgm:pt modelId="{587F1879-F243-4FE6-BA63-A7500058C8A1}" type="pres">
      <dgm:prSet presAssocID="{E830F630-9DB3-498D-B90F-33ADBF8ACD97}" presName="connSite2" presStyleCnt="0"/>
      <dgm:spPr/>
    </dgm:pt>
    <dgm:pt modelId="{4EEB7821-E241-4E42-BDC8-7EEC2F92D24C}" type="pres">
      <dgm:prSet presAssocID="{DA6E149E-6E36-41F1-B149-6C8A3C07C864}" presName="Name18" presStyleLbl="sibTrans2D1" presStyleIdx="3" presStyleCnt="4"/>
      <dgm:spPr/>
    </dgm:pt>
    <dgm:pt modelId="{297100A2-1115-4E60-A824-F9E93A23B386}" type="pres">
      <dgm:prSet presAssocID="{834B429F-6BC8-4D2B-B5D4-54D6B4AD49CD}" presName="composite1" presStyleCnt="0"/>
      <dgm:spPr/>
    </dgm:pt>
    <dgm:pt modelId="{68102E4C-F6CA-4133-8CEA-046459166743}" type="pres">
      <dgm:prSet presAssocID="{834B429F-6BC8-4D2B-B5D4-54D6B4AD49CD}" presName="dummyNode1" presStyleLbl="node1" presStyleIdx="3" presStyleCnt="5"/>
      <dgm:spPr/>
    </dgm:pt>
    <dgm:pt modelId="{B55608AD-1BBE-4065-B96B-1463CD15A37A}" type="pres">
      <dgm:prSet presAssocID="{834B429F-6BC8-4D2B-B5D4-54D6B4AD49CD}" presName="childNode1" presStyleLbl="bgAcc1" presStyleIdx="4" presStyleCnt="5" custScaleX="137342" custScaleY="187140">
        <dgm:presLayoutVars>
          <dgm:bulletEnabled val="1"/>
        </dgm:presLayoutVars>
      </dgm:prSet>
      <dgm:spPr/>
    </dgm:pt>
    <dgm:pt modelId="{5B140D33-5800-4CF6-BF64-415B3F72FBED}" type="pres">
      <dgm:prSet presAssocID="{834B429F-6BC8-4D2B-B5D4-54D6B4AD49CD}" presName="childNode1tx" presStyleLbl="bgAcc1" presStyleIdx="4" presStyleCnt="5">
        <dgm:presLayoutVars>
          <dgm:bulletEnabled val="1"/>
        </dgm:presLayoutVars>
      </dgm:prSet>
      <dgm:spPr/>
    </dgm:pt>
    <dgm:pt modelId="{7F269CF5-92D2-4B58-8005-4B76C2185E14}" type="pres">
      <dgm:prSet presAssocID="{834B429F-6BC8-4D2B-B5D4-54D6B4AD49CD}" presName="parentNode1" presStyleLbl="node1" presStyleIdx="4" presStyleCnt="5" custLinFactNeighborX="8842" custLinFactNeighborY="83349">
        <dgm:presLayoutVars>
          <dgm:chMax val="1"/>
          <dgm:bulletEnabled val="1"/>
        </dgm:presLayoutVars>
      </dgm:prSet>
      <dgm:spPr/>
    </dgm:pt>
    <dgm:pt modelId="{594262E6-07CD-4A9F-9B91-7B142057210F}" type="pres">
      <dgm:prSet presAssocID="{834B429F-6BC8-4D2B-B5D4-54D6B4AD49CD}" presName="connSite1" presStyleCnt="0"/>
      <dgm:spPr/>
    </dgm:pt>
  </dgm:ptLst>
  <dgm:cxnLst>
    <dgm:cxn modelId="{A5FE8501-1B02-4D19-A6F6-F2E0ABCF3CB3}" type="presOf" srcId="{859FFC2F-7077-4683-BC8C-0C18A5DC8343}" destId="{B55608AD-1BBE-4065-B96B-1463CD15A37A}" srcOrd="0" destOrd="1" presId="urn:microsoft.com/office/officeart/2005/8/layout/hProcess4"/>
    <dgm:cxn modelId="{03884D03-B349-45B7-BFA0-B305D0B259F6}" type="presOf" srcId="{0D66DD5E-A220-48D9-8300-9C34DE976789}" destId="{6A2BF82F-D75E-48AD-A5CF-F9358A9D256E}" srcOrd="0" destOrd="0" presId="urn:microsoft.com/office/officeart/2005/8/layout/hProcess4"/>
    <dgm:cxn modelId="{B113E214-C429-40E0-B5C9-ADC681AE6BD1}" type="presOf" srcId="{859FFC2F-7077-4683-BC8C-0C18A5DC8343}" destId="{5B140D33-5800-4CF6-BF64-415B3F72FBED}" srcOrd="1" destOrd="1" presId="urn:microsoft.com/office/officeart/2005/8/layout/hProcess4"/>
    <dgm:cxn modelId="{9D88931A-B72C-4AFC-ACA2-416017CB5134}" type="presOf" srcId="{1EC9E13E-14FD-42CD-BEF9-846DDCF972F5}" destId="{7CC45561-CD2B-4731-AD7C-7040C48183C6}" srcOrd="0" destOrd="2" presId="urn:microsoft.com/office/officeart/2005/8/layout/hProcess4"/>
    <dgm:cxn modelId="{E16B3E23-E8C8-426F-891F-A22C47730F8C}" type="presOf" srcId="{1D0053F8-11B4-4917-B83D-73586CE02956}" destId="{771D46A3-C03E-40F3-BA89-3243E2015566}" srcOrd="0" destOrd="1" presId="urn:microsoft.com/office/officeart/2005/8/layout/hProcess4"/>
    <dgm:cxn modelId="{33455F24-D888-42CA-80E7-1916E5D247A8}" type="presOf" srcId="{86CC75E8-B8BA-4EE4-9396-76F950DAF4AE}" destId="{B55608AD-1BBE-4065-B96B-1463CD15A37A}" srcOrd="0" destOrd="0" presId="urn:microsoft.com/office/officeart/2005/8/layout/hProcess4"/>
    <dgm:cxn modelId="{59FBF225-EA5B-45CB-96FB-1DE0B8DC097D}" type="presOf" srcId="{63AC84CA-E046-42E7-8CC3-DE97758A2FEA}" destId="{C0287E84-62B7-40A8-AB66-63DA341E6916}" srcOrd="0" destOrd="0" presId="urn:microsoft.com/office/officeart/2005/8/layout/hProcess4"/>
    <dgm:cxn modelId="{CB38C32F-7374-4013-ABC4-B7FE2A3C2362}" srcId="{F695B3CF-A3B4-49EB-8557-6A282FEDE944}" destId="{7F6CEE12-B27E-45AF-9805-75808E42BBDE}" srcOrd="1" destOrd="0" parTransId="{FD83C190-6BFA-4D8D-B22B-2D62CDEDE3E7}" sibTransId="{44D63850-4625-4747-9016-2AB74E73B07D}"/>
    <dgm:cxn modelId="{30D63134-F80C-411A-9D0F-6DC49B04E2FE}" srcId="{FD072FCE-4689-4549-9C5B-040D8F192A6B}" destId="{0D66DD5E-A220-48D9-8300-9C34DE976789}" srcOrd="0" destOrd="0" parTransId="{D9E9C7BC-D9EF-4749-A347-DC9BDA29EDC7}" sibTransId="{8AEE1C38-1422-4AD7-BD79-0BC08BE4C4F6}"/>
    <dgm:cxn modelId="{6432A138-B7C3-4483-A3ED-528B13F2FE30}" type="presOf" srcId="{8B25B17A-8C83-4ED2-9615-E66B0D9AFA12}" destId="{E0D69517-6D49-46C6-BCAA-AADABD7648BE}" srcOrd="1" destOrd="0" presId="urn:microsoft.com/office/officeart/2005/8/layout/hProcess4"/>
    <dgm:cxn modelId="{C3A3E13D-70E6-4628-9C26-B2D55210DB96}" type="presOf" srcId="{1D0053F8-11B4-4917-B83D-73586CE02956}" destId="{48111A6D-8DDE-4FAE-BB6D-AEB6931BA920}" srcOrd="1" destOrd="1" presId="urn:microsoft.com/office/officeart/2005/8/layout/hProcess4"/>
    <dgm:cxn modelId="{E657EF42-D76A-4493-8F88-3B69298CE7CD}" type="presOf" srcId="{230376A1-47F6-4596-855F-9D7C2A953613}" destId="{8891EEDF-6095-4DF3-807C-607B784BD283}" srcOrd="0" destOrd="0" presId="urn:microsoft.com/office/officeart/2005/8/layout/hProcess4"/>
    <dgm:cxn modelId="{11608964-15F8-484A-916B-F75C42C28B72}" type="presOf" srcId="{8B25B17A-8C83-4ED2-9615-E66B0D9AFA12}" destId="{7CC45561-CD2B-4731-AD7C-7040C48183C6}" srcOrd="0" destOrd="0" presId="urn:microsoft.com/office/officeart/2005/8/layout/hProcess4"/>
    <dgm:cxn modelId="{48923967-FFA6-49B1-867B-42A9232B8E30}" type="presOf" srcId="{1EC9E13E-14FD-42CD-BEF9-846DDCF972F5}" destId="{E0D69517-6D49-46C6-BCAA-AADABD7648BE}" srcOrd="1" destOrd="2" presId="urn:microsoft.com/office/officeart/2005/8/layout/hProcess4"/>
    <dgm:cxn modelId="{D4368747-8B5D-4E83-A972-BBC6C42A31D0}" srcId="{FD072FCE-4689-4549-9C5B-040D8F192A6B}" destId="{E830F630-9DB3-498D-B90F-33ADBF8ACD97}" srcOrd="3" destOrd="0" parTransId="{FA2DD870-85BE-4660-96A2-C2E9711B883A}" sibTransId="{DA6E149E-6E36-41F1-B149-6C8A3C07C864}"/>
    <dgm:cxn modelId="{4476BD6B-6F6F-42CD-8EC4-D157A0F5E593}" type="presOf" srcId="{548CBC68-5682-4BD8-8B6B-886AB80B3CDD}" destId="{7CC45561-CD2B-4731-AD7C-7040C48183C6}" srcOrd="0" destOrd="1" presId="urn:microsoft.com/office/officeart/2005/8/layout/hProcess4"/>
    <dgm:cxn modelId="{920A426C-7918-4AE5-9CAA-A3AF878C4822}" type="presOf" srcId="{1FD7DA72-6C33-4074-B757-4E19D986A2EB}" destId="{48111A6D-8DDE-4FAE-BB6D-AEB6931BA920}" srcOrd="1" destOrd="0" presId="urn:microsoft.com/office/officeart/2005/8/layout/hProcess4"/>
    <dgm:cxn modelId="{E306164E-CDB4-42EB-8A0E-0940C8D7019B}" type="presOf" srcId="{DA6E149E-6E36-41F1-B149-6C8A3C07C864}" destId="{4EEB7821-E241-4E42-BDC8-7EEC2F92D24C}" srcOrd="0" destOrd="0" presId="urn:microsoft.com/office/officeart/2005/8/layout/hProcess4"/>
    <dgm:cxn modelId="{05ED454F-4C16-4242-AD56-BEB98375277C}" srcId="{D43B29AE-05CB-44FD-A148-493F89011956}" destId="{1FD7DA72-6C33-4074-B757-4E19D986A2EB}" srcOrd="0" destOrd="0" parTransId="{B675CD5D-1CCD-483E-9DC8-92D8C78ABAF9}" sibTransId="{EA747628-40C5-4474-8A1A-08AAB1574B03}"/>
    <dgm:cxn modelId="{46B03F50-E33D-4262-806A-BEE967398C09}" srcId="{FD072FCE-4689-4549-9C5B-040D8F192A6B}" destId="{F695B3CF-A3B4-49EB-8557-6A282FEDE944}" srcOrd="1" destOrd="0" parTransId="{B7DEA352-A09D-459C-A687-E3318156BE6A}" sibTransId="{F3451BB9-1739-4D37-A9AE-73734AF4B9A2}"/>
    <dgm:cxn modelId="{A398F870-85AA-4E08-AF0E-1607AB70DD38}" srcId="{E830F630-9DB3-498D-B90F-33ADBF8ACD97}" destId="{548CBC68-5682-4BD8-8B6B-886AB80B3CDD}" srcOrd="1" destOrd="0" parTransId="{B988DB76-4F29-4F64-A103-B18F2463369A}" sibTransId="{C18A5211-C1C3-4460-A3C0-A6C45B83FD9B}"/>
    <dgm:cxn modelId="{749FAD52-B21E-4F28-9067-70F042983DE9}" type="presOf" srcId="{8AEE1C38-1422-4AD7-BD79-0BC08BE4C4F6}" destId="{498F6C07-DD17-4463-89BE-97E35224939B}" srcOrd="0" destOrd="0" presId="urn:microsoft.com/office/officeart/2005/8/layout/hProcess4"/>
    <dgm:cxn modelId="{E553FB55-01C1-4E4C-8931-7A66F585BD76}" type="presOf" srcId="{D43B29AE-05CB-44FD-A148-493F89011956}" destId="{942A660C-5CCC-422A-90DA-FC532555AF4C}" srcOrd="0" destOrd="0" presId="urn:microsoft.com/office/officeart/2005/8/layout/hProcess4"/>
    <dgm:cxn modelId="{9A1D3759-3C3B-440A-A3A2-5FD9FB6D0F65}" srcId="{E830F630-9DB3-498D-B90F-33ADBF8ACD97}" destId="{8B25B17A-8C83-4ED2-9615-E66B0D9AFA12}" srcOrd="0" destOrd="0" parTransId="{785A8C77-523B-4AEA-8DDC-250521DC017A}" sibTransId="{90848782-F2D2-4595-9DEF-4AFF2651A12B}"/>
    <dgm:cxn modelId="{2B388559-0FD7-4F27-BB44-857EF6515396}" srcId="{834B429F-6BC8-4D2B-B5D4-54D6B4AD49CD}" destId="{86CC75E8-B8BA-4EE4-9396-76F950DAF4AE}" srcOrd="0" destOrd="0" parTransId="{611FBE74-EF3A-4440-99F2-1A7B00F67BD0}" sibTransId="{43F6D09A-DD3B-4A3C-A616-777E681759C8}"/>
    <dgm:cxn modelId="{A027A18F-10A5-44C5-917F-384398B60017}" type="presOf" srcId="{F695B3CF-A3B4-49EB-8557-6A282FEDE944}" destId="{3C0FB6FC-72BF-47D1-A4A4-C1F95ED4A5FF}" srcOrd="0" destOrd="0" presId="urn:microsoft.com/office/officeart/2005/8/layout/hProcess4"/>
    <dgm:cxn modelId="{44E1DB9B-6EF5-4B23-BD78-3D2C1F0F814A}" srcId="{FD072FCE-4689-4549-9C5B-040D8F192A6B}" destId="{834B429F-6BC8-4D2B-B5D4-54D6B4AD49CD}" srcOrd="4" destOrd="0" parTransId="{36C2353F-7264-4D7E-A3F0-BC708A03AC30}" sibTransId="{18EA6286-11BF-4E8B-80AF-2AADE0984A97}"/>
    <dgm:cxn modelId="{032AE59E-C5F0-4558-97B5-676DE74D6697}" type="presOf" srcId="{F3451BB9-1739-4D37-A9AE-73734AF4B9A2}" destId="{2AF68AEA-DA8D-4BD8-B10E-DAA7D464A01F}" srcOrd="0" destOrd="0" presId="urn:microsoft.com/office/officeart/2005/8/layout/hProcess4"/>
    <dgm:cxn modelId="{8D9A30A2-0F1B-4F97-BB5E-5FB070C62CC8}" type="presOf" srcId="{1FD7DA72-6C33-4074-B757-4E19D986A2EB}" destId="{771D46A3-C03E-40F3-BA89-3243E2015566}" srcOrd="0" destOrd="0" presId="urn:microsoft.com/office/officeart/2005/8/layout/hProcess4"/>
    <dgm:cxn modelId="{D00448A3-5B93-4EF1-9B59-FF94AF8E5AD2}" type="presOf" srcId="{86CC75E8-B8BA-4EE4-9396-76F950DAF4AE}" destId="{5B140D33-5800-4CF6-BF64-415B3F72FBED}" srcOrd="1" destOrd="0" presId="urn:microsoft.com/office/officeart/2005/8/layout/hProcess4"/>
    <dgm:cxn modelId="{95F54AB7-3101-4E1B-820C-572DA43591AD}" type="presOf" srcId="{548CBC68-5682-4BD8-8B6B-886AB80B3CDD}" destId="{E0D69517-6D49-46C6-BCAA-AADABD7648BE}" srcOrd="1" destOrd="1" presId="urn:microsoft.com/office/officeart/2005/8/layout/hProcess4"/>
    <dgm:cxn modelId="{40FF17C2-8D68-4593-9FB5-89DD7291A94F}" srcId="{D43B29AE-05CB-44FD-A148-493F89011956}" destId="{1D0053F8-11B4-4917-B83D-73586CE02956}" srcOrd="1" destOrd="0" parTransId="{1BEBC38A-D328-430D-BFF5-AA74D11F1563}" sibTransId="{BAD3F606-8B2B-41FC-9259-3D615A7DA3D2}"/>
    <dgm:cxn modelId="{787F6EC8-6113-4F65-869E-27EF04B65214}" srcId="{F695B3CF-A3B4-49EB-8557-6A282FEDE944}" destId="{230376A1-47F6-4596-855F-9D7C2A953613}" srcOrd="0" destOrd="0" parTransId="{8D867945-5648-4BAD-83A2-51136C7A33CF}" sibTransId="{6AE66217-5FE9-4AD2-AB30-C6DE87E81A34}"/>
    <dgm:cxn modelId="{C1AA72C8-986A-4865-8528-4D4DA780117C}" type="presOf" srcId="{63AC84CA-E046-42E7-8CC3-DE97758A2FEA}" destId="{5B415015-7546-4100-B2FC-82F5BC17767C}" srcOrd="1" destOrd="0" presId="urn:microsoft.com/office/officeart/2005/8/layout/hProcess4"/>
    <dgm:cxn modelId="{228368CC-DCD3-4DD1-A7D8-DF80D02E1EEB}" type="presOf" srcId="{E830F630-9DB3-498D-B90F-33ADBF8ACD97}" destId="{BFFD368F-D700-4CEB-980C-380E1798A74F}" srcOrd="0" destOrd="0" presId="urn:microsoft.com/office/officeart/2005/8/layout/hProcess4"/>
    <dgm:cxn modelId="{127EBCCE-0F97-4B79-8E3C-B82A7F1B8708}" type="presOf" srcId="{FD072FCE-4689-4549-9C5B-040D8F192A6B}" destId="{D603F294-AC40-4C7A-B174-1F878CAA2F4C}" srcOrd="0" destOrd="0" presId="urn:microsoft.com/office/officeart/2005/8/layout/hProcess4"/>
    <dgm:cxn modelId="{65DB40D4-F652-4A57-AFD0-CFE3278210DC}" srcId="{834B429F-6BC8-4D2B-B5D4-54D6B4AD49CD}" destId="{859FFC2F-7077-4683-BC8C-0C18A5DC8343}" srcOrd="1" destOrd="0" parTransId="{52D0D3E2-2AF5-4393-9C2B-BDF6DF4C8F93}" sibTransId="{9A249AE4-8EAE-4A1B-8A8A-0E9BD42CB1FC}"/>
    <dgm:cxn modelId="{8B3CE1D5-0FCA-4047-B385-327DF59797FB}" type="presOf" srcId="{7F6CEE12-B27E-45AF-9805-75808E42BBDE}" destId="{8891EEDF-6095-4DF3-807C-607B784BD283}" srcOrd="0" destOrd="1" presId="urn:microsoft.com/office/officeart/2005/8/layout/hProcess4"/>
    <dgm:cxn modelId="{434888D6-1534-4967-B6FB-AC800D141343}" srcId="{FD072FCE-4689-4549-9C5B-040D8F192A6B}" destId="{D43B29AE-05CB-44FD-A148-493F89011956}" srcOrd="2" destOrd="0" parTransId="{4B82CD73-300E-4AB5-92A7-327D3183F2BA}" sibTransId="{BDCF5FDD-C828-425B-9D3E-BDC4A1E308CA}"/>
    <dgm:cxn modelId="{69C4BAD9-8DE3-4D14-ADB3-CBDA7120E8F2}" type="presOf" srcId="{BDCF5FDD-C828-425B-9D3E-BDC4A1E308CA}" destId="{B32F9B5D-CC82-467A-8A99-FBDE205C9437}" srcOrd="0" destOrd="0" presId="urn:microsoft.com/office/officeart/2005/8/layout/hProcess4"/>
    <dgm:cxn modelId="{10E704DC-7DC2-405D-BEDC-A9C72E0C98F3}" type="presOf" srcId="{7F6CEE12-B27E-45AF-9805-75808E42BBDE}" destId="{3E8EEDB5-449A-4661-AE14-2CAA13436075}" srcOrd="1" destOrd="1" presId="urn:microsoft.com/office/officeart/2005/8/layout/hProcess4"/>
    <dgm:cxn modelId="{50A3D6E2-5B63-4650-8C4F-8291B263588A}" srcId="{E830F630-9DB3-498D-B90F-33ADBF8ACD97}" destId="{1EC9E13E-14FD-42CD-BEF9-846DDCF972F5}" srcOrd="2" destOrd="0" parTransId="{327CB93A-B5C7-42A5-A564-588C2EB1C4D7}" sibTransId="{A210C34E-6834-4251-85E0-FEF8A536CE40}"/>
    <dgm:cxn modelId="{D3AB4BF3-8653-43E0-A69A-1D4F8107BB90}" type="presOf" srcId="{834B429F-6BC8-4D2B-B5D4-54D6B4AD49CD}" destId="{7F269CF5-92D2-4B58-8005-4B76C2185E14}" srcOrd="0" destOrd="0" presId="urn:microsoft.com/office/officeart/2005/8/layout/hProcess4"/>
    <dgm:cxn modelId="{6CCF2DF5-9930-40F1-AFBA-BA3FBAC4039E}" type="presOf" srcId="{230376A1-47F6-4596-855F-9D7C2A953613}" destId="{3E8EEDB5-449A-4661-AE14-2CAA13436075}" srcOrd="1" destOrd="0" presId="urn:microsoft.com/office/officeart/2005/8/layout/hProcess4"/>
    <dgm:cxn modelId="{FF77DCFF-0769-46B1-966F-875333987802}" srcId="{0D66DD5E-A220-48D9-8300-9C34DE976789}" destId="{63AC84CA-E046-42E7-8CC3-DE97758A2FEA}" srcOrd="0" destOrd="0" parTransId="{4BF3083F-3B97-41BC-86F2-8088B0D4F619}" sibTransId="{33695F53-969A-4F4D-9A35-FB9DEC5AE8DA}"/>
    <dgm:cxn modelId="{6FEFCAC4-D999-4CCE-8F9F-1693221FE043}" type="presParOf" srcId="{D603F294-AC40-4C7A-B174-1F878CAA2F4C}" destId="{FD1E59CF-C11D-4789-A7AB-25FFA6616A44}" srcOrd="0" destOrd="0" presId="urn:microsoft.com/office/officeart/2005/8/layout/hProcess4"/>
    <dgm:cxn modelId="{338706A8-E011-4A03-BE25-485BFFE57DB1}" type="presParOf" srcId="{D603F294-AC40-4C7A-B174-1F878CAA2F4C}" destId="{B37E2319-B682-4AB8-BD01-BB097733B9E4}" srcOrd="1" destOrd="0" presId="urn:microsoft.com/office/officeart/2005/8/layout/hProcess4"/>
    <dgm:cxn modelId="{89B6A99D-5F60-4129-8286-CD851E003B8D}" type="presParOf" srcId="{D603F294-AC40-4C7A-B174-1F878CAA2F4C}" destId="{CF510A2A-739E-4141-A012-D4FCF9F3DE15}" srcOrd="2" destOrd="0" presId="urn:microsoft.com/office/officeart/2005/8/layout/hProcess4"/>
    <dgm:cxn modelId="{A198E4E1-3302-4B2E-95DF-4912CCF6C69B}" type="presParOf" srcId="{CF510A2A-739E-4141-A012-D4FCF9F3DE15}" destId="{6AF2C120-DD3B-4F70-A3F0-5A4C63A10458}" srcOrd="0" destOrd="0" presId="urn:microsoft.com/office/officeart/2005/8/layout/hProcess4"/>
    <dgm:cxn modelId="{DCE2BEEF-CF80-4269-9480-FB71ECABDB07}" type="presParOf" srcId="{6AF2C120-DD3B-4F70-A3F0-5A4C63A10458}" destId="{19C560D6-EA97-43DA-BDCA-44C65877D6CA}" srcOrd="0" destOrd="0" presId="urn:microsoft.com/office/officeart/2005/8/layout/hProcess4"/>
    <dgm:cxn modelId="{E44813F7-EF30-4DC8-8AA9-2D6E41FDF536}" type="presParOf" srcId="{6AF2C120-DD3B-4F70-A3F0-5A4C63A10458}" destId="{C0287E84-62B7-40A8-AB66-63DA341E6916}" srcOrd="1" destOrd="0" presId="urn:microsoft.com/office/officeart/2005/8/layout/hProcess4"/>
    <dgm:cxn modelId="{3484C9DE-CB00-4D42-BDB2-5C96BF76EC3B}" type="presParOf" srcId="{6AF2C120-DD3B-4F70-A3F0-5A4C63A10458}" destId="{5B415015-7546-4100-B2FC-82F5BC17767C}" srcOrd="2" destOrd="0" presId="urn:microsoft.com/office/officeart/2005/8/layout/hProcess4"/>
    <dgm:cxn modelId="{BADF74C4-5845-491F-86C6-F6986CA7A681}" type="presParOf" srcId="{6AF2C120-DD3B-4F70-A3F0-5A4C63A10458}" destId="{6A2BF82F-D75E-48AD-A5CF-F9358A9D256E}" srcOrd="3" destOrd="0" presId="urn:microsoft.com/office/officeart/2005/8/layout/hProcess4"/>
    <dgm:cxn modelId="{3DEFC12E-66DB-4A2C-A19D-C2B14AFDEB29}" type="presParOf" srcId="{6AF2C120-DD3B-4F70-A3F0-5A4C63A10458}" destId="{4F93E32C-3244-43BB-9A1E-7C742EC0B799}" srcOrd="4" destOrd="0" presId="urn:microsoft.com/office/officeart/2005/8/layout/hProcess4"/>
    <dgm:cxn modelId="{EEC826A8-4FC5-4792-91D3-79D9092134CA}" type="presParOf" srcId="{CF510A2A-739E-4141-A012-D4FCF9F3DE15}" destId="{498F6C07-DD17-4463-89BE-97E35224939B}" srcOrd="1" destOrd="0" presId="urn:microsoft.com/office/officeart/2005/8/layout/hProcess4"/>
    <dgm:cxn modelId="{9D7FB51C-2A50-4396-A4DC-D8313245C92C}" type="presParOf" srcId="{CF510A2A-739E-4141-A012-D4FCF9F3DE15}" destId="{DE359880-65A9-4BB7-9E99-E4DFD03CA1ED}" srcOrd="2" destOrd="0" presId="urn:microsoft.com/office/officeart/2005/8/layout/hProcess4"/>
    <dgm:cxn modelId="{5CE9F4F8-944B-4A14-A5EE-FC7DD60CE253}" type="presParOf" srcId="{DE359880-65A9-4BB7-9E99-E4DFD03CA1ED}" destId="{3E9E2315-756A-4A95-B847-3793F8A45FD9}" srcOrd="0" destOrd="0" presId="urn:microsoft.com/office/officeart/2005/8/layout/hProcess4"/>
    <dgm:cxn modelId="{470C875A-FD57-4FBD-A297-2D1F37CD31EB}" type="presParOf" srcId="{DE359880-65A9-4BB7-9E99-E4DFD03CA1ED}" destId="{8891EEDF-6095-4DF3-807C-607B784BD283}" srcOrd="1" destOrd="0" presId="urn:microsoft.com/office/officeart/2005/8/layout/hProcess4"/>
    <dgm:cxn modelId="{817F9BEE-3838-4136-AA35-82BE869CD23D}" type="presParOf" srcId="{DE359880-65A9-4BB7-9E99-E4DFD03CA1ED}" destId="{3E8EEDB5-449A-4661-AE14-2CAA13436075}" srcOrd="2" destOrd="0" presId="urn:microsoft.com/office/officeart/2005/8/layout/hProcess4"/>
    <dgm:cxn modelId="{6E16C345-3695-4E26-9029-37E4FEC44DE9}" type="presParOf" srcId="{DE359880-65A9-4BB7-9E99-E4DFD03CA1ED}" destId="{3C0FB6FC-72BF-47D1-A4A4-C1F95ED4A5FF}" srcOrd="3" destOrd="0" presId="urn:microsoft.com/office/officeart/2005/8/layout/hProcess4"/>
    <dgm:cxn modelId="{20AF1433-92A8-4CC3-BA3F-8B31AF03767F}" type="presParOf" srcId="{DE359880-65A9-4BB7-9E99-E4DFD03CA1ED}" destId="{F4036BBA-B75D-464F-A48A-32FBFADA4713}" srcOrd="4" destOrd="0" presId="urn:microsoft.com/office/officeart/2005/8/layout/hProcess4"/>
    <dgm:cxn modelId="{D3FE6718-3CAE-4AFC-A19B-9D4D2CC56B9A}" type="presParOf" srcId="{CF510A2A-739E-4141-A012-D4FCF9F3DE15}" destId="{2AF68AEA-DA8D-4BD8-B10E-DAA7D464A01F}" srcOrd="3" destOrd="0" presId="urn:microsoft.com/office/officeart/2005/8/layout/hProcess4"/>
    <dgm:cxn modelId="{A5F475D7-2AFB-4469-8B3D-09248BF55B30}" type="presParOf" srcId="{CF510A2A-739E-4141-A012-D4FCF9F3DE15}" destId="{9666AA55-6B3C-4FD7-A483-AC290AE53FA6}" srcOrd="4" destOrd="0" presId="urn:microsoft.com/office/officeart/2005/8/layout/hProcess4"/>
    <dgm:cxn modelId="{78E93730-ADA4-45DF-AD43-870396FEB62F}" type="presParOf" srcId="{9666AA55-6B3C-4FD7-A483-AC290AE53FA6}" destId="{E97020E9-0C15-4F6C-A113-705C41A7B89A}" srcOrd="0" destOrd="0" presId="urn:microsoft.com/office/officeart/2005/8/layout/hProcess4"/>
    <dgm:cxn modelId="{60AB97FD-8314-4562-BD8A-FF3C72E8EF20}" type="presParOf" srcId="{9666AA55-6B3C-4FD7-A483-AC290AE53FA6}" destId="{771D46A3-C03E-40F3-BA89-3243E2015566}" srcOrd="1" destOrd="0" presId="urn:microsoft.com/office/officeart/2005/8/layout/hProcess4"/>
    <dgm:cxn modelId="{4EDAB570-02AC-4908-8A29-93F7BE4F4C57}" type="presParOf" srcId="{9666AA55-6B3C-4FD7-A483-AC290AE53FA6}" destId="{48111A6D-8DDE-4FAE-BB6D-AEB6931BA920}" srcOrd="2" destOrd="0" presId="urn:microsoft.com/office/officeart/2005/8/layout/hProcess4"/>
    <dgm:cxn modelId="{E8ABD6FC-8073-4885-BBF5-28AF456C61AE}" type="presParOf" srcId="{9666AA55-6B3C-4FD7-A483-AC290AE53FA6}" destId="{942A660C-5CCC-422A-90DA-FC532555AF4C}" srcOrd="3" destOrd="0" presId="urn:microsoft.com/office/officeart/2005/8/layout/hProcess4"/>
    <dgm:cxn modelId="{6AF1AC23-F555-45C1-A6AC-5AE77ECBFB00}" type="presParOf" srcId="{9666AA55-6B3C-4FD7-A483-AC290AE53FA6}" destId="{A6B52765-D0EE-48B0-93B7-2BD22E4724C2}" srcOrd="4" destOrd="0" presId="urn:microsoft.com/office/officeart/2005/8/layout/hProcess4"/>
    <dgm:cxn modelId="{E954E680-B1A9-450E-A57D-A8DA6875F67B}" type="presParOf" srcId="{CF510A2A-739E-4141-A012-D4FCF9F3DE15}" destId="{B32F9B5D-CC82-467A-8A99-FBDE205C9437}" srcOrd="5" destOrd="0" presId="urn:microsoft.com/office/officeart/2005/8/layout/hProcess4"/>
    <dgm:cxn modelId="{4459EC04-06F0-4455-A556-E3AB716B2AA7}" type="presParOf" srcId="{CF510A2A-739E-4141-A012-D4FCF9F3DE15}" destId="{94B54491-D838-4FDC-B67D-F542F202A168}" srcOrd="6" destOrd="0" presId="urn:microsoft.com/office/officeart/2005/8/layout/hProcess4"/>
    <dgm:cxn modelId="{8F045BA3-EAE2-4BB6-8A99-1181B8BCFF78}" type="presParOf" srcId="{94B54491-D838-4FDC-B67D-F542F202A168}" destId="{D1652A4A-E4B6-487B-8FA9-6AB8DD1B81D1}" srcOrd="0" destOrd="0" presId="urn:microsoft.com/office/officeart/2005/8/layout/hProcess4"/>
    <dgm:cxn modelId="{906922BE-C942-41EF-85B3-A63217FB9927}" type="presParOf" srcId="{94B54491-D838-4FDC-B67D-F542F202A168}" destId="{7CC45561-CD2B-4731-AD7C-7040C48183C6}" srcOrd="1" destOrd="0" presId="urn:microsoft.com/office/officeart/2005/8/layout/hProcess4"/>
    <dgm:cxn modelId="{CA8E43A9-F99F-4473-A20B-E0D631BB517B}" type="presParOf" srcId="{94B54491-D838-4FDC-B67D-F542F202A168}" destId="{E0D69517-6D49-46C6-BCAA-AADABD7648BE}" srcOrd="2" destOrd="0" presId="urn:microsoft.com/office/officeart/2005/8/layout/hProcess4"/>
    <dgm:cxn modelId="{787B0A64-D68D-48FF-A610-EC6B2D831AFA}" type="presParOf" srcId="{94B54491-D838-4FDC-B67D-F542F202A168}" destId="{BFFD368F-D700-4CEB-980C-380E1798A74F}" srcOrd="3" destOrd="0" presId="urn:microsoft.com/office/officeart/2005/8/layout/hProcess4"/>
    <dgm:cxn modelId="{CAF1D351-8456-4B39-9778-E546FADBC070}" type="presParOf" srcId="{94B54491-D838-4FDC-B67D-F542F202A168}" destId="{587F1879-F243-4FE6-BA63-A7500058C8A1}" srcOrd="4" destOrd="0" presId="urn:microsoft.com/office/officeart/2005/8/layout/hProcess4"/>
    <dgm:cxn modelId="{0096DA73-D0FF-4BB9-B3CC-34A5D91060B8}" type="presParOf" srcId="{CF510A2A-739E-4141-A012-D4FCF9F3DE15}" destId="{4EEB7821-E241-4E42-BDC8-7EEC2F92D24C}" srcOrd="7" destOrd="0" presId="urn:microsoft.com/office/officeart/2005/8/layout/hProcess4"/>
    <dgm:cxn modelId="{0B4AC986-6127-45DB-A919-FBDE3CA41E1C}" type="presParOf" srcId="{CF510A2A-739E-4141-A012-D4FCF9F3DE15}" destId="{297100A2-1115-4E60-A824-F9E93A23B386}" srcOrd="8" destOrd="0" presId="urn:microsoft.com/office/officeart/2005/8/layout/hProcess4"/>
    <dgm:cxn modelId="{714B5E3F-6BAF-4DAE-9003-E5A94371A9A4}" type="presParOf" srcId="{297100A2-1115-4E60-A824-F9E93A23B386}" destId="{68102E4C-F6CA-4133-8CEA-046459166743}" srcOrd="0" destOrd="0" presId="urn:microsoft.com/office/officeart/2005/8/layout/hProcess4"/>
    <dgm:cxn modelId="{F23161F3-ABAD-4E42-AD6F-D35565D55ABE}" type="presParOf" srcId="{297100A2-1115-4E60-A824-F9E93A23B386}" destId="{B55608AD-1BBE-4065-B96B-1463CD15A37A}" srcOrd="1" destOrd="0" presId="urn:microsoft.com/office/officeart/2005/8/layout/hProcess4"/>
    <dgm:cxn modelId="{7C158CB7-3B46-43C9-8007-5D4909E5CBF3}" type="presParOf" srcId="{297100A2-1115-4E60-A824-F9E93A23B386}" destId="{5B140D33-5800-4CF6-BF64-415B3F72FBED}" srcOrd="2" destOrd="0" presId="urn:microsoft.com/office/officeart/2005/8/layout/hProcess4"/>
    <dgm:cxn modelId="{A2501273-D65B-4F0D-9B03-9DCB9AE61974}" type="presParOf" srcId="{297100A2-1115-4E60-A824-F9E93A23B386}" destId="{7F269CF5-92D2-4B58-8005-4B76C2185E14}" srcOrd="3" destOrd="0" presId="urn:microsoft.com/office/officeart/2005/8/layout/hProcess4"/>
    <dgm:cxn modelId="{092A509C-117C-463C-935F-ACEDF1A169E1}" type="presParOf" srcId="{297100A2-1115-4E60-A824-F9E93A23B386}" destId="{594262E6-07CD-4A9F-9B91-7B142057210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11B85-1AC8-431A-94FD-354B10C7E8CD}">
      <dsp:nvSpPr>
        <dsp:cNvPr id="0" name=""/>
        <dsp:cNvSpPr/>
      </dsp:nvSpPr>
      <dsp:spPr>
        <a:xfrm>
          <a:off x="1263353" y="227397"/>
          <a:ext cx="3127977" cy="3127977"/>
        </a:xfrm>
        <a:prstGeom prst="pie">
          <a:avLst>
            <a:gd name="adj1" fmla="val 16200000"/>
            <a:gd name="adj2" fmla="val 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Sales &amp; Marketing</a:t>
          </a:r>
        </a:p>
      </dsp:txBody>
      <dsp:txXfrm>
        <a:off x="2923788" y="875707"/>
        <a:ext cx="1154372" cy="856470"/>
      </dsp:txXfrm>
    </dsp:sp>
    <dsp:sp modelId="{6E8EFD8D-CE23-4F88-A4F0-DE6C82484B42}">
      <dsp:nvSpPr>
        <dsp:cNvPr id="0" name=""/>
        <dsp:cNvSpPr/>
      </dsp:nvSpPr>
      <dsp:spPr>
        <a:xfrm>
          <a:off x="1263353" y="332407"/>
          <a:ext cx="3127977" cy="3127977"/>
        </a:xfrm>
        <a:prstGeom prst="pie">
          <a:avLst>
            <a:gd name="adj1" fmla="val 0"/>
            <a:gd name="adj2" fmla="val 54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Business Planning</a:t>
          </a:r>
        </a:p>
      </dsp:txBody>
      <dsp:txXfrm>
        <a:off x="2923788" y="1955604"/>
        <a:ext cx="1154372" cy="856470"/>
      </dsp:txXfrm>
    </dsp:sp>
    <dsp:sp modelId="{2DB0E0AD-E810-45A5-AFE3-61EC0F7CF297}">
      <dsp:nvSpPr>
        <dsp:cNvPr id="0" name=""/>
        <dsp:cNvSpPr/>
      </dsp:nvSpPr>
      <dsp:spPr>
        <a:xfrm>
          <a:off x="1158343" y="332407"/>
          <a:ext cx="3127977" cy="3127977"/>
        </a:xfrm>
        <a:prstGeom prst="pie">
          <a:avLst>
            <a:gd name="adj1" fmla="val 5400000"/>
            <a:gd name="adj2" fmla="val 10800000"/>
          </a:avLst>
        </a:prstGeom>
        <a:solidFill>
          <a:srgbClr val="9114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Operations</a:t>
          </a:r>
        </a:p>
      </dsp:txBody>
      <dsp:txXfrm>
        <a:off x="1471513" y="1955604"/>
        <a:ext cx="1154372" cy="856470"/>
      </dsp:txXfrm>
    </dsp:sp>
    <dsp:sp modelId="{6AE18D9A-59B8-4FEB-85B8-9AC495874424}">
      <dsp:nvSpPr>
        <dsp:cNvPr id="0" name=""/>
        <dsp:cNvSpPr/>
      </dsp:nvSpPr>
      <dsp:spPr>
        <a:xfrm>
          <a:off x="1158343" y="227397"/>
          <a:ext cx="3127977" cy="3127977"/>
        </a:xfrm>
        <a:prstGeom prst="pie">
          <a:avLst>
            <a:gd name="adj1" fmla="val 10800000"/>
            <a:gd name="adj2" fmla="val 162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100000"/>
            </a:lnSpc>
            <a:spcBef>
              <a:spcPct val="0"/>
            </a:spcBef>
            <a:spcAft>
              <a:spcPts val="0"/>
            </a:spcAft>
            <a:buNone/>
          </a:pPr>
          <a:r>
            <a:rPr lang="en-US" sz="1600" kern="1200" dirty="0"/>
            <a:t>Client </a:t>
          </a:r>
        </a:p>
        <a:p>
          <a:pPr marL="0" lvl="0" indent="0" algn="ctr" defTabSz="711200">
            <a:lnSpc>
              <a:spcPct val="100000"/>
            </a:lnSpc>
            <a:spcBef>
              <a:spcPct val="0"/>
            </a:spcBef>
            <a:spcAft>
              <a:spcPts val="0"/>
            </a:spcAft>
            <a:buNone/>
          </a:pPr>
          <a:r>
            <a:rPr lang="en-US" sz="1600" kern="1200" dirty="0"/>
            <a:t>Service</a:t>
          </a:r>
        </a:p>
      </dsp:txBody>
      <dsp:txXfrm>
        <a:off x="1471513" y="875707"/>
        <a:ext cx="1154372" cy="856470"/>
      </dsp:txXfrm>
    </dsp:sp>
    <dsp:sp modelId="{B21E97E9-B318-4706-93A7-2477B45A74D4}">
      <dsp:nvSpPr>
        <dsp:cNvPr id="0" name=""/>
        <dsp:cNvSpPr/>
      </dsp:nvSpPr>
      <dsp:spPr>
        <a:xfrm>
          <a:off x="2518299" y="1482342"/>
          <a:ext cx="618086" cy="618086"/>
        </a:xfrm>
        <a:prstGeom prst="leftCircularArrow">
          <a:avLst>
            <a:gd name="adj1" fmla="val 5085"/>
            <a:gd name="adj2" fmla="val 327528"/>
            <a:gd name="adj3" fmla="val 21272472"/>
            <a:gd name="adj4" fmla="val 162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50D0B6-1DAD-4B00-9AAD-53802CF5ACBC}">
      <dsp:nvSpPr>
        <dsp:cNvPr id="0" name=""/>
        <dsp:cNvSpPr/>
      </dsp:nvSpPr>
      <dsp:spPr>
        <a:xfrm>
          <a:off x="2524960" y="1594014"/>
          <a:ext cx="604763" cy="604763"/>
        </a:xfrm>
        <a:prstGeom prst="leftCircularArrow">
          <a:avLst>
            <a:gd name="adj1" fmla="val 5085"/>
            <a:gd name="adj2" fmla="val 327528"/>
            <a:gd name="adj3" fmla="val 5072472"/>
            <a:gd name="adj4" fmla="val 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096B25-73DD-4286-A0B0-C38251B8DAE2}">
      <dsp:nvSpPr>
        <dsp:cNvPr id="0" name=""/>
        <dsp:cNvSpPr/>
      </dsp:nvSpPr>
      <dsp:spPr>
        <a:xfrm>
          <a:off x="2448230" y="1622295"/>
          <a:ext cx="548203" cy="548203"/>
        </a:xfrm>
        <a:prstGeom prst="leftCircularArrow">
          <a:avLst>
            <a:gd name="adj1" fmla="val 5085"/>
            <a:gd name="adj2" fmla="val 327528"/>
            <a:gd name="adj3" fmla="val 10472472"/>
            <a:gd name="adj4" fmla="val 54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AFD5BF-67EA-41A2-8BD4-7EAD2D611BB2}">
      <dsp:nvSpPr>
        <dsp:cNvPr id="0" name=""/>
        <dsp:cNvSpPr/>
      </dsp:nvSpPr>
      <dsp:spPr>
        <a:xfrm>
          <a:off x="2438528" y="1507582"/>
          <a:ext cx="567607" cy="567607"/>
        </a:xfrm>
        <a:prstGeom prst="leftCircularArrow">
          <a:avLst>
            <a:gd name="adj1" fmla="val 5085"/>
            <a:gd name="adj2" fmla="val 327528"/>
            <a:gd name="adj3" fmla="val 15872472"/>
            <a:gd name="adj4" fmla="val 108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87E84-62B7-40A8-AB66-63DA341E6916}">
      <dsp:nvSpPr>
        <dsp:cNvPr id="0" name=""/>
        <dsp:cNvSpPr/>
      </dsp:nvSpPr>
      <dsp:spPr>
        <a:xfrm>
          <a:off x="3686" y="1516138"/>
          <a:ext cx="1465703" cy="1928743"/>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Advisors paid by selling insurance and limited partnerships (product-centric).</a:t>
          </a:r>
        </a:p>
      </dsp:txBody>
      <dsp:txXfrm>
        <a:off x="46615" y="1559067"/>
        <a:ext cx="1379845" cy="1429583"/>
      </dsp:txXfrm>
    </dsp:sp>
    <dsp:sp modelId="{498F6C07-DD17-4463-89BE-97E35224939B}">
      <dsp:nvSpPr>
        <dsp:cNvPr id="0" name=""/>
        <dsp:cNvSpPr/>
      </dsp:nvSpPr>
      <dsp:spPr>
        <a:xfrm>
          <a:off x="852719" y="2480521"/>
          <a:ext cx="1387218" cy="1387218"/>
        </a:xfrm>
        <a:prstGeom prst="leftCircularArrow">
          <a:avLst>
            <a:gd name="adj1" fmla="val 2742"/>
            <a:gd name="adj2" fmla="val 334159"/>
            <a:gd name="adj3" fmla="val 1339834"/>
            <a:gd name="adj4" fmla="val 8254653"/>
            <a:gd name="adj5" fmla="val 31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2BF82F-D75E-48AD-A5CF-F9358A9D256E}">
      <dsp:nvSpPr>
        <dsp:cNvPr id="0" name=""/>
        <dsp:cNvSpPr/>
      </dsp:nvSpPr>
      <dsp:spPr>
        <a:xfrm>
          <a:off x="518507" y="3179808"/>
          <a:ext cx="1092442" cy="434428"/>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1980’s</a:t>
          </a:r>
        </a:p>
      </dsp:txBody>
      <dsp:txXfrm>
        <a:off x="531231" y="3192532"/>
        <a:ext cx="1066994" cy="408980"/>
      </dsp:txXfrm>
    </dsp:sp>
    <dsp:sp modelId="{8891EEDF-6095-4DF3-807C-607B784BD283}">
      <dsp:nvSpPr>
        <dsp:cNvPr id="0" name=""/>
        <dsp:cNvSpPr/>
      </dsp:nvSpPr>
      <dsp:spPr>
        <a:xfrm>
          <a:off x="1658114" y="724434"/>
          <a:ext cx="1558369" cy="3787949"/>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Computers give access to investment information, boosting mutual fund boom.</a:t>
          </a:r>
        </a:p>
        <a:p>
          <a:pPr marL="114300" lvl="1" indent="-114300" algn="l" defTabSz="622300">
            <a:lnSpc>
              <a:spcPct val="90000"/>
            </a:lnSpc>
            <a:spcBef>
              <a:spcPct val="0"/>
            </a:spcBef>
            <a:spcAft>
              <a:spcPct val="15000"/>
            </a:spcAft>
            <a:buChar char="•"/>
          </a:pPr>
          <a:r>
            <a:rPr lang="en-US" sz="1400" kern="1200" dirty="0"/>
            <a:t>Needs-based approach expands with financial planning.</a:t>
          </a:r>
        </a:p>
      </dsp:txBody>
      <dsp:txXfrm>
        <a:off x="1703757" y="1581781"/>
        <a:ext cx="1467083" cy="2884960"/>
      </dsp:txXfrm>
    </dsp:sp>
    <dsp:sp modelId="{2AF68AEA-DA8D-4BD8-B10E-DAA7D464A01F}">
      <dsp:nvSpPr>
        <dsp:cNvPr id="0" name=""/>
        <dsp:cNvSpPr/>
      </dsp:nvSpPr>
      <dsp:spPr>
        <a:xfrm>
          <a:off x="2242821" y="779638"/>
          <a:ext cx="1863844" cy="1863844"/>
        </a:xfrm>
        <a:prstGeom prst="circularArrow">
          <a:avLst>
            <a:gd name="adj1" fmla="val 2041"/>
            <a:gd name="adj2" fmla="val 244710"/>
            <a:gd name="adj3" fmla="val 21511112"/>
            <a:gd name="adj4" fmla="val 14506844"/>
            <a:gd name="adj5" fmla="val 23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0FB6FC-72BF-47D1-A4A4-C1F95ED4A5FF}">
      <dsp:nvSpPr>
        <dsp:cNvPr id="0" name=""/>
        <dsp:cNvSpPr/>
      </dsp:nvSpPr>
      <dsp:spPr>
        <a:xfrm>
          <a:off x="2207348" y="926709"/>
          <a:ext cx="1092442" cy="434428"/>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1990’s</a:t>
          </a:r>
        </a:p>
      </dsp:txBody>
      <dsp:txXfrm>
        <a:off x="2220072" y="939433"/>
        <a:ext cx="1066994" cy="408980"/>
      </dsp:txXfrm>
    </dsp:sp>
    <dsp:sp modelId="{771D46A3-C03E-40F3-BA89-3243E2015566}">
      <dsp:nvSpPr>
        <dsp:cNvPr id="0" name=""/>
        <dsp:cNvSpPr/>
      </dsp:nvSpPr>
      <dsp:spPr>
        <a:xfrm>
          <a:off x="3408194" y="1655654"/>
          <a:ext cx="1572159" cy="1649711"/>
        </a:xfrm>
        <a:prstGeom prst="roundRect">
          <a:avLst>
            <a:gd name="adj" fmla="val 10000"/>
          </a:avLst>
        </a:prstGeom>
        <a:solidFill>
          <a:schemeClr val="lt1">
            <a:alpha val="9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rise of the AUM model.</a:t>
          </a:r>
        </a:p>
        <a:p>
          <a:pPr marL="114300" lvl="1" indent="-114300" algn="l" defTabSz="622300">
            <a:lnSpc>
              <a:spcPct val="90000"/>
            </a:lnSpc>
            <a:spcBef>
              <a:spcPct val="0"/>
            </a:spcBef>
            <a:spcAft>
              <a:spcPct val="15000"/>
            </a:spcAft>
            <a:buChar char="•"/>
          </a:pPr>
          <a:r>
            <a:rPr lang="en-US" sz="1400" kern="1200" dirty="0"/>
            <a:t>The financial crisis and its aftermath.</a:t>
          </a:r>
        </a:p>
      </dsp:txBody>
      <dsp:txXfrm>
        <a:off x="3446158" y="1693618"/>
        <a:ext cx="1496231" cy="1220274"/>
      </dsp:txXfrm>
    </dsp:sp>
    <dsp:sp modelId="{B32F9B5D-CC82-467A-8A99-FBDE205C9437}">
      <dsp:nvSpPr>
        <dsp:cNvPr id="0" name=""/>
        <dsp:cNvSpPr/>
      </dsp:nvSpPr>
      <dsp:spPr>
        <a:xfrm>
          <a:off x="4392830" y="2366692"/>
          <a:ext cx="1406337" cy="1406337"/>
        </a:xfrm>
        <a:prstGeom prst="leftCircularArrow">
          <a:avLst>
            <a:gd name="adj1" fmla="val 2705"/>
            <a:gd name="adj2" fmla="val 329330"/>
            <a:gd name="adj3" fmla="val 1513522"/>
            <a:gd name="adj4" fmla="val 8433171"/>
            <a:gd name="adj5" fmla="val 31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2A660C-5CCC-422A-90DA-FC532555AF4C}">
      <dsp:nvSpPr>
        <dsp:cNvPr id="0" name=""/>
        <dsp:cNvSpPr/>
      </dsp:nvSpPr>
      <dsp:spPr>
        <a:xfrm>
          <a:off x="4038600" y="3056022"/>
          <a:ext cx="1092442" cy="43442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2000’s</a:t>
          </a:r>
        </a:p>
      </dsp:txBody>
      <dsp:txXfrm>
        <a:off x="4051324" y="3068746"/>
        <a:ext cx="1066994" cy="408980"/>
      </dsp:txXfrm>
    </dsp:sp>
    <dsp:sp modelId="{7CC45561-CD2B-4731-AD7C-7040C48183C6}">
      <dsp:nvSpPr>
        <dsp:cNvPr id="0" name=""/>
        <dsp:cNvSpPr/>
      </dsp:nvSpPr>
      <dsp:spPr>
        <a:xfrm>
          <a:off x="5159061" y="590164"/>
          <a:ext cx="1652596" cy="39169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CRM becomes the </a:t>
          </a:r>
          <a:r>
            <a:rPr lang="en-US" sz="1400" b="1" kern="1200" dirty="0"/>
            <a:t>client hub</a:t>
          </a:r>
          <a:r>
            <a:rPr lang="en-US" sz="1400" kern="1200" dirty="0"/>
            <a:t>; financial planning becomes the </a:t>
          </a:r>
          <a:r>
            <a:rPr lang="en-US" sz="1400" b="1" kern="1200" dirty="0"/>
            <a:t>value hub</a:t>
          </a:r>
          <a:r>
            <a:rPr lang="en-US" sz="1400" kern="1200" dirty="0"/>
            <a:t>.</a:t>
          </a:r>
        </a:p>
        <a:p>
          <a:pPr marL="114300" lvl="1" indent="-114300" algn="l" defTabSz="622300">
            <a:lnSpc>
              <a:spcPct val="90000"/>
            </a:lnSpc>
            <a:spcBef>
              <a:spcPct val="0"/>
            </a:spcBef>
            <a:spcAft>
              <a:spcPct val="15000"/>
            </a:spcAft>
            <a:buChar char="•"/>
          </a:pPr>
          <a:r>
            <a:rPr lang="en-US" sz="1400" kern="1200" dirty="0"/>
            <a:t>Different advice models for unique client segments.</a:t>
          </a:r>
        </a:p>
        <a:p>
          <a:pPr marL="114300" lvl="1" indent="-114300" algn="l" defTabSz="622300">
            <a:lnSpc>
              <a:spcPct val="90000"/>
            </a:lnSpc>
            <a:spcBef>
              <a:spcPct val="0"/>
            </a:spcBef>
            <a:spcAft>
              <a:spcPct val="15000"/>
            </a:spcAft>
            <a:buChar char="•"/>
          </a:pPr>
          <a:r>
            <a:rPr lang="en-US" sz="1400" kern="1200" dirty="0"/>
            <a:t>Birth of </a:t>
          </a:r>
          <a:r>
            <a:rPr lang="en-US" sz="1400" b="1" kern="1200" dirty="0"/>
            <a:t>Techno-advisors</a:t>
          </a:r>
          <a:r>
            <a:rPr lang="en-US" sz="1400" kern="1200" dirty="0"/>
            <a:t>.</a:t>
          </a:r>
        </a:p>
      </dsp:txBody>
      <dsp:txXfrm>
        <a:off x="5207464" y="1477905"/>
        <a:ext cx="1555790" cy="2980764"/>
      </dsp:txXfrm>
    </dsp:sp>
    <dsp:sp modelId="{4EEB7821-E241-4E42-BDC8-7EEC2F92D24C}">
      <dsp:nvSpPr>
        <dsp:cNvPr id="0" name=""/>
        <dsp:cNvSpPr/>
      </dsp:nvSpPr>
      <dsp:spPr>
        <a:xfrm>
          <a:off x="5673074" y="733198"/>
          <a:ext cx="2077791" cy="2077791"/>
        </a:xfrm>
        <a:prstGeom prst="circularArrow">
          <a:avLst>
            <a:gd name="adj1" fmla="val 1831"/>
            <a:gd name="adj2" fmla="val 218462"/>
            <a:gd name="adj3" fmla="val 21305932"/>
            <a:gd name="adj4" fmla="val 14275416"/>
            <a:gd name="adj5" fmla="val 21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FD368F-D700-4CEB-980C-380E1798A74F}">
      <dsp:nvSpPr>
        <dsp:cNvPr id="0" name=""/>
        <dsp:cNvSpPr/>
      </dsp:nvSpPr>
      <dsp:spPr>
        <a:xfrm>
          <a:off x="5635925" y="926709"/>
          <a:ext cx="1092442" cy="4344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2010’s</a:t>
          </a:r>
        </a:p>
      </dsp:txBody>
      <dsp:txXfrm>
        <a:off x="5648649" y="939433"/>
        <a:ext cx="1066994" cy="408980"/>
      </dsp:txXfrm>
    </dsp:sp>
    <dsp:sp modelId="{B55608AD-1BBE-4065-B96B-1463CD15A37A}">
      <dsp:nvSpPr>
        <dsp:cNvPr id="0" name=""/>
        <dsp:cNvSpPr/>
      </dsp:nvSpPr>
      <dsp:spPr>
        <a:xfrm>
          <a:off x="6995183" y="1532022"/>
          <a:ext cx="1687930" cy="1896975"/>
        </a:xfrm>
        <a:prstGeom prst="roundRect">
          <a:avLst>
            <a:gd name="adj" fmla="val 10000"/>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24/7 digital access</a:t>
          </a:r>
        </a:p>
        <a:p>
          <a:pPr marL="114300" lvl="1" indent="-114300" algn="l" defTabSz="622300">
            <a:lnSpc>
              <a:spcPct val="90000"/>
            </a:lnSpc>
            <a:spcBef>
              <a:spcPct val="0"/>
            </a:spcBef>
            <a:spcAft>
              <a:spcPct val="15000"/>
            </a:spcAft>
            <a:buChar char="•"/>
          </a:pPr>
          <a:r>
            <a:rPr lang="en-US" sz="1400" b="1" kern="1200" dirty="0"/>
            <a:t>Investor driven </a:t>
          </a:r>
          <a:r>
            <a:rPr lang="en-US" sz="1400" kern="1200" dirty="0"/>
            <a:t>advice</a:t>
          </a:r>
        </a:p>
      </dsp:txBody>
      <dsp:txXfrm>
        <a:off x="7038838" y="1575677"/>
        <a:ext cx="1600620" cy="1403170"/>
      </dsp:txXfrm>
    </dsp:sp>
    <dsp:sp modelId="{7F269CF5-92D2-4B58-8005-4B76C2185E14}">
      <dsp:nvSpPr>
        <dsp:cNvPr id="0" name=""/>
        <dsp:cNvSpPr/>
      </dsp:nvSpPr>
      <dsp:spPr>
        <a:xfrm>
          <a:off x="7594353" y="3132221"/>
          <a:ext cx="1092442" cy="43442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Tomorrow</a:t>
          </a:r>
        </a:p>
      </dsp:txBody>
      <dsp:txXfrm>
        <a:off x="7607077" y="3144945"/>
        <a:ext cx="1066994" cy="40898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188" y="182563"/>
            <a:ext cx="3201224" cy="274320"/>
          </a:xfrm>
          <a:prstGeom prst="rect">
            <a:avLst/>
          </a:prstGeom>
        </p:spPr>
        <p:txBody>
          <a:bodyPr vert="horz" lIns="0" tIns="0" rIns="0" bIns="0" rtlCol="0"/>
          <a:lstStyle>
            <a:lvl1pPr algn="l">
              <a:defRPr sz="1200"/>
            </a:lvl1pPr>
          </a:lstStyle>
          <a:p>
            <a:endParaRPr lang="en-US" sz="700" dirty="0"/>
          </a:p>
        </p:txBody>
      </p:sp>
      <p:sp>
        <p:nvSpPr>
          <p:cNvPr id="3" name="Date Placeholder 2"/>
          <p:cNvSpPr>
            <a:spLocks noGrp="1"/>
          </p:cNvSpPr>
          <p:nvPr>
            <p:ph type="dt" sz="quarter" idx="1"/>
          </p:nvPr>
        </p:nvSpPr>
        <p:spPr>
          <a:xfrm>
            <a:off x="3429412" y="182563"/>
            <a:ext cx="3199988" cy="274320"/>
          </a:xfrm>
          <a:prstGeom prst="rect">
            <a:avLst/>
          </a:prstGeom>
        </p:spPr>
        <p:txBody>
          <a:bodyPr vert="horz" lIns="0" tIns="0" rIns="0" bIns="0" rtlCol="0"/>
          <a:lstStyle>
            <a:lvl1pPr algn="r">
              <a:defRPr sz="1200"/>
            </a:lvl1pPr>
          </a:lstStyle>
          <a:p>
            <a:fld id="{4561C253-5BD7-4194-B5B0-7A659C334ED7}" type="datetimeFigureOut">
              <a:rPr lang="en-US" sz="700" smtClean="0"/>
              <a:pPr/>
              <a:t>9/10/2019</a:t>
            </a:fld>
            <a:endParaRPr lang="en-US" sz="700" dirty="0"/>
          </a:p>
        </p:txBody>
      </p:sp>
      <p:sp>
        <p:nvSpPr>
          <p:cNvPr id="5" name="Slide Number Placeholder 4"/>
          <p:cNvSpPr>
            <a:spLocks noGrp="1"/>
          </p:cNvSpPr>
          <p:nvPr>
            <p:ph type="sldNum" sz="quarter" idx="3"/>
          </p:nvPr>
        </p:nvSpPr>
        <p:spPr>
          <a:xfrm>
            <a:off x="6309360" y="8732519"/>
            <a:ext cx="320040" cy="219351"/>
          </a:xfrm>
          <a:prstGeom prst="rect">
            <a:avLst/>
          </a:prstGeom>
        </p:spPr>
        <p:txBody>
          <a:bodyPr vert="horz" lIns="0" tIns="0" rIns="0" bIns="0" rtlCol="0" anchor="b"/>
          <a:lstStyle>
            <a:lvl1pPr algn="r">
              <a:defRPr sz="1200"/>
            </a:lvl1pPr>
          </a:lstStyle>
          <a:p>
            <a:fld id="{BC48A7DD-C57E-4A08-986C-68BBD07A921D}" type="slidenum">
              <a:rPr lang="en-US" sz="700" b="1" smtClean="0"/>
              <a:pPr/>
              <a:t>‹#›</a:t>
            </a:fld>
            <a:endParaRPr lang="en-US" sz="700" b="1" dirty="0"/>
          </a:p>
        </p:txBody>
      </p:sp>
      <p:grpSp>
        <p:nvGrpSpPr>
          <p:cNvPr id="10" name="Group 9"/>
          <p:cNvGrpSpPr/>
          <p:nvPr/>
        </p:nvGrpSpPr>
        <p:grpSpPr>
          <a:xfrm>
            <a:off x="0" y="8595360"/>
            <a:ext cx="6858000" cy="361604"/>
            <a:chOff x="0" y="8595360"/>
            <a:chExt cx="6858000" cy="36160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732520"/>
              <a:ext cx="1234440" cy="224444"/>
            </a:xfrm>
            <a:prstGeom prst="rect">
              <a:avLst/>
            </a:prstGeom>
          </p:spPr>
        </p:pic>
        <p:cxnSp>
          <p:nvCxnSpPr>
            <p:cNvPr id="8" name="Straight Connector 7"/>
            <p:cNvCxnSpPr/>
            <p:nvPr/>
          </p:nvCxnSpPr>
          <p:spPr>
            <a:xfrm>
              <a:off x="0" y="8595360"/>
              <a:ext cx="685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25880" y="8732519"/>
              <a:ext cx="4983480" cy="224445"/>
            </a:xfrm>
            <a:prstGeom prst="rect">
              <a:avLst/>
            </a:prstGeom>
            <a:noFill/>
          </p:spPr>
          <p:txBody>
            <a:bodyPr wrap="square" lIns="0" tIns="0" rIns="0" bIns="0" rtlCol="0" anchor="b" anchorCtr="0">
              <a:noAutofit/>
            </a:bodyPr>
            <a:lstStyle/>
            <a:p>
              <a:pPr algn="r"/>
              <a:endParaRPr lang="en-US" sz="700" dirty="0"/>
            </a:p>
          </p:txBody>
        </p:sp>
      </p:grpSp>
    </p:spTree>
    <p:extLst>
      <p:ext uri="{BB962C8B-B14F-4D97-AF65-F5344CB8AC3E}">
        <p14:creationId xmlns:p14="http://schemas.microsoft.com/office/powerpoint/2010/main" val="921480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2124" y="183893"/>
            <a:ext cx="3220995" cy="274320"/>
          </a:xfrm>
          <a:prstGeom prst="rect">
            <a:avLst/>
          </a:prstGeom>
        </p:spPr>
        <p:txBody>
          <a:bodyPr vert="horz" lIns="0" tIns="0" rIns="0" bIns="0" rtlCol="0"/>
          <a:lstStyle>
            <a:lvl1pPr algn="l">
              <a:defRPr sz="700"/>
            </a:lvl1pPr>
          </a:lstStyle>
          <a:p>
            <a:endParaRPr lang="en-US" dirty="0"/>
          </a:p>
        </p:txBody>
      </p:sp>
      <p:sp>
        <p:nvSpPr>
          <p:cNvPr id="3" name="Date Placeholder 2"/>
          <p:cNvSpPr>
            <a:spLocks noGrp="1"/>
          </p:cNvSpPr>
          <p:nvPr>
            <p:ph type="dt" idx="1"/>
          </p:nvPr>
        </p:nvSpPr>
        <p:spPr>
          <a:xfrm>
            <a:off x="3429000" y="182562"/>
            <a:ext cx="3200400" cy="274637"/>
          </a:xfrm>
          <a:prstGeom prst="rect">
            <a:avLst/>
          </a:prstGeom>
        </p:spPr>
        <p:txBody>
          <a:bodyPr vert="horz" lIns="0" tIns="0" rIns="0" bIns="0" rtlCol="0"/>
          <a:lstStyle>
            <a:lvl1pPr algn="r">
              <a:defRPr sz="700"/>
            </a:lvl1pPr>
          </a:lstStyle>
          <a:p>
            <a:fld id="{A725A54C-D747-46BE-80D8-3D2C8AEC979E}" type="datetimeFigureOut">
              <a:rPr lang="en-US" smtClean="0"/>
              <a:pPr/>
              <a:t>9/10/2019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3175">
            <a:solidFill>
              <a:prstClr val="black"/>
            </a:solidFill>
          </a:ln>
          <a:effectLst>
            <a:outerShdw blurRad="63500" sx="102000" sy="102000" algn="ctr" rotWithShape="0">
              <a:prstClr val="black">
                <a:alpha val="10000"/>
              </a:prstClr>
            </a:outerShdw>
          </a:effectLst>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28600" y="4572000"/>
            <a:ext cx="6400800" cy="3840480"/>
          </a:xfrm>
          <a:prstGeom prst="rect">
            <a:avLst/>
          </a:prstGeom>
        </p:spPr>
        <p:txBody>
          <a:bodyPr vert="horz" lIns="0" tIns="0" rIns="0" bIns="0" numCol="2" spcCol="1828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309360" y="8732519"/>
            <a:ext cx="320040" cy="224445"/>
          </a:xfrm>
          <a:prstGeom prst="rect">
            <a:avLst/>
          </a:prstGeom>
        </p:spPr>
        <p:txBody>
          <a:bodyPr vert="horz" lIns="0" tIns="0" rIns="0" bIns="0" rtlCol="0" anchor="b"/>
          <a:lstStyle>
            <a:lvl1pPr algn="r">
              <a:defRPr sz="700" b="1"/>
            </a:lvl1pPr>
          </a:lstStyle>
          <a:p>
            <a:fld id="{33F41857-A014-409A-B164-F86206D2D026}" type="slidenum">
              <a:rPr lang="en-US" smtClean="0"/>
              <a:pPr/>
              <a:t>‹#›</a:t>
            </a:fld>
            <a:endParaRPr lang="en-US" dirty="0"/>
          </a:p>
        </p:txBody>
      </p:sp>
      <p:grpSp>
        <p:nvGrpSpPr>
          <p:cNvPr id="8" name="Group 7"/>
          <p:cNvGrpSpPr/>
          <p:nvPr/>
        </p:nvGrpSpPr>
        <p:grpSpPr>
          <a:xfrm>
            <a:off x="0" y="8595360"/>
            <a:ext cx="6858000" cy="361604"/>
            <a:chOff x="0" y="8595360"/>
            <a:chExt cx="6858000" cy="36160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8732520"/>
              <a:ext cx="1234440" cy="224444"/>
            </a:xfrm>
            <a:prstGeom prst="rect">
              <a:avLst/>
            </a:prstGeom>
          </p:spPr>
        </p:pic>
        <p:cxnSp>
          <p:nvCxnSpPr>
            <p:cNvPr id="10" name="Straight Connector 9"/>
            <p:cNvCxnSpPr/>
            <p:nvPr/>
          </p:nvCxnSpPr>
          <p:spPr>
            <a:xfrm>
              <a:off x="0" y="8595360"/>
              <a:ext cx="6858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25880" y="8732519"/>
              <a:ext cx="4983480" cy="224445"/>
            </a:xfrm>
            <a:prstGeom prst="rect">
              <a:avLst/>
            </a:prstGeom>
            <a:noFill/>
          </p:spPr>
          <p:txBody>
            <a:bodyPr wrap="square" lIns="0" tIns="0" rIns="0" bIns="0" rtlCol="0" anchor="b" anchorCtr="0">
              <a:noAutofit/>
            </a:bodyPr>
            <a:lstStyle/>
            <a:p>
              <a:pPr algn="r"/>
              <a:endParaRPr lang="en-US" sz="700" dirty="0"/>
            </a:p>
          </p:txBody>
        </p:sp>
      </p:grpSp>
    </p:spTree>
    <p:extLst>
      <p:ext uri="{BB962C8B-B14F-4D97-AF65-F5344CB8AC3E}">
        <p14:creationId xmlns:p14="http://schemas.microsoft.com/office/powerpoint/2010/main" val="3255932592"/>
      </p:ext>
    </p:extLst>
  </p:cSld>
  <p:clrMap bg1="lt1" tx1="dk1" bg2="lt2" tx2="dk2" accent1="accent1" accent2="accent2" accent3="accent3" accent4="accent4" accent5="accent5" accent6="accent6" hlink="hlink" folHlink="folHlink"/>
  <p:notesStyle>
    <a:lvl1pPr marL="0" algn="l" defTabSz="914400" rtl="0" eaLnBrk="1" latinLnBrk="0" hangingPunct="1">
      <a:defRPr sz="1000" b="1" kern="1200">
        <a:solidFill>
          <a:schemeClr val="tx1"/>
        </a:solidFill>
        <a:latin typeface="+mn-lt"/>
        <a:ea typeface="+mn-ea"/>
        <a:cs typeface="+mn-cs"/>
      </a:defRPr>
    </a:lvl1pPr>
    <a:lvl2pPr marL="0" indent="0" algn="l" defTabSz="914400" rtl="0" eaLnBrk="1" latinLnBrk="0" hangingPunct="1">
      <a:defRPr sz="1000" kern="1200">
        <a:solidFill>
          <a:schemeClr val="tx1"/>
        </a:solidFill>
        <a:latin typeface="+mn-lt"/>
        <a:ea typeface="+mn-ea"/>
        <a:cs typeface="+mn-cs"/>
      </a:defRPr>
    </a:lvl2pPr>
    <a:lvl3pPr marL="115888" indent="-115888" algn="l" defTabSz="914400" rtl="0" eaLnBrk="1" latinLnBrk="0" hangingPunct="1">
      <a:buFont typeface="Arial Black" pitchFamily="34" charset="0"/>
      <a:buChar char="›"/>
      <a:defRPr sz="1000" kern="1200">
        <a:solidFill>
          <a:schemeClr val="tx1"/>
        </a:solidFill>
        <a:latin typeface="+mn-lt"/>
        <a:ea typeface="+mn-ea"/>
        <a:cs typeface="+mn-cs"/>
      </a:defRPr>
    </a:lvl3pPr>
    <a:lvl4pPr marL="230188" indent="-114300" algn="l" defTabSz="914400" rtl="0" eaLnBrk="1" latinLnBrk="0" hangingPunct="1">
      <a:buFont typeface="Arial" pitchFamily="34" charset="0"/>
      <a:buChar char="–"/>
      <a:defRPr sz="1000" kern="1200">
        <a:solidFill>
          <a:schemeClr val="tx1"/>
        </a:solidFill>
        <a:latin typeface="+mn-lt"/>
        <a:ea typeface="+mn-ea"/>
        <a:cs typeface="+mn-cs"/>
      </a:defRPr>
    </a:lvl4pPr>
    <a:lvl5pPr marL="346075" indent="-114300" algn="l" defTabSz="914400" rtl="0" eaLnBrk="1" latinLnBrk="0" hangingPunct="1">
      <a:buFont typeface="Arial"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icblogs.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xfrm>
            <a:off x="1287463" y="325438"/>
            <a:ext cx="4252912" cy="3189287"/>
          </a:xfrm>
          <a:ln/>
        </p:spPr>
      </p:sp>
      <p:sp>
        <p:nvSpPr>
          <p:cNvPr id="20482" name="Notes Placeholder 2"/>
          <p:cNvSpPr>
            <a:spLocks noGrp="1"/>
          </p:cNvSpPr>
          <p:nvPr>
            <p:ph type="body" idx="1"/>
          </p:nvPr>
        </p:nvSpPr>
        <p:spPr>
          <a:xfrm>
            <a:off x="338139" y="5397383"/>
            <a:ext cx="6280150" cy="3315579"/>
          </a:xfrm>
          <a:prstGeom prst="rect">
            <a:avLst/>
          </a:prstGeom>
          <a:noFill/>
          <a:ln/>
        </p:spPr>
        <p:txBody>
          <a:bodyPr lIns="91351" tIns="45675" rIns="91351" bIns="45675"/>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a:solidFill>
                  <a:schemeClr val="tx1"/>
                </a:solidFill>
                <a:effectLst/>
                <a:latin typeface="+mn-lt"/>
                <a:ea typeface="+mn-ea"/>
                <a:cs typeface="+mn-cs"/>
              </a:rPr>
              <a:t>Mapping the financial planning landscape</a:t>
            </a:r>
          </a:p>
          <a:p>
            <a:pPr lvl="0"/>
            <a:r>
              <a:rPr lang="en-US" sz="1000" b="1" kern="1200" dirty="0">
                <a:solidFill>
                  <a:schemeClr val="tx1"/>
                </a:solidFill>
                <a:effectLst/>
                <a:latin typeface="+mn-lt"/>
                <a:ea typeface="+mn-ea"/>
                <a:cs typeface="+mn-cs"/>
              </a:rPr>
              <a:t>As we considered the best way to illustrate the landscape, we settled on three data series: market share, technology functionality and planning approach.</a:t>
            </a:r>
          </a:p>
          <a:p>
            <a:pPr lvl="0"/>
            <a:r>
              <a:rPr lang="en-US" sz="1000" b="1" kern="1200" dirty="0">
                <a:solidFill>
                  <a:schemeClr val="tx1"/>
                </a:solidFill>
                <a:effectLst/>
                <a:latin typeface="+mn-lt"/>
                <a:ea typeface="+mn-ea"/>
                <a:cs typeface="+mn-cs"/>
              </a:rPr>
              <a:t>Bubble size relates to market share as a factor for comparison purposes. MoneyGuidePro</a:t>
            </a:r>
            <a:r>
              <a:rPr lang="en-US" sz="1000" b="1" kern="1200" baseline="30000" dirty="0">
                <a:solidFill>
                  <a:schemeClr val="tx1"/>
                </a:solidFill>
                <a:effectLst/>
                <a:latin typeface="+mn-lt"/>
                <a:ea typeface="+mn-ea"/>
                <a:cs typeface="+mn-cs"/>
              </a:rPr>
              <a:t>®</a:t>
            </a:r>
            <a:r>
              <a:rPr lang="en-US" sz="1000" b="1" kern="1200" dirty="0">
                <a:solidFill>
                  <a:schemeClr val="tx1"/>
                </a:solidFill>
                <a:effectLst/>
                <a:latin typeface="+mn-lt"/>
                <a:ea typeface="+mn-ea"/>
                <a:cs typeface="+mn-cs"/>
              </a:rPr>
              <a:t> and </a:t>
            </a:r>
            <a:r>
              <a:rPr lang="en-US" sz="1000" b="1" kern="1200" dirty="0" err="1">
                <a:solidFill>
                  <a:schemeClr val="tx1"/>
                </a:solidFill>
                <a:effectLst/>
                <a:latin typeface="+mn-lt"/>
                <a:ea typeface="+mn-ea"/>
                <a:cs typeface="+mn-cs"/>
              </a:rPr>
              <a:t>eMoney</a:t>
            </a:r>
            <a:r>
              <a:rPr lang="en-US" sz="1000" b="1" kern="1200" dirty="0">
                <a:solidFill>
                  <a:schemeClr val="tx1"/>
                </a:solidFill>
                <a:effectLst/>
                <a:latin typeface="+mn-lt"/>
                <a:ea typeface="+mn-ea"/>
                <a:cs typeface="+mn-cs"/>
              </a:rPr>
              <a:t> are clearly the dominant players with the longest tenure (15+ years); but new entrants are filling gaps in new ways with attractive features, for clients and investors.</a:t>
            </a:r>
          </a:p>
          <a:p>
            <a:pPr lvl="0"/>
            <a:r>
              <a:rPr lang="en-US" sz="1000" b="1" kern="1200" dirty="0">
                <a:solidFill>
                  <a:schemeClr val="tx1"/>
                </a:solidFill>
                <a:effectLst/>
                <a:latin typeface="+mn-lt"/>
                <a:ea typeface="+mn-ea"/>
                <a:cs typeface="+mn-cs"/>
              </a:rPr>
              <a:t>On the X axis, we attempted to plot each vendor’s technology functionality, specifically whether the software company built functionality chiefly for the advisor or the client/investor. For example: </a:t>
            </a:r>
            <a:r>
              <a:rPr lang="en-US" sz="1000" b="1" kern="1200" dirty="0" err="1">
                <a:solidFill>
                  <a:schemeClr val="tx1"/>
                </a:solidFill>
                <a:effectLst/>
                <a:latin typeface="+mn-lt"/>
                <a:ea typeface="+mn-ea"/>
                <a:cs typeface="+mn-cs"/>
              </a:rPr>
              <a:t>eMoney</a:t>
            </a:r>
            <a:r>
              <a:rPr lang="en-US" sz="1000" b="1" kern="1200" dirty="0">
                <a:solidFill>
                  <a:schemeClr val="tx1"/>
                </a:solidFill>
                <a:effectLst/>
                <a:latin typeface="+mn-lt"/>
                <a:ea typeface="+mn-ea"/>
                <a:cs typeface="+mn-cs"/>
              </a:rPr>
              <a:t> has built numerous features in its client portal that support client engagement and marketing, while other tools are more advisor-focused with key features for advanced planning analysis.</a:t>
            </a:r>
          </a:p>
          <a:p>
            <a:pPr lvl="0"/>
            <a:r>
              <a:rPr lang="en-US" sz="1000" b="1" kern="1200" dirty="0">
                <a:solidFill>
                  <a:schemeClr val="tx1"/>
                </a:solidFill>
                <a:effectLst/>
                <a:latin typeface="+mn-lt"/>
                <a:ea typeface="+mn-ea"/>
                <a:cs typeface="+mn-cs"/>
              </a:rPr>
              <a:t>The Y axis represents our assessment of each software vendor’s planning approach. On one end of the spectrum you have tools truly focused on a goals-based planning approach, like MoneyGuidePro</a:t>
            </a:r>
            <a:r>
              <a:rPr lang="en-US" sz="1000" b="1" kern="1200" baseline="30000" dirty="0">
                <a:solidFill>
                  <a:schemeClr val="tx1"/>
                </a:solidFill>
                <a:effectLst/>
                <a:latin typeface="+mn-lt"/>
                <a:ea typeface="+mn-ea"/>
                <a:cs typeface="+mn-cs"/>
              </a:rPr>
              <a:t>®</a:t>
            </a:r>
            <a:r>
              <a:rPr lang="en-US" sz="1000" b="1" kern="1200" dirty="0">
                <a:solidFill>
                  <a:schemeClr val="tx1"/>
                </a:solidFill>
                <a:effectLst/>
                <a:latin typeface="+mn-lt"/>
                <a:ea typeface="+mn-ea"/>
                <a:cs typeface="+mn-cs"/>
              </a:rPr>
              <a:t>. On the other end, you have more cash flow based planning tools, like </a:t>
            </a:r>
            <a:r>
              <a:rPr lang="en-US" sz="1000" b="1" kern="1200" dirty="0" err="1">
                <a:solidFill>
                  <a:schemeClr val="tx1"/>
                </a:solidFill>
                <a:effectLst/>
                <a:latin typeface="+mn-lt"/>
                <a:ea typeface="+mn-ea"/>
                <a:cs typeface="+mn-cs"/>
              </a:rPr>
              <a:t>eMoney</a:t>
            </a:r>
            <a:r>
              <a:rPr lang="en-US" sz="1000" b="1" kern="1200" dirty="0">
                <a:solidFill>
                  <a:schemeClr val="tx1"/>
                </a:solidFill>
                <a:effectLst/>
                <a:latin typeface="+mn-lt"/>
                <a:ea typeface="+mn-ea"/>
                <a:cs typeface="+mn-cs"/>
              </a:rPr>
              <a:t>. Then in the middle you have planning tools that offer functionality that support both approaches, like Advizr. </a:t>
            </a:r>
          </a:p>
          <a:p>
            <a:pPr>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33F41857-A014-409A-B164-F86206D2D026}"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338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6074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60743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5406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 we’re going to talk about </a:t>
            </a:r>
          </a:p>
          <a:p>
            <a:endParaRPr lang="en-US"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normAutofit/>
          </a:bodyPr>
          <a:lstStyle/>
          <a:p>
            <a:r>
              <a:rPr lang="en-US" dirty="0"/>
              <a:t>So, to summarize, switching to fee-based helps you:</a:t>
            </a:r>
          </a:p>
          <a:p>
            <a:endParaRPr lang="en-US" dirty="0">
              <a:solidFill>
                <a:srgbClr val="BB6600"/>
              </a:solidFill>
              <a:latin typeface="Arial"/>
            </a:endParaRPr>
          </a:p>
          <a:p>
            <a:r>
              <a:rPr lang="en-US" dirty="0">
                <a:solidFill>
                  <a:srgbClr val="BB6600"/>
                </a:solidFill>
                <a:latin typeface="Arial"/>
              </a:rPr>
              <a:t>[Point to and explain each bullet on slide.]</a:t>
            </a:r>
          </a:p>
          <a:p>
            <a:endParaRPr lang="en-US" dirty="0"/>
          </a:p>
          <a:p>
            <a:r>
              <a:rPr lang="en-US" dirty="0"/>
              <a:t>So the next question is:  </a:t>
            </a:r>
            <a:r>
              <a:rPr lang="en-US" b="1" dirty="0"/>
              <a:t>How do I get there?  </a:t>
            </a:r>
            <a:r>
              <a:rPr lang="en-US" dirty="0"/>
              <a:t>Can I really do this?  </a:t>
            </a:r>
            <a:r>
              <a:rPr lang="en-US" baseline="0" dirty="0"/>
              <a:t>Where do I start and how do I begin?</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557213" y="919163"/>
            <a:ext cx="5759450" cy="4319587"/>
          </a:xfrm>
          <a:ln/>
        </p:spPr>
      </p:sp>
      <p:sp>
        <p:nvSpPr>
          <p:cNvPr id="137219" name="Rectangle 3"/>
          <p:cNvSpPr>
            <a:spLocks noGrp="1" noChangeArrowheads="1"/>
          </p:cNvSpPr>
          <p:nvPr>
            <p:ph type="body" idx="1"/>
          </p:nvPr>
        </p:nvSpPr>
        <p:spPr>
          <a:xfrm>
            <a:off x="566841" y="5474141"/>
            <a:ext cx="5727424" cy="29861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7" rIns="91399" bIns="45697"/>
          <a:lstStyle/>
          <a:p>
            <a:pPr eaLnBrk="1" hangingPunct="1">
              <a:spcBef>
                <a:spcPct val="0"/>
              </a:spcBef>
            </a:pPr>
            <a:endParaRPr lang="en-US" altLang="en-US" dirty="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555625" y="919163"/>
            <a:ext cx="5759450" cy="4319587"/>
          </a:xfrm>
          <a:ln/>
        </p:spPr>
      </p:sp>
      <p:sp>
        <p:nvSpPr>
          <p:cNvPr id="54275" name="Notes Placeholder 2"/>
          <p:cNvSpPr>
            <a:spLocks noGrp="1"/>
          </p:cNvSpPr>
          <p:nvPr>
            <p:ph type="body" idx="1"/>
          </p:nvPr>
        </p:nvSpPr>
        <p:spPr>
          <a:xfrm>
            <a:off x="686115" y="4343286"/>
            <a:ext cx="5485772" cy="4115350"/>
          </a:xfrm>
          <a:prstGeom prst="rect">
            <a:avLst/>
          </a:prstGeom>
          <a:noFill/>
          <a:ln/>
        </p:spPr>
        <p:txBody>
          <a:bodyPr lIns="91059" tIns="45530" rIns="91059" bIns="45530"/>
          <a:lstStyle/>
          <a:p>
            <a:endParaRPr lang="en-US" dirty="0">
              <a:latin typeface="Arial" pitchFamily="34" charset="0"/>
            </a:endParaRPr>
          </a:p>
          <a:p>
            <a:endParaRPr lang="en-US" dirty="0">
              <a:latin typeface="Arial" pitchFamily="34" charset="0"/>
            </a:endParaRPr>
          </a:p>
          <a:p>
            <a:r>
              <a:rPr lang="en-US" dirty="0">
                <a:latin typeface="Arial" pitchFamily="34"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a:solidFill>
                  <a:schemeClr val="tx1"/>
                </a:solidFill>
                <a:effectLst/>
                <a:latin typeface="+mn-lt"/>
                <a:ea typeface="+mn-ea"/>
                <a:cs typeface="+mn-cs"/>
              </a:rPr>
              <a:t>The evolution of advice </a:t>
            </a:r>
          </a:p>
          <a:p>
            <a:r>
              <a:rPr lang="en-US" sz="1000" b="1" kern="1200" dirty="0">
                <a:solidFill>
                  <a:schemeClr val="tx1"/>
                </a:solidFill>
                <a:effectLst/>
                <a:latin typeface="+mn-lt"/>
                <a:ea typeface="+mn-ea"/>
                <a:cs typeface="+mn-cs"/>
              </a:rPr>
              <a:t>Pioneered by insurance agency and </a:t>
            </a:r>
            <a:r>
              <a:rPr lang="en-US" sz="1000" b="1" kern="1200" dirty="0" err="1">
                <a:solidFill>
                  <a:schemeClr val="tx1"/>
                </a:solidFill>
                <a:effectLst/>
                <a:latin typeface="+mn-lt"/>
                <a:ea typeface="+mn-ea"/>
                <a:cs typeface="+mn-cs"/>
              </a:rPr>
              <a:t>wirehouse</a:t>
            </a:r>
            <a:r>
              <a:rPr lang="en-US" sz="1000" b="1" kern="1200" dirty="0">
                <a:solidFill>
                  <a:schemeClr val="tx1"/>
                </a:solidFill>
                <a:effectLst/>
                <a:latin typeface="+mn-lt"/>
                <a:ea typeface="+mn-ea"/>
                <a:cs typeface="+mn-cs"/>
              </a:rPr>
              <a:t> defectors, early financial planning proved a convenient means to an end. These ambitious small business proprietors focused on product sales, with gross commissions as their true measure of success. It took the financial planning industry a half-century to evolve from the dark ages of high-commission estate planning, insurance and fee-laden, tax-focused limited partnerships to where it is today.</a:t>
            </a:r>
          </a:p>
          <a:p>
            <a:pPr defTabSz="861365">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1365">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a:solidFill>
                  <a:schemeClr val="tx1"/>
                </a:solidFill>
                <a:effectLst/>
                <a:latin typeface="+mn-lt"/>
                <a:ea typeface="+mn-ea"/>
                <a:cs typeface="+mn-cs"/>
              </a:rPr>
              <a:t>Today’s generation of advisors inherit an industry radically transformed by technology, product innovation, and a landscape altered by the global financial crisis.  Market research reveals that clients define successful relationships with their advisors as being easy to work with and having a deep understanding of their unique situation. Specifically, clients seek measurable value, e.g., personalized advice and error-free service, from their advisors; they are willing to replace their advisors if they don’t get it. </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The message is clear; consumers expect value from their financial advisors. Talking to clients; delving deeper; monitoring their satisfaction and concerns; and delivering real and unique value will be the new standard. </a:t>
            </a:r>
          </a:p>
          <a:p>
            <a:r>
              <a:rPr lang="en-US" sz="1000" b="1" kern="1200" dirty="0">
                <a:solidFill>
                  <a:schemeClr val="tx1"/>
                </a:solidFill>
                <a:effectLst/>
                <a:latin typeface="+mn-lt"/>
                <a:ea typeface="+mn-ea"/>
                <a:cs typeface="+mn-cs"/>
              </a:rPr>
              <a:t>Delivering on that promise of a consistently high-quality client experience is still more aspirational than actual today. No one has automated financial planning processes in a way that can effectively personalize a lifetime of advice for each client. “Financial planning was cumbersome when we entered the market in 2000,” says Bob Curtis, founder and CEO of MoneyGuidePro</a:t>
            </a:r>
            <a:r>
              <a:rPr lang="en-US" sz="1000" b="1" kern="1200" baseline="30000" dirty="0">
                <a:solidFill>
                  <a:schemeClr val="tx1"/>
                </a:solidFill>
                <a:effectLst/>
                <a:latin typeface="+mn-lt"/>
                <a:ea typeface="+mn-ea"/>
                <a:cs typeface="+mn-cs"/>
              </a:rPr>
              <a:t>®</a:t>
            </a:r>
            <a:r>
              <a:rPr lang="en-US" sz="1000" b="1" kern="1200" dirty="0">
                <a:solidFill>
                  <a:schemeClr val="tx1"/>
                </a:solidFill>
                <a:effectLst/>
                <a:latin typeface="+mn-lt"/>
                <a:ea typeface="+mn-ea"/>
                <a:cs typeface="+mn-cs"/>
              </a:rPr>
              <a:t>. “Early software was based on an accounting orientation with hundreds of columns and complex calculations,” he explains. </a:t>
            </a:r>
          </a:p>
          <a:p>
            <a:endParaRPr lang="en-US" sz="1000" b="1" kern="1200" dirty="0">
              <a:solidFill>
                <a:schemeClr val="tx1"/>
              </a:solidFill>
              <a:effectLst/>
              <a:latin typeface="+mn-lt"/>
              <a:ea typeface="+mn-ea"/>
              <a:cs typeface="+mn-cs"/>
            </a:endParaRPr>
          </a:p>
          <a:p>
            <a:pPr defTabSz="861365">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1365">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000" b="1" i="1" kern="1200" dirty="0">
                <a:solidFill>
                  <a:schemeClr val="tx1"/>
                </a:solidFill>
                <a:effectLst/>
                <a:latin typeface="+mn-lt"/>
                <a:ea typeface="+mn-ea"/>
                <a:cs typeface="+mn-cs"/>
              </a:rPr>
              <a:t>The Future</a:t>
            </a:r>
            <a:r>
              <a:rPr lang="en-US" sz="1000" b="1" kern="1200" dirty="0">
                <a:solidFill>
                  <a:schemeClr val="tx1"/>
                </a:solidFill>
                <a:effectLst/>
                <a:latin typeface="+mn-lt"/>
                <a:ea typeface="+mn-ea"/>
                <a:cs typeface="+mn-cs"/>
              </a:rPr>
              <a:t>: How Techno-Advisors and Clients Will Collaborate</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Proliferation of fintech solutions has given rise to the techno-advisor – a new breed of professional who uses technology selectively and intelligently to deepen client relationships.  The </a:t>
            </a:r>
            <a:r>
              <a:rPr lang="en-US" sz="1000" b="1" i="1" kern="1200" dirty="0">
                <a:solidFill>
                  <a:schemeClr val="tx1"/>
                </a:solidFill>
                <a:effectLst/>
                <a:latin typeface="+mn-lt"/>
                <a:ea typeface="+mn-ea"/>
                <a:cs typeface="+mn-cs"/>
              </a:rPr>
              <a:t>automate</a:t>
            </a:r>
            <a:r>
              <a:rPr lang="en-US" sz="1000" b="1" kern="1200" dirty="0">
                <a:solidFill>
                  <a:schemeClr val="tx1"/>
                </a:solidFill>
                <a:effectLst/>
                <a:latin typeface="+mn-lt"/>
                <a:ea typeface="+mn-ea"/>
                <a:cs typeface="+mn-cs"/>
              </a:rPr>
              <a:t>-</a:t>
            </a:r>
            <a:r>
              <a:rPr lang="en-US" sz="1000" b="1" i="1" kern="1200" dirty="0">
                <a:solidFill>
                  <a:schemeClr val="tx1"/>
                </a:solidFill>
                <a:effectLst/>
                <a:latin typeface="+mn-lt"/>
                <a:ea typeface="+mn-ea"/>
                <a:cs typeface="+mn-cs"/>
              </a:rPr>
              <a:t>and-personalize</a:t>
            </a:r>
            <a:r>
              <a:rPr lang="en-US" sz="1000" b="1" kern="1200" dirty="0">
                <a:solidFill>
                  <a:schemeClr val="tx1"/>
                </a:solidFill>
                <a:effectLst/>
                <a:latin typeface="+mn-lt"/>
                <a:ea typeface="+mn-ea"/>
                <a:cs typeface="+mn-cs"/>
              </a:rPr>
              <a:t> approach embodies how clients interact with their advisor, and how advisors guide investors by merging technology with a hands-on approach. It’s the way advice-focused advisors are truly differentiating themselves in the shift from practice to business. “Automation,” says Hussain Zaidi, CFP</a:t>
            </a:r>
            <a:r>
              <a:rPr lang="en-US" sz="1000" b="1" kern="1200" baseline="30000" dirty="0">
                <a:solidFill>
                  <a:schemeClr val="tx1"/>
                </a:solidFill>
                <a:effectLst/>
                <a:latin typeface="+mn-lt"/>
                <a:ea typeface="+mn-ea"/>
                <a:cs typeface="+mn-cs"/>
              </a:rPr>
              <a:t>®</a:t>
            </a:r>
            <a:r>
              <a:rPr lang="en-US" sz="1000" b="1" kern="1200" dirty="0">
                <a:solidFill>
                  <a:schemeClr val="tx1"/>
                </a:solidFill>
                <a:effectLst/>
                <a:latin typeface="+mn-lt"/>
                <a:ea typeface="+mn-ea"/>
                <a:cs typeface="+mn-cs"/>
              </a:rPr>
              <a:t>,</a:t>
            </a:r>
            <a:r>
              <a:rPr lang="en-US" sz="1000" b="1" kern="1200" baseline="30000" dirty="0">
                <a:solidFill>
                  <a:schemeClr val="tx1"/>
                </a:solidFill>
                <a:effectLst/>
                <a:latin typeface="+mn-lt"/>
                <a:ea typeface="+mn-ea"/>
                <a:cs typeface="+mn-cs"/>
              </a:rPr>
              <a:t> </a:t>
            </a:r>
            <a:r>
              <a:rPr lang="en-US" sz="1000" b="1" kern="1200" dirty="0">
                <a:solidFill>
                  <a:schemeClr val="tx1"/>
                </a:solidFill>
                <a:effectLst/>
                <a:latin typeface="+mn-lt"/>
                <a:ea typeface="+mn-ea"/>
                <a:cs typeface="+mn-cs"/>
              </a:rPr>
              <a:t>CEO of Advizr, “will continue to evolve – not to the point of replacing advisors, but enabling them to provide more holistic advice in a scalable way.”</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Co-planning: A different approach to working with clients and creating value </a:t>
            </a:r>
          </a:p>
          <a:p>
            <a:r>
              <a:rPr lang="en-US" sz="1000" b="1" kern="1200" dirty="0">
                <a:solidFill>
                  <a:schemeClr val="tx1"/>
                </a:solidFill>
                <a:effectLst/>
                <a:latin typeface="+mn-lt"/>
                <a:ea typeface="+mn-ea"/>
                <a:cs typeface="+mn-cs"/>
              </a:rPr>
              <a:t>All good advice needs to be framed in the context of a plan, insists Bob Curtis. “Our research finds that many clients prefer starting the process themselves in the comfort of their own home – it takes some of the fear of planning out of the equation. You’ll discover, because they’ve told you, that they worry about losing money; another great recession; someone getting sick or dying; a good plan addresses these and other emotionally-charged issues.” The key, he explains, is getting the client more actively engaged. </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Prospect-to-client engagement</a:t>
            </a:r>
          </a:p>
          <a:p>
            <a:r>
              <a:rPr lang="en-US" sz="1000" b="1" kern="1200" dirty="0">
                <a:solidFill>
                  <a:schemeClr val="tx1"/>
                </a:solidFill>
                <a:effectLst/>
                <a:latin typeface="+mn-lt"/>
                <a:ea typeface="+mn-ea"/>
                <a:cs typeface="+mn-cs"/>
              </a:rPr>
              <a:t>Robo platforms and client portals are shaping the front office and client experience from the moment of engagement. The challenge is to make that process seamless in the prospect-to-client journey. Prospects can start the financial planning process on their own through a guided experience, which helps the advisor from an efficiency standpoint. “Getting the prospect more involved early helps everybody, says Hussain Zaidi, CFP</a:t>
            </a:r>
            <a:r>
              <a:rPr lang="en-US" sz="1000" b="1" kern="1200" baseline="30000" dirty="0">
                <a:solidFill>
                  <a:schemeClr val="tx1"/>
                </a:solidFill>
                <a:effectLst/>
                <a:latin typeface="+mn-lt"/>
                <a:ea typeface="+mn-ea"/>
                <a:cs typeface="+mn-cs"/>
              </a:rPr>
              <a:t>®</a:t>
            </a:r>
            <a:r>
              <a:rPr lang="en-US" sz="1000" b="1" kern="1200" dirty="0">
                <a:solidFill>
                  <a:schemeClr val="tx1"/>
                </a:solidFill>
                <a:effectLst/>
                <a:latin typeface="+mn-lt"/>
                <a:ea typeface="+mn-ea"/>
                <a:cs typeface="+mn-cs"/>
              </a:rPr>
              <a:t>. “It’s a good use of automation and helps the advisor spend more time on higher value client services.”</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Creating value through a series of </a:t>
            </a:r>
            <a:r>
              <a:rPr lang="en-US" sz="1000" b="1" i="1" kern="1200" dirty="0">
                <a:solidFill>
                  <a:schemeClr val="tx1"/>
                </a:solidFill>
                <a:effectLst/>
                <a:latin typeface="+mn-lt"/>
                <a:ea typeface="+mn-ea"/>
                <a:cs typeface="+mn-cs"/>
              </a:rPr>
              <a:t>micromoments</a:t>
            </a:r>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Techno-advisors can differentiate themselves from a mere robo solution through what Google calls “micromoments.” These are defined as critical touch points that, when added together, ultimately shape the customer journey.  We view these as opportunities to reach out to clients systematically to demonstrate your value and bind you closer together. However, advisors must be ready to act when that moment arises.</a:t>
            </a:r>
          </a:p>
          <a:p>
            <a:pPr lvl="0"/>
            <a:endParaRPr lang="en-US" sz="1000" b="1" kern="1200" dirty="0">
              <a:solidFill>
                <a:schemeClr val="tx1"/>
              </a:solidFill>
              <a:effectLst/>
              <a:latin typeface="+mn-lt"/>
              <a:ea typeface="+mn-ea"/>
              <a:cs typeface="+mn-cs"/>
            </a:endParaRPr>
          </a:p>
          <a:p>
            <a:r>
              <a:rPr lang="en-US" sz="1000" b="1" i="1" kern="1200" dirty="0">
                <a:solidFill>
                  <a:schemeClr val="tx1"/>
                </a:solidFill>
                <a:effectLst/>
                <a:latin typeface="+mn-lt"/>
                <a:ea typeface="+mn-ea"/>
                <a:cs typeface="+mn-cs"/>
              </a:rPr>
              <a:t>In the fall of 2017, Equifax announced a cyber security incident potentially impacted 143 million U.S. consumers. At conferences a few weeks later, SEI’s John Anderson asked how many advisors in the room had taken advantage of the Equifax hack to engage with clients. Out of 200 advisors only four hands went up – a staggering 196 missed opportunities. Think about that. If the average advisor serves 150 client families, that’s 29,400 families who didn’t hear from their advisor or went somewhere else for information about how the breach may have affected them. How do you ensure that you won’t miss the next micromoment opportunity?  See </a:t>
            </a:r>
            <a:r>
              <a:rPr lang="en-US" sz="1000" b="1" i="1" u="sng" kern="1200" dirty="0">
                <a:solidFill>
                  <a:schemeClr val="tx1"/>
                </a:solidFill>
                <a:effectLst/>
                <a:latin typeface="+mn-lt"/>
                <a:ea typeface="+mn-ea"/>
                <a:cs typeface="+mn-cs"/>
                <a:hlinkClick r:id="rId3"/>
              </a:rPr>
              <a:t>http://seicblogs.com</a:t>
            </a:r>
            <a:r>
              <a:rPr lang="en-US" sz="1000" b="1" i="1" kern="1200" dirty="0">
                <a:solidFill>
                  <a:schemeClr val="tx1"/>
                </a:solidFill>
                <a:effectLst/>
                <a:latin typeface="+mn-lt"/>
                <a:ea typeface="+mn-ea"/>
                <a:cs typeface="+mn-cs"/>
              </a:rPr>
              <a:t> for ways to capitalize on news your clients care about.</a:t>
            </a:r>
            <a:endParaRPr lang="en-US" sz="1000" b="1" kern="1200" dirty="0">
              <a:solidFill>
                <a:schemeClr val="tx1"/>
              </a:solidFill>
              <a:effectLst/>
              <a:latin typeface="+mn-lt"/>
              <a:ea typeface="+mn-ea"/>
              <a:cs typeface="+mn-cs"/>
            </a:endParaRPr>
          </a:p>
          <a:p>
            <a:pPr lvl="0"/>
            <a:br>
              <a:rPr lang="en-US" dirty="0">
                <a:effectLst/>
              </a:rPr>
            </a:br>
            <a:r>
              <a:rPr lang="en-US" b="1" dirty="0">
                <a:effectLst/>
              </a:rPr>
              <a:t>Emphasis on Personalized Client Experience</a:t>
            </a:r>
            <a:r>
              <a:rPr lang="en-US" dirty="0">
                <a:effectLst/>
              </a:rPr>
              <a:t>: Beyond investment performance, the quality of the investor experience has a significant impact on client retention and revenue generation. The goal for most firms is to deliver an experience where everything works. Those that fail to meet client expectations risk being left behind – if not failure. Bob Curtis asks, “Why would the client pay a premium to get an experience that is anything but highly personalized? The advisor’s value is enhanced through that personal attention.” </a:t>
            </a:r>
            <a:r>
              <a:rPr lang="en-US" sz="1000" b="1" kern="1200" dirty="0">
                <a:solidFill>
                  <a:schemeClr val="tx1"/>
                </a:solidFill>
                <a:effectLst/>
                <a:latin typeface="+mn-lt"/>
                <a:ea typeface="+mn-ea"/>
                <a:cs typeface="+mn-cs"/>
              </a:rPr>
              <a:t>High-Tech, High-Touch: Traditional wealth management services are becoming increasingly commoditized as new entrants automate planning, advice and cash flow management. In addition to reducing costs, the high-tech, high-touch approach can add capacity, improve productivity, enhance competitive advantage, and meet clients’ needs on their terms. While digital solutions can play a valuable role in automating elements of the investment process, the human touch remains central to the advice management experience.</a:t>
            </a:r>
          </a:p>
          <a:p>
            <a:pPr lvl="0"/>
            <a:endParaRPr lang="en-US" sz="1000" b="1" kern="1200" dirty="0">
              <a:solidFill>
                <a:schemeClr val="tx1"/>
              </a:solidFill>
              <a:effectLst/>
              <a:latin typeface="+mn-lt"/>
              <a:ea typeface="+mn-ea"/>
              <a:cs typeface="+mn-cs"/>
            </a:endParaRPr>
          </a:p>
          <a:p>
            <a:pPr lvl="0"/>
            <a:r>
              <a:rPr lang="en-US" sz="1000" b="1" kern="1200" dirty="0">
                <a:solidFill>
                  <a:schemeClr val="tx1"/>
                </a:solidFill>
                <a:effectLst/>
                <a:latin typeface="+mn-lt"/>
                <a:ea typeface="+mn-ea"/>
                <a:cs typeface="+mn-cs"/>
              </a:rPr>
              <a:t>Mobile Friendly: The digital disruption in financial services mirrors what has transpired in retail and other industries. “These intuitive tools support both clients and advisors and can boost client engagement in a powerful, interactive way,” says Hussain Zaidi, CFP</a:t>
            </a:r>
            <a:r>
              <a:rPr lang="en-US" sz="1000" b="1" kern="1200" baseline="30000" dirty="0">
                <a:solidFill>
                  <a:schemeClr val="tx1"/>
                </a:solidFill>
                <a:effectLst/>
                <a:latin typeface="+mn-lt"/>
                <a:ea typeface="+mn-ea"/>
                <a:cs typeface="+mn-cs"/>
              </a:rPr>
              <a:t>®</a:t>
            </a:r>
            <a:r>
              <a:rPr lang="en-US" sz="1000" b="1" kern="1200" dirty="0">
                <a:solidFill>
                  <a:schemeClr val="tx1"/>
                </a:solidFill>
                <a:effectLst/>
                <a:latin typeface="+mn-lt"/>
                <a:ea typeface="+mn-ea"/>
                <a:cs typeface="+mn-cs"/>
              </a:rPr>
              <a:t>. And it’s not just younger consumers who want to use digital investment tools on the go and on their mobile devices. Research reveals that older and richer investors are even more concerned about digital access. Investors across generations and wealth levels want the same customer experience from investment providers that they get from Apple and Amazon.</a:t>
            </a:r>
          </a:p>
          <a:p>
            <a:endParaRPr lang="en-US" sz="1000" b="1" kern="1200" dirty="0">
              <a:solidFill>
                <a:schemeClr val="tx1"/>
              </a:solidFill>
              <a:effectLst/>
              <a:latin typeface="+mn-lt"/>
              <a:ea typeface="+mn-ea"/>
              <a:cs typeface="+mn-cs"/>
            </a:endParaRPr>
          </a:p>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I /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2" name="Title 1"/>
          <p:cNvSpPr>
            <a:spLocks noGrp="1"/>
          </p:cNvSpPr>
          <p:nvPr>
            <p:ph type="ctrTitle"/>
          </p:nvPr>
        </p:nvSpPr>
        <p:spPr bwMode="gray">
          <a:xfrm>
            <a:off x="762000" y="533400"/>
            <a:ext cx="3971850" cy="731520"/>
          </a:xfrm>
        </p:spPr>
        <p:txBody>
          <a:bodyPr anchor="b" anchorCtr="0"/>
          <a:lstStyle>
            <a:lvl1pPr algn="l">
              <a:defRPr b="0">
                <a:solidFill>
                  <a:srgbClr val="00692D"/>
                </a:solidFill>
              </a:defRPr>
            </a:lvl1pPr>
          </a:lstStyle>
          <a:p>
            <a:r>
              <a:rPr lang="en-US" dirty="0"/>
              <a:t>Click to edit Master title style</a:t>
            </a:r>
          </a:p>
        </p:txBody>
      </p:sp>
      <p:sp>
        <p:nvSpPr>
          <p:cNvPr id="9" name="Text Placeholder 8"/>
          <p:cNvSpPr>
            <a:spLocks noGrp="1"/>
          </p:cNvSpPr>
          <p:nvPr>
            <p:ph type="body" sz="quarter" idx="11"/>
          </p:nvPr>
        </p:nvSpPr>
        <p:spPr bwMode="gray">
          <a:xfrm>
            <a:off x="761999" y="1264920"/>
            <a:ext cx="3971850" cy="1737360"/>
          </a:xfrm>
        </p:spPr>
        <p:txBody>
          <a:bodyPr/>
          <a:lstStyle>
            <a:lvl1pPr>
              <a:spcBef>
                <a:spcPts val="0"/>
              </a:spcBef>
              <a:spcAft>
                <a:spcPts val="300"/>
              </a:spcAft>
              <a:defRPr/>
            </a:lvl1pPr>
            <a:lvl2pPr marL="0" indent="0">
              <a:spcBef>
                <a:spcPts val="0"/>
              </a:spcBef>
              <a:spcAft>
                <a:spcPts val="300"/>
              </a:spcAft>
              <a:buFontTx/>
              <a:buNone/>
              <a:defRPr sz="1200"/>
            </a:lvl2pPr>
          </a:lstStyle>
          <a:p>
            <a:pPr lvl="0"/>
            <a:r>
              <a:rPr lang="en-US" dirty="0"/>
              <a:t>Click to edit Master text styles</a:t>
            </a:r>
          </a:p>
          <a:p>
            <a:pPr lvl="1"/>
            <a:r>
              <a:rPr lang="en-US" dirty="0"/>
              <a:t>Second level</a:t>
            </a:r>
          </a:p>
        </p:txBody>
      </p:sp>
      <p:pic>
        <p:nvPicPr>
          <p:cNvPr id="5" name="Picture 4" descr="SEI_NWNA_W.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5257800"/>
            <a:ext cx="1549400" cy="279400"/>
          </a:xfrm>
          <a:prstGeom prst="rect">
            <a:avLst/>
          </a:prstGeom>
        </p:spPr>
      </p:pic>
    </p:spTree>
    <p:extLst>
      <p:ext uri="{BB962C8B-B14F-4D97-AF65-F5344CB8AC3E}">
        <p14:creationId xmlns:p14="http://schemas.microsoft.com/office/powerpoint/2010/main" val="192455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I / 1-Col Text + 2-Charts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7"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dirty="0"/>
              <a:t>Click to edit Master text styles</a:t>
            </a:r>
          </a:p>
        </p:txBody>
      </p:sp>
      <p:sp>
        <p:nvSpPr>
          <p:cNvPr id="6" name="Text Placeholder 5"/>
          <p:cNvSpPr>
            <a:spLocks noGrp="1"/>
          </p:cNvSpPr>
          <p:nvPr>
            <p:ph type="body" sz="quarter" idx="13"/>
          </p:nvPr>
        </p:nvSpPr>
        <p:spPr bwMode="gray">
          <a:xfrm>
            <a:off x="457199"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hart Placeholder 11"/>
          <p:cNvSpPr>
            <a:spLocks noGrp="1"/>
          </p:cNvSpPr>
          <p:nvPr>
            <p:ph type="chart" sz="quarter" idx="14"/>
          </p:nvPr>
        </p:nvSpPr>
        <p:spPr bwMode="gray">
          <a:xfrm>
            <a:off x="4708526" y="1463674"/>
            <a:ext cx="3978274" cy="1965325"/>
          </a:xfrm>
        </p:spPr>
        <p:txBody>
          <a:bodyPr/>
          <a:lstStyle/>
          <a:p>
            <a:endParaRPr lang="en-US" dirty="0"/>
          </a:p>
        </p:txBody>
      </p:sp>
      <p:sp>
        <p:nvSpPr>
          <p:cNvPr id="13" name="Chart Placeholder 11"/>
          <p:cNvSpPr>
            <a:spLocks noGrp="1"/>
          </p:cNvSpPr>
          <p:nvPr>
            <p:ph type="chart" sz="quarter" idx="15"/>
          </p:nvPr>
        </p:nvSpPr>
        <p:spPr bwMode="gray">
          <a:xfrm>
            <a:off x="4708526" y="3749675"/>
            <a:ext cx="3978274" cy="1965325"/>
          </a:xfrm>
        </p:spPr>
        <p:txBody>
          <a:bodyPr/>
          <a:lstStyle/>
          <a:p>
            <a:endParaRPr lang="en-US" dirty="0"/>
          </a:p>
        </p:txBody>
      </p:sp>
      <p:sp>
        <p:nvSpPr>
          <p:cNvPr id="8" name="Text Box 28"/>
          <p:cNvSpPr txBox="1">
            <a:spLocks noChangeArrowheads="1"/>
          </p:cNvSpPr>
          <p:nvPr userDrawn="1"/>
        </p:nvSpPr>
        <p:spPr bwMode="gray">
          <a:xfrm>
            <a:off x="8305800" y="6553200"/>
            <a:ext cx="365125" cy="274637"/>
          </a:xfrm>
          <a:prstGeom prst="rect">
            <a:avLst/>
          </a:prstGeom>
          <a:noFill/>
          <a:ln w="9525">
            <a:noFill/>
            <a:miter lim="800000"/>
            <a:headEnd/>
            <a:tailEnd/>
          </a:ln>
          <a:effectLst/>
        </p:spPr>
        <p:txBody>
          <a:bodyPr lIns="0" tIns="0" rIns="0" bIns="0" anchor="t"/>
          <a:lstStyle/>
          <a:p>
            <a:pPr algn="r" fontAlgn="auto">
              <a:spcBef>
                <a:spcPts val="0"/>
              </a:spcBef>
              <a:spcAft>
                <a:spcPts val="0"/>
              </a:spcAft>
              <a:defRPr/>
            </a:pPr>
            <a:fld id="{90A80950-3F6F-4E5D-8684-46A95BEF941F}" type="slidenum">
              <a:rPr lang="en-US" sz="700" b="0">
                <a:solidFill>
                  <a:srgbClr val="000000"/>
                </a:solidFill>
                <a:latin typeface="+mn-lt"/>
              </a:rPr>
              <a:pPr algn="r" fontAlgn="auto">
                <a:spcBef>
                  <a:spcPts val="0"/>
                </a:spcBef>
                <a:spcAft>
                  <a:spcPts val="0"/>
                </a:spcAft>
                <a:defRPr/>
              </a:pPr>
              <a:t>‹#›</a:t>
            </a:fld>
            <a:endParaRPr lang="en-US" sz="700" b="0" dirty="0">
              <a:solidFill>
                <a:srgbClr val="000000"/>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36448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1487"/>
            <a:ext cx="8229600" cy="719138"/>
          </a:xfrm>
          <a:prstGeom prst="rect">
            <a:avLst/>
          </a:prstGeom>
        </p:spPr>
        <p:txBody>
          <a:bodyPr lIns="0" anchor="b" anchorCtr="0">
            <a:noAutofit/>
          </a:bodyPr>
          <a:lstStyle>
            <a:lvl1pPr algn="l">
              <a:lnSpc>
                <a:spcPts val="2800"/>
              </a:lnSpc>
              <a:defRPr sz="2400" b="0">
                <a:solidFill>
                  <a:schemeClr val="tx1"/>
                </a:solidFill>
                <a:latin typeface="+mj-lt"/>
                <a:cs typeface="Arial Narrow"/>
              </a:defRPr>
            </a:lvl1pPr>
          </a:lstStyle>
          <a:p>
            <a:r>
              <a:rPr lang="en-US" dirty="0"/>
              <a:t>Click to Edit Master Title Style</a:t>
            </a:r>
          </a:p>
        </p:txBody>
      </p:sp>
      <p:sp>
        <p:nvSpPr>
          <p:cNvPr id="12" name="Text Placeholder 11"/>
          <p:cNvSpPr>
            <a:spLocks noGrp="1"/>
          </p:cNvSpPr>
          <p:nvPr>
            <p:ph type="body" sz="quarter" idx="10" hasCustomPrompt="1"/>
          </p:nvPr>
        </p:nvSpPr>
        <p:spPr>
          <a:xfrm>
            <a:off x="452438" y="1350963"/>
            <a:ext cx="8229600" cy="1454244"/>
          </a:xfrm>
          <a:prstGeom prst="rect">
            <a:avLst/>
          </a:prstGeom>
        </p:spPr>
        <p:txBody>
          <a:bodyPr/>
          <a:lstStyle>
            <a:lvl1pPr marL="173038" indent="-173038">
              <a:lnSpc>
                <a:spcPts val="2200"/>
              </a:lnSpc>
              <a:buClrTx/>
              <a:buSzPct val="100000"/>
              <a:buFont typeface="Lucida Grande"/>
              <a:buChar char="›"/>
              <a:defRPr sz="2000">
                <a:solidFill>
                  <a:srgbClr val="000000"/>
                </a:solidFill>
                <a:latin typeface="Arial"/>
                <a:cs typeface="Arial"/>
              </a:defRPr>
            </a:lvl1pPr>
            <a:lvl2pPr>
              <a:spcBef>
                <a:spcPts val="400"/>
              </a:spcBef>
              <a:buClrTx/>
              <a:defRPr>
                <a:solidFill>
                  <a:srgbClr val="000000"/>
                </a:solidFill>
                <a:latin typeface="Arial"/>
                <a:cs typeface="Arial"/>
              </a:defRPr>
            </a:lvl2pPr>
            <a:lvl3pPr>
              <a:spcBef>
                <a:spcPts val="0"/>
              </a:spcBef>
              <a:spcAft>
                <a:spcPts val="200"/>
              </a:spcAft>
              <a:buClrTx/>
              <a:buSzPct val="100000"/>
              <a:buFont typeface="Lucida Grande"/>
              <a:buChar char="›"/>
              <a:defRPr sz="1600">
                <a:solidFill>
                  <a:srgbClr val="000000"/>
                </a:solidFill>
                <a:latin typeface="Arial"/>
                <a:cs typeface="Arial"/>
              </a:defRPr>
            </a:lvl3pPr>
            <a:lvl4pPr>
              <a:spcBef>
                <a:spcPts val="0"/>
              </a:spcBef>
              <a:spcAft>
                <a:spcPts val="200"/>
              </a:spcAft>
              <a:buClrTx/>
              <a:defRPr>
                <a:solidFill>
                  <a:srgbClr val="000000"/>
                </a:solidFill>
                <a:latin typeface="Arial"/>
                <a:cs typeface="Arial"/>
              </a:defRPr>
            </a:lvl4pPr>
            <a:lvl5pPr>
              <a:spcBef>
                <a:spcPts val="0"/>
              </a:spcBef>
              <a:spcAft>
                <a:spcPts val="200"/>
              </a:spcAft>
              <a:buClrTx/>
              <a:buSzPct val="100000"/>
              <a:buFont typeface="Lucida Grande"/>
              <a:buChar char="›"/>
              <a:defRPr>
                <a:solidFill>
                  <a:srgbClr val="00000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8321040" y="6496050"/>
            <a:ext cx="365760" cy="365125"/>
          </a:xfrm>
          <a:prstGeom prst="rect">
            <a:avLst/>
          </a:prstGeom>
        </p:spPr>
        <p:txBody>
          <a:bodyPr vert="horz" wrap="none" lIns="0" tIns="45720" rIns="0" bIns="45720" rtlCol="0" anchor="ctr"/>
          <a:lstStyle>
            <a:lvl1pPr algn="r">
              <a:defRPr sz="1000" b="1">
                <a:solidFill>
                  <a:srgbClr val="000000"/>
                </a:solidFill>
                <a:latin typeface="Arial"/>
                <a:cs typeface="Arial"/>
              </a:defRPr>
            </a:lvl1pPr>
          </a:lstStyle>
          <a:p>
            <a:fld id="{E9552E0F-3C2C-E04C-B1EC-9E440E01AB60}" type="slidenum">
              <a:rPr lang="en-US" smtClean="0"/>
              <a:pPr/>
              <a:t>‹#›</a:t>
            </a:fld>
            <a:endParaRPr lang="en-US" dirty="0"/>
          </a:p>
        </p:txBody>
      </p:sp>
      <p:sp>
        <p:nvSpPr>
          <p:cNvPr id="22" name="Text Placeholder 21"/>
          <p:cNvSpPr>
            <a:spLocks noGrp="1"/>
          </p:cNvSpPr>
          <p:nvPr>
            <p:ph type="body" sz="quarter" idx="11"/>
          </p:nvPr>
        </p:nvSpPr>
        <p:spPr>
          <a:xfrm>
            <a:off x="446088" y="6046771"/>
            <a:ext cx="8240712" cy="222283"/>
          </a:xfrm>
        </p:spPr>
        <p:txBody>
          <a:bodyPr anchor="b" anchorCtr="0"/>
          <a:lstStyle>
            <a:lvl1pPr>
              <a:spcBef>
                <a:spcPts val="0"/>
              </a:spcBef>
              <a:defRPr/>
            </a:lvl1pPr>
          </a:lstStyle>
          <a:p>
            <a:pPr lvl="0"/>
            <a:r>
              <a:rPr lang="en-US" dirty="0"/>
              <a:t>Click to edit Master text styles</a:t>
            </a:r>
          </a:p>
        </p:txBody>
      </p:sp>
    </p:spTree>
    <p:extLst>
      <p:ext uri="{BB962C8B-B14F-4D97-AF65-F5344CB8AC3E}">
        <p14:creationId xmlns:p14="http://schemas.microsoft.com/office/powerpoint/2010/main" val="395360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8463"/>
            <a:ext cx="8229600" cy="719138"/>
          </a:xfrm>
          <a:prstGeom prst="rect">
            <a:avLst/>
          </a:prstGeom>
        </p:spPr>
        <p:txBody>
          <a:bodyPr lIns="0" anchor="b" anchorCtr="0">
            <a:noAutofit/>
          </a:bodyPr>
          <a:lstStyle>
            <a:lvl1pPr algn="l">
              <a:defRPr sz="2200" b="0">
                <a:solidFill>
                  <a:schemeClr val="tx1"/>
                </a:solidFill>
                <a:latin typeface="Arial"/>
                <a:cs typeface="Arial"/>
              </a:defRPr>
            </a:lvl1pPr>
          </a:lstStyle>
          <a:p>
            <a:r>
              <a:rPr lang="en-US" dirty="0"/>
              <a:t>Click to Edit Master Title Style</a:t>
            </a:r>
          </a:p>
        </p:txBody>
      </p:sp>
      <p:sp>
        <p:nvSpPr>
          <p:cNvPr id="9" name="Slide Number Placeholder 5"/>
          <p:cNvSpPr>
            <a:spLocks noGrp="1"/>
          </p:cNvSpPr>
          <p:nvPr>
            <p:ph type="sldNum" sz="quarter" idx="4"/>
          </p:nvPr>
        </p:nvSpPr>
        <p:spPr>
          <a:xfrm>
            <a:off x="8013700" y="6496050"/>
            <a:ext cx="673100" cy="365125"/>
          </a:xfrm>
          <a:prstGeom prst="rect">
            <a:avLst/>
          </a:prstGeom>
        </p:spPr>
        <p:txBody>
          <a:bodyPr vert="horz" lIns="91440" tIns="45720" rIns="0" bIns="45720" rtlCol="0" anchor="ctr"/>
          <a:lstStyle>
            <a:lvl1pPr algn="r">
              <a:defRPr sz="1050" b="1">
                <a:solidFill>
                  <a:srgbClr val="595959"/>
                </a:solidFill>
              </a:defRPr>
            </a:lvl1pPr>
          </a:lstStyle>
          <a:p>
            <a:fld id="{7E2F4F1C-ACDF-9947-AFE3-18733FDC6251}" type="slidenum">
              <a:rPr lang="en-US" smtClean="0"/>
              <a:pPr/>
              <a:t>‹#›</a:t>
            </a:fld>
            <a:endParaRPr lang="en-US" dirty="0"/>
          </a:p>
        </p:txBody>
      </p:sp>
      <p:sp>
        <p:nvSpPr>
          <p:cNvPr id="12" name="Text Placeholder 11"/>
          <p:cNvSpPr>
            <a:spLocks noGrp="1"/>
          </p:cNvSpPr>
          <p:nvPr>
            <p:ph type="body" sz="quarter" idx="10" hasCustomPrompt="1"/>
          </p:nvPr>
        </p:nvSpPr>
        <p:spPr>
          <a:xfrm>
            <a:off x="452438" y="1350963"/>
            <a:ext cx="8229600" cy="1505540"/>
          </a:xfrm>
        </p:spPr>
        <p:txBody>
          <a:bodyPr/>
          <a:lstStyle>
            <a:lvl1pPr>
              <a:buClr>
                <a:srgbClr val="66952D"/>
              </a:buClr>
              <a:buSzPct val="80000"/>
              <a:buFont typeface="Lucida Grande"/>
              <a:buChar char="&gt;"/>
              <a:defRPr>
                <a:solidFill>
                  <a:srgbClr val="000000"/>
                </a:solidFill>
                <a:latin typeface="Arial"/>
                <a:cs typeface="Arial"/>
              </a:defRPr>
            </a:lvl1pPr>
            <a:lvl2pPr>
              <a:spcBef>
                <a:spcPts val="400"/>
              </a:spcBef>
              <a:buClr>
                <a:srgbClr val="66952D"/>
              </a:buClr>
              <a:defRPr>
                <a:solidFill>
                  <a:srgbClr val="000000"/>
                </a:solidFill>
                <a:latin typeface="Arial"/>
                <a:cs typeface="Arial"/>
              </a:defRPr>
            </a:lvl2pPr>
            <a:lvl3pPr>
              <a:spcBef>
                <a:spcPts val="400"/>
              </a:spcBef>
              <a:buClr>
                <a:srgbClr val="66952D"/>
              </a:buClr>
              <a:buFont typeface="Lucida Grande"/>
              <a:buChar char="&gt;"/>
              <a:defRPr>
                <a:solidFill>
                  <a:srgbClr val="000000"/>
                </a:solidFill>
                <a:latin typeface="Arial"/>
                <a:cs typeface="Arial"/>
              </a:defRPr>
            </a:lvl3pPr>
            <a:lvl4pPr>
              <a:buClr>
                <a:srgbClr val="66952D"/>
              </a:buClr>
              <a:defRPr>
                <a:solidFill>
                  <a:srgbClr val="000000"/>
                </a:solidFill>
                <a:latin typeface="Arial"/>
                <a:cs typeface="Arial"/>
              </a:defRPr>
            </a:lvl4pPr>
            <a:lvl5pPr>
              <a:buClr>
                <a:srgbClr val="66952D"/>
              </a:buClr>
              <a:defRPr>
                <a:solidFill>
                  <a:srgbClr val="00000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359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le and Text ove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4025" y="381000"/>
            <a:ext cx="8283575" cy="736600"/>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sz="half" idx="1" hasCustomPrompt="1"/>
          </p:nvPr>
        </p:nvSpPr>
        <p:spPr>
          <a:xfrm>
            <a:off x="454025" y="1349375"/>
            <a:ext cx="3990975" cy="1531188"/>
          </a:xfrm>
        </p:spPr>
        <p:txBody>
          <a:bodyPr/>
          <a:lstStyle>
            <a:lvl1pPr>
              <a:buClr>
                <a:srgbClr val="66952D"/>
              </a:buClr>
              <a:defRPr>
                <a:solidFill>
                  <a:srgbClr val="000000"/>
                </a:solidFill>
              </a:defRPr>
            </a:lvl1pPr>
            <a:lvl2pPr>
              <a:spcBef>
                <a:spcPts val="400"/>
              </a:spcBef>
              <a:buClr>
                <a:srgbClr val="66952D"/>
              </a:buClr>
              <a:defRPr>
                <a:solidFill>
                  <a:srgbClr val="000000"/>
                </a:solidFill>
              </a:defRPr>
            </a:lvl2pPr>
            <a:lvl3pPr>
              <a:spcBef>
                <a:spcPts val="400"/>
              </a:spcBef>
              <a:buClr>
                <a:srgbClr val="66952D"/>
              </a:buClr>
              <a:defRPr>
                <a:solidFill>
                  <a:srgbClr val="000000"/>
                </a:solidFill>
              </a:defRPr>
            </a:lvl3pPr>
            <a:lvl4pPr>
              <a:buClr>
                <a:srgbClr val="66952D"/>
              </a:buClr>
              <a:defRPr>
                <a:solidFill>
                  <a:srgbClr val="000000"/>
                </a:solidFill>
              </a:defRPr>
            </a:lvl4pPr>
            <a:lvl5pPr>
              <a:buClr>
                <a:srgbClr val="66952D"/>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hasCustomPrompt="1"/>
          </p:nvPr>
        </p:nvSpPr>
        <p:spPr>
          <a:xfrm>
            <a:off x="446087" y="5994922"/>
            <a:ext cx="8240713" cy="236817"/>
          </a:xfrm>
        </p:spPr>
        <p:txBody>
          <a:bodyPr anchor="b" anchorCtr="0"/>
          <a:lstStyle>
            <a:lvl1pPr>
              <a:lnSpc>
                <a:spcPts val="1050"/>
              </a:lnSpc>
              <a:spcBef>
                <a:spcPts val="300"/>
              </a:spcBef>
              <a:buNone/>
              <a:defRPr sz="1050">
                <a:solidFill>
                  <a:schemeClr val="tx1">
                    <a:lumMod val="65000"/>
                    <a:lumOff val="35000"/>
                  </a:schemeClr>
                </a:solidFill>
              </a:defRPr>
            </a:lvl1pPr>
            <a:lvl2pPr>
              <a:defRPr sz="1050"/>
            </a:lvl2pPr>
            <a:lvl3pPr>
              <a:defRPr sz="1050"/>
            </a:lvl3pPr>
            <a:lvl4pPr>
              <a:defRPr sz="1050"/>
            </a:lvl4pPr>
            <a:lvl5pPr>
              <a:defRPr sz="1050"/>
            </a:lvl5pPr>
          </a:lstStyle>
          <a:p>
            <a:pPr lvl="0"/>
            <a:r>
              <a:rPr lang="en-US" dirty="0"/>
              <a:t>Source: </a:t>
            </a:r>
          </a:p>
        </p:txBody>
      </p:sp>
      <p:sp>
        <p:nvSpPr>
          <p:cNvPr id="8" name="Text Placeholder 2"/>
          <p:cNvSpPr>
            <a:spLocks noGrp="1"/>
          </p:cNvSpPr>
          <p:nvPr>
            <p:ph type="body" sz="half" idx="12" hasCustomPrompt="1"/>
          </p:nvPr>
        </p:nvSpPr>
        <p:spPr>
          <a:xfrm>
            <a:off x="4695825" y="1349375"/>
            <a:ext cx="3990975" cy="1454244"/>
          </a:xfrm>
        </p:spPr>
        <p:txBody>
          <a:bodyPr/>
          <a:lstStyle>
            <a:lvl1pPr>
              <a:buClr>
                <a:srgbClr val="66952D"/>
              </a:buClr>
              <a:defRPr>
                <a:solidFill>
                  <a:srgbClr val="000000"/>
                </a:solidFill>
              </a:defRPr>
            </a:lvl1pPr>
            <a:lvl2pPr>
              <a:buClr>
                <a:srgbClr val="66952D"/>
              </a:buClr>
              <a:defRPr>
                <a:solidFill>
                  <a:srgbClr val="000000"/>
                </a:solidFill>
              </a:defRPr>
            </a:lvl2pPr>
            <a:lvl3pPr>
              <a:buClr>
                <a:srgbClr val="66952D"/>
              </a:buClr>
              <a:defRPr>
                <a:solidFill>
                  <a:srgbClr val="000000"/>
                </a:solidFill>
              </a:defRPr>
            </a:lvl3pPr>
            <a:lvl4pPr>
              <a:buClr>
                <a:srgbClr val="66952D"/>
              </a:buClr>
              <a:defRPr>
                <a:solidFill>
                  <a:srgbClr val="000000"/>
                </a:solidFill>
              </a:defRPr>
            </a:lvl4pPr>
            <a:lvl5pPr>
              <a:buClr>
                <a:srgbClr val="66952D"/>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3"/>
          </p:nvPr>
        </p:nvSpPr>
        <p:spPr>
          <a:xfrm>
            <a:off x="8321040" y="6496050"/>
            <a:ext cx="365760" cy="365125"/>
          </a:xfrm>
          <a:prstGeom prst="rect">
            <a:avLst/>
          </a:prstGeom>
        </p:spPr>
        <p:txBody>
          <a:bodyPr/>
          <a:lstStyle/>
          <a:p>
            <a:fld id="{E9552E0F-3C2C-E04C-B1EC-9E440E01AB60}" type="slidenum">
              <a:rPr lang="en-US" smtClean="0"/>
              <a:pPr/>
              <a:t>‹#›</a:t>
            </a:fld>
            <a:endParaRPr lang="en-US" dirty="0"/>
          </a:p>
        </p:txBody>
      </p:sp>
    </p:spTree>
    <p:extLst>
      <p:ext uri="{BB962C8B-B14F-4D97-AF65-F5344CB8AC3E}">
        <p14:creationId xmlns:p14="http://schemas.microsoft.com/office/powerpoint/2010/main" val="5053980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I / Section 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9144000" cy="6858000"/>
          </a:xfrm>
          <a:prstGeom prst="rect">
            <a:avLst/>
          </a:prstGeom>
        </p:spPr>
      </p:pic>
      <p:sp>
        <p:nvSpPr>
          <p:cNvPr id="8" name="Title 1"/>
          <p:cNvSpPr>
            <a:spLocks noGrp="1"/>
          </p:cNvSpPr>
          <p:nvPr>
            <p:ph type="ctrTitle"/>
          </p:nvPr>
        </p:nvSpPr>
        <p:spPr bwMode="gray">
          <a:xfrm>
            <a:off x="415089" y="4191000"/>
            <a:ext cx="4825561" cy="731520"/>
          </a:xfrm>
        </p:spPr>
        <p:txBody>
          <a:bodyPr anchor="b" anchorCtr="0"/>
          <a:lstStyle>
            <a:lvl1pPr algn="l">
              <a:defRPr b="0">
                <a:solidFill>
                  <a:srgbClr val="00692D"/>
                </a:solidFill>
              </a:defRPr>
            </a:lvl1pPr>
          </a:lstStyle>
          <a:p>
            <a:r>
              <a:rPr lang="en-US" dirty="0"/>
              <a:t>Click to edit Master title style</a:t>
            </a:r>
          </a:p>
        </p:txBody>
      </p:sp>
      <p:sp>
        <p:nvSpPr>
          <p:cNvPr id="9" name="Text Placeholder 8"/>
          <p:cNvSpPr>
            <a:spLocks noGrp="1"/>
          </p:cNvSpPr>
          <p:nvPr>
            <p:ph type="body" sz="quarter" idx="11"/>
          </p:nvPr>
        </p:nvSpPr>
        <p:spPr bwMode="gray">
          <a:xfrm>
            <a:off x="415088" y="4922520"/>
            <a:ext cx="4825561" cy="1737360"/>
          </a:xfrm>
        </p:spPr>
        <p:txBody>
          <a:bodyPr/>
          <a:lstStyle>
            <a:lvl1pPr>
              <a:spcBef>
                <a:spcPts val="0"/>
              </a:spcBef>
              <a:spcAft>
                <a:spcPts val="300"/>
              </a:spcAft>
              <a:defRPr/>
            </a:lvl1pPr>
            <a:lvl2pPr marL="0" indent="0">
              <a:spcBef>
                <a:spcPts val="0"/>
              </a:spcBef>
              <a:spcAft>
                <a:spcPts val="300"/>
              </a:spcAft>
              <a:buFontTx/>
              <a:buNone/>
              <a:defRPr sz="1200"/>
            </a:lvl2pPr>
          </a:lstStyle>
          <a:p>
            <a:pPr lvl="0"/>
            <a:r>
              <a:rPr lang="en-US" dirty="0"/>
              <a:t>Click to edit Master text styles</a:t>
            </a:r>
          </a:p>
          <a:p>
            <a:pPr lvl="1"/>
            <a:r>
              <a:rPr lang="en-US" dirty="0"/>
              <a:t>Second level</a:t>
            </a:r>
          </a:p>
        </p:txBody>
      </p:sp>
      <p:pic>
        <p:nvPicPr>
          <p:cNvPr id="2" name="Picture 1" descr="SEI_NWNA_W.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5257800"/>
            <a:ext cx="1549400" cy="279400"/>
          </a:xfrm>
          <a:prstGeom prst="rect">
            <a:avLst/>
          </a:prstGeom>
        </p:spPr>
      </p:pic>
    </p:spTree>
    <p:extLst>
      <p:ext uri="{BB962C8B-B14F-4D97-AF65-F5344CB8AC3E}">
        <p14:creationId xmlns:p14="http://schemas.microsoft.com/office/powerpoint/2010/main" val="192455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I / 1-Col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p:cNvSpPr>
            <a:spLocks noGrp="1"/>
          </p:cNvSpPr>
          <p:nvPr>
            <p:ph type="body" sz="quarter" idx="11"/>
          </p:nvPr>
        </p:nvSpPr>
        <p:spPr bwMode="gray">
          <a:xfrm>
            <a:off x="457200" y="1463675"/>
            <a:ext cx="8229600" cy="480060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I / 1-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p:cNvSpPr>
            <a:spLocks noGrp="1"/>
          </p:cNvSpPr>
          <p:nvPr>
            <p:ph type="body" sz="quarter" idx="11"/>
          </p:nvPr>
        </p:nvSpPr>
        <p:spPr bwMode="gray">
          <a:xfrm>
            <a:off x="457200" y="1463675"/>
            <a:ext cx="8229600" cy="425132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I / 2-Col Tex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p:cNvSpPr>
            <a:spLocks noGrp="1"/>
          </p:cNvSpPr>
          <p:nvPr>
            <p:ph type="body" sz="quarter" idx="11"/>
          </p:nvPr>
        </p:nvSpPr>
        <p:spPr bwMode="gray">
          <a:xfrm>
            <a:off x="457200"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dirty="0"/>
              <a:t>Click to edit Master text styles</a:t>
            </a:r>
          </a:p>
        </p:txBody>
      </p:sp>
      <p:sp>
        <p:nvSpPr>
          <p:cNvPr id="9" name="Text Placeholder 4"/>
          <p:cNvSpPr>
            <a:spLocks noGrp="1"/>
          </p:cNvSpPr>
          <p:nvPr>
            <p:ph type="body" sz="quarter" idx="13"/>
          </p:nvPr>
        </p:nvSpPr>
        <p:spPr bwMode="gray">
          <a:xfrm>
            <a:off x="4708525"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I / 1-Col Text + 1 Chart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5" name="Text Placeholder 4"/>
          <p:cNvSpPr>
            <a:spLocks noGrp="1"/>
          </p:cNvSpPr>
          <p:nvPr>
            <p:ph type="body" sz="quarter" idx="11"/>
          </p:nvPr>
        </p:nvSpPr>
        <p:spPr bwMode="gray">
          <a:xfrm>
            <a:off x="457200" y="1463675"/>
            <a:ext cx="3978275" cy="425132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dirty="0"/>
              <a:t>Click to edit Master text styles</a:t>
            </a:r>
          </a:p>
        </p:txBody>
      </p:sp>
      <p:sp>
        <p:nvSpPr>
          <p:cNvPr id="11" name="Chart Placeholder 10"/>
          <p:cNvSpPr>
            <a:spLocks noGrp="1"/>
          </p:cNvSpPr>
          <p:nvPr>
            <p:ph type="chart" sz="quarter" idx="13"/>
          </p:nvPr>
        </p:nvSpPr>
        <p:spPr bwMode="gray">
          <a:xfrm>
            <a:off x="4708525" y="1463675"/>
            <a:ext cx="3978275" cy="4251325"/>
          </a:xfr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I / 1-Content + 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463675"/>
            <a:ext cx="8229600" cy="425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I / 1-Col Table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7"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a:t>Click to edit Master text styles</a:t>
            </a:r>
          </a:p>
        </p:txBody>
      </p:sp>
      <p:sp>
        <p:nvSpPr>
          <p:cNvPr id="8" name="Table Placeholder 7"/>
          <p:cNvSpPr>
            <a:spLocks noGrp="1"/>
          </p:cNvSpPr>
          <p:nvPr>
            <p:ph type="tbl" sz="quarter" idx="13"/>
          </p:nvPr>
        </p:nvSpPr>
        <p:spPr>
          <a:xfrm>
            <a:off x="457200" y="1463675"/>
            <a:ext cx="8229600" cy="4251325"/>
          </a:xfrm>
        </p:spPr>
        <p:txBody>
          <a:bodyPr/>
          <a:lstStyle/>
          <a:p>
            <a:r>
              <a:rPr lang="en-US" dirty="0"/>
              <a:t>Click icon to add table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I / Title Only + Disclosur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7" name="Text Placeholder 6"/>
          <p:cNvSpPr>
            <a:spLocks noGrp="1"/>
          </p:cNvSpPr>
          <p:nvPr>
            <p:ph type="body" sz="quarter" idx="12"/>
          </p:nvPr>
        </p:nvSpPr>
        <p:spPr bwMode="gray">
          <a:xfrm>
            <a:off x="457200" y="5715000"/>
            <a:ext cx="8229600" cy="549275"/>
          </a:xfrm>
        </p:spPr>
        <p:txBody>
          <a:bodyPr anchor="b" anchorCtr="0"/>
          <a:lstStyle>
            <a:lvl1pPr>
              <a:spcBef>
                <a:spcPts val="0"/>
              </a:spcBef>
              <a:spcAft>
                <a:spcPts val="300"/>
              </a:spcAft>
              <a:defRPr sz="800" b="0">
                <a:solidFill>
                  <a:srgbClr val="5A6464"/>
                </a:solidFill>
              </a:defRPr>
            </a:lvl1pPr>
            <a:lvl2pPr marL="112713" indent="-112713">
              <a:spcBef>
                <a:spcPts val="0"/>
              </a:spcBef>
              <a:spcAft>
                <a:spcPts val="150"/>
              </a:spcAft>
              <a:defRPr sz="800">
                <a:solidFill>
                  <a:srgbClr val="5A6464"/>
                </a:solidFill>
              </a:defRPr>
            </a:lvl2pPr>
            <a:lvl3pPr marL="231775" indent="-119063">
              <a:spcBef>
                <a:spcPts val="0"/>
              </a:spcBef>
              <a:spcAft>
                <a:spcPts val="150"/>
              </a:spcAft>
              <a:defRPr sz="800">
                <a:solidFill>
                  <a:srgbClr val="5A6464"/>
                </a:solidFill>
              </a:defRPr>
            </a:lvl3pPr>
            <a:lvl4pPr>
              <a:spcAft>
                <a:spcPts val="0"/>
              </a:spcAft>
              <a:defRPr sz="800"/>
            </a:lvl4pPr>
            <a:lvl5pPr>
              <a:spcAft>
                <a:spcPts val="0"/>
              </a:spcAft>
              <a:defRPr sz="800"/>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457199"/>
            <a:ext cx="8229600" cy="777875"/>
          </a:xfrm>
          <a:prstGeom prst="rect">
            <a:avLst/>
          </a:prstGeom>
        </p:spPr>
        <p:txBody>
          <a:bodyPr vert="horz" lIns="0" tIns="0" rIns="0" bIns="45720" rtlCol="0" anchor="b" anchorCtr="0">
            <a:noAutofit/>
          </a:bodyPr>
          <a:lstStyle/>
          <a:p>
            <a:r>
              <a:rPr lang="en-US" dirty="0"/>
              <a:t>Click to edit Master title style</a:t>
            </a:r>
          </a:p>
        </p:txBody>
      </p:sp>
      <p:sp>
        <p:nvSpPr>
          <p:cNvPr id="3" name="Text Placeholder 2"/>
          <p:cNvSpPr>
            <a:spLocks noGrp="1"/>
          </p:cNvSpPr>
          <p:nvPr>
            <p:ph type="body" idx="1"/>
          </p:nvPr>
        </p:nvSpPr>
        <p:spPr bwMode="gray">
          <a:xfrm>
            <a:off x="457200" y="1463675"/>
            <a:ext cx="8229600" cy="48006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a:t>Fourth level</a:t>
            </a:r>
            <a:endParaRPr lang="en-US" dirty="0"/>
          </a:p>
        </p:txBody>
      </p:sp>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gray">
          <a:xfrm>
            <a:off x="457199" y="6509128"/>
            <a:ext cx="1234440" cy="224444"/>
          </a:xfrm>
          <a:prstGeom prst="rect">
            <a:avLst/>
          </a:prstGeom>
        </p:spPr>
      </p:pic>
      <p:cxnSp>
        <p:nvCxnSpPr>
          <p:cNvPr id="15" name="Straight Connector 14"/>
          <p:cNvCxnSpPr/>
          <p:nvPr/>
        </p:nvCxnSpPr>
        <p:spPr bwMode="gray">
          <a:xfrm>
            <a:off x="0" y="640080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bwMode="gray">
          <a:xfrm>
            <a:off x="457199" y="6509128"/>
            <a:ext cx="1234440" cy="224444"/>
          </a:xfrm>
          <a:prstGeom prst="rect">
            <a:avLst/>
          </a:prstGeom>
        </p:spPr>
      </p:pic>
      <p:cxnSp>
        <p:nvCxnSpPr>
          <p:cNvPr id="10" name="Straight Connector 9"/>
          <p:cNvCxnSpPr/>
          <p:nvPr userDrawn="1"/>
        </p:nvCxnSpPr>
        <p:spPr bwMode="gray">
          <a:xfrm>
            <a:off x="0" y="640080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a:off x="0" y="1234440"/>
            <a:ext cx="9144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28"/>
          <p:cNvSpPr txBox="1">
            <a:spLocks noChangeArrowheads="1"/>
          </p:cNvSpPr>
          <p:nvPr userDrawn="1"/>
        </p:nvSpPr>
        <p:spPr bwMode="gray">
          <a:xfrm>
            <a:off x="8305800" y="6553200"/>
            <a:ext cx="365125" cy="274637"/>
          </a:xfrm>
          <a:prstGeom prst="rect">
            <a:avLst/>
          </a:prstGeom>
          <a:noFill/>
          <a:ln w="9525">
            <a:noFill/>
            <a:miter lim="800000"/>
            <a:headEnd/>
            <a:tailEnd/>
          </a:ln>
          <a:effectLst/>
        </p:spPr>
        <p:txBody>
          <a:bodyPr lIns="0" tIns="0" rIns="0" bIns="0" anchor="t"/>
          <a:lstStyle/>
          <a:p>
            <a:pPr algn="r" fontAlgn="auto">
              <a:spcBef>
                <a:spcPts val="0"/>
              </a:spcBef>
              <a:spcAft>
                <a:spcPts val="0"/>
              </a:spcAft>
              <a:defRPr/>
            </a:pPr>
            <a:fld id="{90A80950-3F6F-4E5D-8684-46A95BEF941F}" type="slidenum">
              <a:rPr lang="en-US" sz="700" b="0">
                <a:solidFill>
                  <a:srgbClr val="000000"/>
                </a:solidFill>
                <a:latin typeface="+mn-lt"/>
              </a:rPr>
              <a:pPr algn="r" fontAlgn="auto">
                <a:spcBef>
                  <a:spcPts val="0"/>
                </a:spcBef>
                <a:spcAft>
                  <a:spcPts val="0"/>
                </a:spcAft>
                <a:defRPr/>
              </a:pPr>
              <a:t>‹#›</a:t>
            </a:fld>
            <a:endParaRPr lang="en-US" sz="700" b="0" dirty="0">
              <a:solidFill>
                <a:srgbClr val="000000"/>
              </a:solidFill>
              <a:latin typeface="+mn-lt"/>
            </a:endParaRPr>
          </a:p>
        </p:txBody>
      </p:sp>
    </p:spTree>
    <p:extLst>
      <p:ext uri="{BB962C8B-B14F-4D97-AF65-F5344CB8AC3E}">
        <p14:creationId xmlns:p14="http://schemas.microsoft.com/office/powerpoint/2010/main" val="14384670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98" r:id="rId3"/>
    <p:sldLayoutId id="2147483687" r:id="rId4"/>
    <p:sldLayoutId id="2147483696" r:id="rId5"/>
    <p:sldLayoutId id="2147483686" r:id="rId6"/>
    <p:sldLayoutId id="2147483699" r:id="rId7"/>
    <p:sldLayoutId id="2147483700" r:id="rId8"/>
    <p:sldLayoutId id="2147483688" r:id="rId9"/>
    <p:sldLayoutId id="2147483689" r:id="rId10"/>
    <p:sldLayoutId id="2147483704" r:id="rId11"/>
    <p:sldLayoutId id="2147483705" r:id="rId12"/>
    <p:sldLayoutId id="2147483706" r:id="rId13"/>
    <p:sldLayoutId id="2147483707" r:id="rId14"/>
  </p:sldLayoutIdLst>
  <p:hf hdr="0" ftr="0" dt="0"/>
  <p:txStyles>
    <p:titleStyle>
      <a:lvl1pPr algn="l" defTabSz="914400" rtl="0" eaLnBrk="1" latinLnBrk="0" hangingPunct="1">
        <a:spcBef>
          <a:spcPts val="0"/>
        </a:spcBef>
        <a:spcAft>
          <a:spcPts val="0"/>
        </a:spcAft>
        <a:buNone/>
        <a:defRPr sz="2400" b="0" kern="1200">
          <a:solidFill>
            <a:schemeClr val="tx1"/>
          </a:solidFill>
          <a:latin typeface="+mj-lt"/>
          <a:ea typeface="+mj-ea"/>
          <a:cs typeface="+mj-cs"/>
        </a:defRPr>
      </a:lvl1pPr>
    </p:titleStyle>
    <p:bodyStyle>
      <a:lvl1pPr marL="0" indent="0" algn="l" defTabSz="914400" rtl="0" eaLnBrk="1" latinLnBrk="0" hangingPunct="1">
        <a:spcBef>
          <a:spcPts val="600"/>
        </a:spcBef>
        <a:spcAft>
          <a:spcPts val="600"/>
        </a:spcAft>
        <a:buFontTx/>
        <a:buNone/>
        <a:defRPr sz="1600" b="1" kern="1200">
          <a:solidFill>
            <a:schemeClr val="tx1"/>
          </a:solidFill>
          <a:latin typeface="+mn-lt"/>
          <a:ea typeface="+mn-ea"/>
          <a:cs typeface="+mn-cs"/>
        </a:defRPr>
      </a:lvl1pPr>
      <a:lvl2pPr marL="171450" indent="-171450" algn="l" defTabSz="914400" rtl="0" eaLnBrk="1" latinLnBrk="0" hangingPunct="1">
        <a:spcBef>
          <a:spcPts val="0"/>
        </a:spcBef>
        <a:spcAft>
          <a:spcPts val="600"/>
        </a:spcAft>
        <a:buSzPct val="120000"/>
        <a:buFont typeface="Arial" pitchFamily="34" charset="0"/>
        <a:buChar char="•"/>
        <a:defRPr sz="1400" kern="1200">
          <a:solidFill>
            <a:schemeClr val="tx1"/>
          </a:solidFill>
          <a:latin typeface="+mn-lt"/>
          <a:ea typeface="+mn-ea"/>
          <a:cs typeface="+mn-cs"/>
        </a:defRPr>
      </a:lvl2pPr>
      <a:lvl3pPr marL="344488" indent="-171450" algn="l" defTabSz="914400" rtl="0" eaLnBrk="1" latinLnBrk="0" hangingPunct="1">
        <a:spcBef>
          <a:spcPts val="0"/>
        </a:spcBef>
        <a:spcAft>
          <a:spcPts val="600"/>
        </a:spcAft>
        <a:buClrTx/>
        <a:buSzPct val="100000"/>
        <a:buFont typeface="Arial" pitchFamily="34" charset="0"/>
        <a:buChar char="–"/>
        <a:defRPr sz="1200" kern="1200">
          <a:solidFill>
            <a:schemeClr val="tx1"/>
          </a:solidFill>
          <a:latin typeface="+mn-lt"/>
          <a:ea typeface="+mn-ea"/>
          <a:cs typeface="+mn-cs"/>
        </a:defRPr>
      </a:lvl3pPr>
      <a:lvl4pPr marL="515938" indent="-171450"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4pPr>
      <a:lvl5pPr marL="688975" indent="-176213" algn="l" defTabSz="914400" rtl="0" eaLnBrk="1" latinLnBrk="0" hangingPunct="1">
        <a:spcBef>
          <a:spcPts val="0"/>
        </a:spcBef>
        <a:spcAft>
          <a:spcPts val="600"/>
        </a:spcAft>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0"/>
          <p:cNvSpPr txBox="1">
            <a:spLocks/>
          </p:cNvSpPr>
          <p:nvPr/>
        </p:nvSpPr>
        <p:spPr bwMode="gray">
          <a:xfrm>
            <a:off x="796951" y="152400"/>
            <a:ext cx="7051649" cy="1023139"/>
          </a:xfrm>
          <a:prstGeom prst="rect">
            <a:avLst/>
          </a:prstGeom>
        </p:spPr>
        <p:txBody>
          <a:bodyPr vert="horz" lIns="0" tIns="0" rIns="0" bIns="45720" rtlCol="0" anchor="b" anchorCtr="0">
            <a:normAutofit/>
          </a:bodyPr>
          <a:lstStyle>
            <a:lvl1pPr algn="l" defTabSz="914400" rtl="0" eaLnBrk="1" latinLnBrk="0" hangingPunct="1">
              <a:spcBef>
                <a:spcPts val="0"/>
              </a:spcBef>
              <a:spcAft>
                <a:spcPts val="0"/>
              </a:spcAft>
              <a:buNone/>
              <a:defRPr sz="2400" b="0" kern="1200">
                <a:solidFill>
                  <a:srgbClr val="00692D"/>
                </a:solidFill>
                <a:latin typeface="+mj-lt"/>
                <a:ea typeface="+mj-ea"/>
                <a:cs typeface="+mj-cs"/>
              </a:defRPr>
            </a:lvl1pPr>
          </a:lstStyle>
          <a:p>
            <a:r>
              <a:rPr lang="en-US" sz="2800" dirty="0"/>
              <a:t>The Next Wave of Advice Management</a:t>
            </a:r>
          </a:p>
        </p:txBody>
      </p:sp>
      <p:grpSp>
        <p:nvGrpSpPr>
          <p:cNvPr id="8" name="Group 7"/>
          <p:cNvGrpSpPr/>
          <p:nvPr/>
        </p:nvGrpSpPr>
        <p:grpSpPr>
          <a:xfrm>
            <a:off x="838200" y="1434405"/>
            <a:ext cx="4648200" cy="1200329"/>
            <a:chOff x="512936" y="5505987"/>
            <a:chExt cx="6919365" cy="1418570"/>
          </a:xfrm>
        </p:grpSpPr>
        <p:sp>
          <p:nvSpPr>
            <p:cNvPr id="10" name="Rectangle 5"/>
            <p:cNvSpPr>
              <a:spLocks noChangeArrowheads="1"/>
            </p:cNvSpPr>
            <p:nvPr/>
          </p:nvSpPr>
          <p:spPr bwMode="auto">
            <a:xfrm>
              <a:off x="512936" y="5505987"/>
              <a:ext cx="5785043" cy="1418570"/>
            </a:xfrm>
            <a:prstGeom prst="rect">
              <a:avLst/>
            </a:prstGeom>
            <a:noFill/>
            <a:ln w="9525">
              <a:noFill/>
              <a:miter lim="800000"/>
              <a:headEnd/>
              <a:tailEnd/>
            </a:ln>
          </p:spPr>
          <p:txBody>
            <a:bodyPr wrap="square" lIns="0" rIns="0">
              <a:spAutoFit/>
            </a:bodyPr>
            <a:lstStyle/>
            <a:p>
              <a:pPr lvl="0"/>
              <a:r>
                <a:rPr lang="en-US" b="1" dirty="0"/>
                <a:t>Jake Norton</a:t>
              </a:r>
            </a:p>
            <a:p>
              <a:pPr lvl="0"/>
              <a:r>
                <a:rPr lang="en-US" i="1" dirty="0"/>
                <a:t>Regional Director – IN, KY, MI, OH</a:t>
              </a:r>
            </a:p>
            <a:p>
              <a:pPr lvl="0"/>
              <a:r>
                <a:rPr lang="en-US" dirty="0"/>
                <a:t>610.676.2099</a:t>
              </a:r>
            </a:p>
            <a:p>
              <a:pPr lvl="0"/>
              <a:r>
                <a:rPr lang="en-US" dirty="0"/>
                <a:t>jxnorton@seic.com</a:t>
              </a:r>
            </a:p>
          </p:txBody>
        </p:sp>
        <p:sp>
          <p:nvSpPr>
            <p:cNvPr id="11" name="Rectangle 10"/>
            <p:cNvSpPr>
              <a:spLocks noChangeArrowheads="1"/>
            </p:cNvSpPr>
            <p:nvPr/>
          </p:nvSpPr>
          <p:spPr bwMode="auto">
            <a:xfrm>
              <a:off x="4142767" y="5505989"/>
              <a:ext cx="3289534" cy="363736"/>
            </a:xfrm>
            <a:prstGeom prst="rect">
              <a:avLst/>
            </a:prstGeom>
            <a:noFill/>
            <a:ln w="9525">
              <a:noFill/>
              <a:miter lim="800000"/>
              <a:headEnd/>
              <a:tailEnd/>
            </a:ln>
          </p:spPr>
          <p:txBody>
            <a:bodyPr wrap="square" lIns="0" rIns="0">
              <a:spAutoFit/>
            </a:bodyPr>
            <a:lstStyle/>
            <a:p>
              <a:pPr lvl="0"/>
              <a:endParaRPr lang="en-US" sz="1400" dirty="0"/>
            </a:p>
          </p:txBody>
        </p:sp>
      </p:grpSp>
    </p:spTree>
    <p:extLst>
      <p:ext uri="{BB962C8B-B14F-4D97-AF65-F5344CB8AC3E}">
        <p14:creationId xmlns:p14="http://schemas.microsoft.com/office/powerpoint/2010/main" val="312470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p:txBody>
          <a:bodyPr/>
          <a:lstStyle/>
          <a:p>
            <a:r>
              <a:rPr lang="en-US" dirty="0"/>
              <a:t>The Future of Advice Management Is Already Here</a:t>
            </a:r>
          </a:p>
        </p:txBody>
      </p:sp>
    </p:spTree>
    <p:extLst>
      <p:ext uri="{BB962C8B-B14F-4D97-AF65-F5344CB8AC3E}">
        <p14:creationId xmlns:p14="http://schemas.microsoft.com/office/powerpoint/2010/main" val="8175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Future of Advice Management Is Already Here</a:t>
            </a:r>
          </a:p>
        </p:txBody>
      </p:sp>
      <p:sp>
        <p:nvSpPr>
          <p:cNvPr id="3" name="Content Placeholder 2"/>
          <p:cNvSpPr>
            <a:spLocks noGrp="1"/>
          </p:cNvSpPr>
          <p:nvPr>
            <p:ph type="body" sz="quarter" idx="10"/>
          </p:nvPr>
        </p:nvSpPr>
        <p:spPr>
          <a:xfrm>
            <a:off x="452438" y="1371600"/>
            <a:ext cx="8005762" cy="4401205"/>
          </a:xfrm>
        </p:spPr>
        <p:txBody>
          <a:bodyPr/>
          <a:lstStyle/>
          <a:p>
            <a:pPr>
              <a:buClrTx/>
              <a:buFont typeface="Arial" panose="020B0604020202020204" pitchFamily="34" charset="0"/>
              <a:buChar char="•"/>
            </a:pPr>
            <a:r>
              <a:rPr lang="en-US" sz="1750" b="0" dirty="0"/>
              <a:t>It’s where </a:t>
            </a:r>
            <a:r>
              <a:rPr lang="en-US" sz="1750" dirty="0">
                <a:solidFill>
                  <a:schemeClr val="accent6"/>
                </a:solidFill>
              </a:rPr>
              <a:t>high-tech meets high-touch</a:t>
            </a:r>
          </a:p>
          <a:p>
            <a:pPr>
              <a:buClrTx/>
              <a:buFont typeface="Arial" panose="020B0604020202020204" pitchFamily="34" charset="0"/>
              <a:buChar char="•"/>
            </a:pPr>
            <a:r>
              <a:rPr lang="en-US" sz="1750" b="0" dirty="0"/>
              <a:t>It’s where </a:t>
            </a:r>
            <a:r>
              <a:rPr lang="en-US" sz="1750" dirty="0">
                <a:solidFill>
                  <a:schemeClr val="accent6"/>
                </a:solidFill>
              </a:rPr>
              <a:t>opportunity meets value</a:t>
            </a:r>
          </a:p>
          <a:p>
            <a:pPr>
              <a:buClrTx/>
              <a:buFont typeface="Arial" panose="020B0604020202020204" pitchFamily="34" charset="0"/>
              <a:buChar char="•"/>
            </a:pPr>
            <a:r>
              <a:rPr lang="en-US" sz="1750" b="0" dirty="0"/>
              <a:t>It’s how advisors </a:t>
            </a:r>
            <a:r>
              <a:rPr lang="en-US" sz="1750" dirty="0">
                <a:solidFill>
                  <a:schemeClr val="accent6"/>
                </a:solidFill>
              </a:rPr>
              <a:t>deepen client engagement </a:t>
            </a:r>
            <a:r>
              <a:rPr lang="en-US" sz="1750" b="0" dirty="0"/>
              <a:t>and provide more </a:t>
            </a:r>
            <a:r>
              <a:rPr lang="en-US" sz="1750" dirty="0">
                <a:solidFill>
                  <a:schemeClr val="accent6"/>
                </a:solidFill>
              </a:rPr>
              <a:t>holistic advice in a scalable way</a:t>
            </a:r>
          </a:p>
          <a:p>
            <a:pPr>
              <a:buClrTx/>
              <a:buFont typeface="Arial" panose="020B0604020202020204" pitchFamily="34" charset="0"/>
              <a:buChar char="•"/>
            </a:pPr>
            <a:r>
              <a:rPr lang="en-US" sz="1750" b="0" dirty="0"/>
              <a:t>It </a:t>
            </a:r>
            <a:r>
              <a:rPr lang="en-US" sz="1750" dirty="0">
                <a:solidFill>
                  <a:schemeClr val="accent6"/>
                </a:solidFill>
              </a:rPr>
              <a:t>resembles the medical, accounting, and legal professions </a:t>
            </a:r>
            <a:r>
              <a:rPr lang="en-US" sz="1750" b="0" dirty="0"/>
              <a:t>– </a:t>
            </a:r>
          </a:p>
          <a:p>
            <a:pPr marL="461963" lvl="2" indent="-180975">
              <a:buFont typeface="Arial" panose="020B0604020202020204" pitchFamily="34" charset="0"/>
              <a:buChar char="̶"/>
            </a:pPr>
            <a:r>
              <a:rPr lang="en-US" sz="1750" dirty="0"/>
              <a:t>U</a:t>
            </a:r>
            <a:r>
              <a:rPr lang="en-US" sz="1750" b="0" dirty="0"/>
              <a:t>niversity preparation</a:t>
            </a:r>
          </a:p>
          <a:p>
            <a:pPr marL="461963" lvl="2" indent="-180975">
              <a:buFont typeface="Arial" panose="020B0604020202020204" pitchFamily="34" charset="0"/>
              <a:buChar char="̶"/>
            </a:pPr>
            <a:r>
              <a:rPr lang="en-US" sz="1750" dirty="0"/>
              <a:t>Ri</a:t>
            </a:r>
            <a:r>
              <a:rPr lang="en-US" sz="1750" b="0" dirty="0"/>
              <a:t>gorous professional training</a:t>
            </a:r>
          </a:p>
          <a:p>
            <a:pPr marL="461963" lvl="2" indent="-180975">
              <a:buFont typeface="Arial" panose="020B0604020202020204" pitchFamily="34" charset="0"/>
              <a:buChar char="̶"/>
            </a:pPr>
            <a:r>
              <a:rPr lang="en-US" sz="1750" dirty="0"/>
              <a:t>D</a:t>
            </a:r>
            <a:r>
              <a:rPr lang="en-US" sz="1750" b="0" dirty="0"/>
              <a:t>esignations and standards </a:t>
            </a:r>
          </a:p>
          <a:p>
            <a:pPr marL="0" indent="0">
              <a:buNone/>
            </a:pPr>
            <a:endParaRPr lang="en-US" sz="1750" b="0" dirty="0"/>
          </a:p>
        </p:txBody>
      </p:sp>
      <p:grpSp>
        <p:nvGrpSpPr>
          <p:cNvPr id="11" name="Group 10"/>
          <p:cNvGrpSpPr/>
          <p:nvPr/>
        </p:nvGrpSpPr>
        <p:grpSpPr>
          <a:xfrm>
            <a:off x="838200" y="4343400"/>
            <a:ext cx="7760677" cy="1905000"/>
            <a:chOff x="990600" y="4343400"/>
            <a:chExt cx="7760677" cy="1905000"/>
          </a:xfrm>
        </p:grpSpPr>
        <p:grpSp>
          <p:nvGrpSpPr>
            <p:cNvPr id="10" name="Group 9"/>
            <p:cNvGrpSpPr/>
            <p:nvPr/>
          </p:nvGrpSpPr>
          <p:grpSpPr>
            <a:xfrm>
              <a:off x="990600" y="4343400"/>
              <a:ext cx="3083169" cy="1905000"/>
              <a:chOff x="990600" y="4343400"/>
              <a:chExt cx="3083169" cy="1905000"/>
            </a:xfrm>
          </p:grpSpPr>
          <p:grpSp>
            <p:nvGrpSpPr>
              <p:cNvPr id="7" name="Group 6"/>
              <p:cNvGrpSpPr/>
              <p:nvPr/>
            </p:nvGrpSpPr>
            <p:grpSpPr>
              <a:xfrm>
                <a:off x="990600" y="4343400"/>
                <a:ext cx="1981200" cy="1905000"/>
                <a:chOff x="990600" y="4800600"/>
                <a:chExt cx="1676400" cy="1676400"/>
              </a:xfrm>
              <a:solidFill>
                <a:srgbClr val="92D050"/>
              </a:solidFill>
            </p:grpSpPr>
            <p:sp>
              <p:nvSpPr>
                <p:cNvPr id="5" name="Oval 4"/>
                <p:cNvSpPr/>
                <p:nvPr/>
              </p:nvSpPr>
              <p:spPr>
                <a:xfrm>
                  <a:off x="990600" y="4800600"/>
                  <a:ext cx="1676400" cy="167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90600" y="5410200"/>
                  <a:ext cx="1676400" cy="381000"/>
                </a:xfrm>
                <a:prstGeom prst="rect">
                  <a:avLst/>
                </a:prstGeom>
                <a:noFill/>
              </p:spPr>
              <p:txBody>
                <a:bodyPr wrap="square" lIns="0" tIns="0" rIns="0" bIns="0" rtlCol="0">
                  <a:noAutofit/>
                </a:bodyPr>
                <a:lstStyle/>
                <a:p>
                  <a:pPr algn="ctr"/>
                  <a:r>
                    <a:rPr lang="en-US" sz="2400" b="1" dirty="0">
                      <a:solidFill>
                        <a:schemeClr val="bg1"/>
                      </a:solidFill>
                    </a:rPr>
                    <a:t>Client</a:t>
                  </a:r>
                </a:p>
              </p:txBody>
            </p:sp>
          </p:grpSp>
          <p:sp>
            <p:nvSpPr>
              <p:cNvPr id="9" name="TextBox 8"/>
              <p:cNvSpPr txBox="1"/>
              <p:nvPr/>
            </p:nvSpPr>
            <p:spPr>
              <a:xfrm>
                <a:off x="1981200" y="5764823"/>
                <a:ext cx="2092569" cy="381000"/>
              </a:xfrm>
              <a:prstGeom prst="rect">
                <a:avLst/>
              </a:prstGeom>
              <a:solidFill>
                <a:schemeClr val="accent6"/>
              </a:solidFill>
              <a:effectLst>
                <a:outerShdw blurRad="50800" dist="38100" dir="2700000" algn="tl" rotWithShape="0">
                  <a:prstClr val="black">
                    <a:alpha val="40000"/>
                  </a:prstClr>
                </a:outerShdw>
              </a:effectLst>
            </p:spPr>
            <p:txBody>
              <a:bodyPr wrap="square" lIns="0" tIns="0" rIns="0" bIns="0" rtlCol="0">
                <a:noAutofit/>
              </a:bodyPr>
              <a:lstStyle/>
              <a:p>
                <a:pPr algn="ct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Customization</a:t>
                </a:r>
              </a:p>
            </p:txBody>
          </p:sp>
        </p:grpSp>
        <p:sp>
          <p:nvSpPr>
            <p:cNvPr id="8" name="Left-Right Arrow 7"/>
            <p:cNvSpPr/>
            <p:nvPr/>
          </p:nvSpPr>
          <p:spPr>
            <a:xfrm>
              <a:off x="3733800" y="5036127"/>
              <a:ext cx="1371600" cy="450273"/>
            </a:xfrm>
            <a:prstGeom prst="lef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5668108" y="4343400"/>
              <a:ext cx="3083169" cy="1905000"/>
              <a:chOff x="990600" y="4343400"/>
              <a:chExt cx="3083169" cy="1905000"/>
            </a:xfrm>
          </p:grpSpPr>
          <p:grpSp>
            <p:nvGrpSpPr>
              <p:cNvPr id="13" name="Group 12"/>
              <p:cNvGrpSpPr/>
              <p:nvPr/>
            </p:nvGrpSpPr>
            <p:grpSpPr>
              <a:xfrm>
                <a:off x="990600" y="4343400"/>
                <a:ext cx="1981200" cy="1905000"/>
                <a:chOff x="990600" y="4800600"/>
                <a:chExt cx="1676400" cy="1676400"/>
              </a:xfrm>
              <a:solidFill>
                <a:srgbClr val="92D050"/>
              </a:solidFill>
            </p:grpSpPr>
            <p:sp>
              <p:nvSpPr>
                <p:cNvPr id="15" name="Oval 14"/>
                <p:cNvSpPr/>
                <p:nvPr/>
              </p:nvSpPr>
              <p:spPr>
                <a:xfrm>
                  <a:off x="990600" y="4800600"/>
                  <a:ext cx="1676400" cy="167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90600" y="5410200"/>
                  <a:ext cx="1676400" cy="381000"/>
                </a:xfrm>
                <a:prstGeom prst="rect">
                  <a:avLst/>
                </a:prstGeom>
                <a:noFill/>
              </p:spPr>
              <p:txBody>
                <a:bodyPr wrap="square" lIns="0" tIns="0" rIns="0" bIns="0" rtlCol="0">
                  <a:noAutofit/>
                </a:bodyPr>
                <a:lstStyle/>
                <a:p>
                  <a:pPr algn="ctr"/>
                  <a:r>
                    <a:rPr lang="en-US" sz="2400" b="1" dirty="0">
                      <a:solidFill>
                        <a:schemeClr val="bg1"/>
                      </a:solidFill>
                    </a:rPr>
                    <a:t>Advisor</a:t>
                  </a:r>
                </a:p>
              </p:txBody>
            </p:sp>
          </p:grpSp>
          <p:sp>
            <p:nvSpPr>
              <p:cNvPr id="14" name="TextBox 13"/>
              <p:cNvSpPr txBox="1"/>
              <p:nvPr/>
            </p:nvSpPr>
            <p:spPr>
              <a:xfrm>
                <a:off x="1981200" y="5764823"/>
                <a:ext cx="2092569" cy="381000"/>
              </a:xfrm>
              <a:prstGeom prst="rect">
                <a:avLst/>
              </a:prstGeom>
              <a:solidFill>
                <a:schemeClr val="accent5"/>
              </a:solidFill>
              <a:effectLst>
                <a:outerShdw blurRad="50800" dist="38100" dir="2700000" algn="tl" rotWithShape="0">
                  <a:prstClr val="black">
                    <a:alpha val="40000"/>
                  </a:prstClr>
                </a:outerShdw>
              </a:effectLst>
            </p:spPr>
            <p:txBody>
              <a:bodyPr wrap="square" lIns="0" tIns="0" rIns="0" bIns="0" rtlCol="0">
                <a:noAutofit/>
              </a:bodyPr>
              <a:lstStyle/>
              <a:p>
                <a:pPr algn="ct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Mechanization</a:t>
                </a:r>
              </a:p>
            </p:txBody>
          </p:sp>
        </p:grpSp>
      </p:grpSp>
    </p:spTree>
    <p:extLst>
      <p:ext uri="{BB962C8B-B14F-4D97-AF65-F5344CB8AC3E}">
        <p14:creationId xmlns:p14="http://schemas.microsoft.com/office/powerpoint/2010/main" val="4978936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686800" cy="719138"/>
          </a:xfrm>
        </p:spPr>
        <p:txBody>
          <a:bodyPr/>
          <a:lstStyle/>
          <a:p>
            <a:r>
              <a:rPr lang="en-US" dirty="0">
                <a:solidFill>
                  <a:schemeClr val="accent6"/>
                </a:solidFill>
              </a:rPr>
              <a:t>The Future Is Already Here</a:t>
            </a:r>
            <a:r>
              <a:rPr lang="en-US" dirty="0">
                <a:solidFill>
                  <a:schemeClr val="accent6"/>
                </a:solidFill>
                <a:latin typeface="Arial Black" pitchFamily="34" charset="0"/>
                <a:cs typeface="Arial" charset="0"/>
              </a:rPr>
              <a:t> </a:t>
            </a:r>
            <a:r>
              <a:rPr lang="en-US" dirty="0">
                <a:latin typeface="Arial Black" pitchFamily="34" charset="0"/>
                <a:cs typeface="Arial" charset="0"/>
              </a:rPr>
              <a:t>›</a:t>
            </a:r>
            <a:r>
              <a:rPr lang="en-US" dirty="0"/>
              <a:t> </a:t>
            </a:r>
            <a:br>
              <a:rPr lang="en-US" dirty="0"/>
            </a:br>
            <a:r>
              <a:rPr lang="en-US" dirty="0"/>
              <a:t>How Techno-Advisors &amp; Clients Can/Will Collaborate</a:t>
            </a:r>
          </a:p>
        </p:txBody>
      </p:sp>
      <p:grpSp>
        <p:nvGrpSpPr>
          <p:cNvPr id="5" name="Group 4"/>
          <p:cNvGrpSpPr/>
          <p:nvPr/>
        </p:nvGrpSpPr>
        <p:grpSpPr>
          <a:xfrm>
            <a:off x="2982686" y="1416162"/>
            <a:ext cx="2819400" cy="2362201"/>
            <a:chOff x="457200" y="1371600"/>
            <a:chExt cx="3352800" cy="2807732"/>
          </a:xfrm>
        </p:grpSpPr>
        <p:sp>
          <p:nvSpPr>
            <p:cNvPr id="2" name="Rectangle 1"/>
            <p:cNvSpPr/>
            <p:nvPr/>
          </p:nvSpPr>
          <p:spPr>
            <a:xfrm>
              <a:off x="457200" y="3810000"/>
              <a:ext cx="3352800" cy="369332"/>
            </a:xfrm>
            <a:prstGeom prst="rect">
              <a:avLst/>
            </a:prstGeom>
          </p:spPr>
          <p:txBody>
            <a:bodyPr wrap="square">
              <a:spAutoFit/>
            </a:bodyPr>
            <a:lstStyle/>
            <a:p>
              <a:pPr algn="ctr"/>
              <a:endParaRPr lang="en-US" dirty="0"/>
            </a:p>
          </p:txBody>
        </p:sp>
        <p:grpSp>
          <p:nvGrpSpPr>
            <p:cNvPr id="3" name="Group 2"/>
            <p:cNvGrpSpPr/>
            <p:nvPr/>
          </p:nvGrpSpPr>
          <p:grpSpPr>
            <a:xfrm>
              <a:off x="685800" y="1371600"/>
              <a:ext cx="2693199" cy="2520563"/>
              <a:chOff x="881725" y="1986668"/>
              <a:chExt cx="2255028" cy="2611013"/>
            </a:xfrm>
          </p:grpSpPr>
          <p:sp>
            <p:nvSpPr>
              <p:cNvPr id="6" name="Rectangle 5"/>
              <p:cNvSpPr/>
              <p:nvPr/>
            </p:nvSpPr>
            <p:spPr>
              <a:xfrm>
                <a:off x="1009331" y="1986668"/>
                <a:ext cx="2041683" cy="2446968"/>
              </a:xfrm>
              <a:prstGeom prst="rect">
                <a:avLst/>
              </a:prstGeom>
              <a:noFill/>
              <a:ln>
                <a:solidFill>
                  <a:schemeClr val="accent6"/>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881725" y="3959975"/>
                <a:ext cx="2255028" cy="637706"/>
              </a:xfrm>
              <a:custGeom>
                <a:avLst/>
                <a:gdLst>
                  <a:gd name="connsiteX0" fmla="*/ 0 w 1198308"/>
                  <a:gd name="connsiteY0" fmla="*/ 0 h 422932"/>
                  <a:gd name="connsiteX1" fmla="*/ 1198308 w 1198308"/>
                  <a:gd name="connsiteY1" fmla="*/ 0 h 422932"/>
                  <a:gd name="connsiteX2" fmla="*/ 1198308 w 1198308"/>
                  <a:gd name="connsiteY2" fmla="*/ 422932 h 422932"/>
                  <a:gd name="connsiteX3" fmla="*/ 0 w 1198308"/>
                  <a:gd name="connsiteY3" fmla="*/ 422932 h 422932"/>
                  <a:gd name="connsiteX4" fmla="*/ 0 w 1198308"/>
                  <a:gd name="connsiteY4" fmla="*/ 0 h 42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308" h="422932">
                    <a:moveTo>
                      <a:pt x="0" y="0"/>
                    </a:moveTo>
                    <a:lnTo>
                      <a:pt x="1198308" y="0"/>
                    </a:lnTo>
                    <a:lnTo>
                      <a:pt x="1198308" y="422932"/>
                    </a:lnTo>
                    <a:lnTo>
                      <a:pt x="0" y="422932"/>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600" b="1" kern="1200" dirty="0"/>
                  <a:t>Techno-Advisor</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062" t="40598" r="57363" b="28643"/>
              <a:stretch/>
            </p:blipFill>
            <p:spPr bwMode="auto">
              <a:xfrm>
                <a:off x="1189374" y="2130651"/>
                <a:ext cx="1681597" cy="1868354"/>
              </a:xfrm>
              <a:prstGeom prst="rect">
                <a:avLst/>
              </a:prstGeom>
              <a:noFill/>
              <a:ln w="9525">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4" name="Rectangle 3"/>
          <p:cNvSpPr/>
          <p:nvPr/>
        </p:nvSpPr>
        <p:spPr>
          <a:xfrm>
            <a:off x="4648200" y="3505200"/>
            <a:ext cx="4724400" cy="2862322"/>
          </a:xfrm>
          <a:prstGeom prst="rect">
            <a:avLst/>
          </a:prstGeom>
        </p:spPr>
        <p:txBody>
          <a:bodyPr wrap="square">
            <a:spAutoFit/>
          </a:bodyPr>
          <a:lstStyle/>
          <a:p>
            <a:pPr algn="ctr"/>
            <a:r>
              <a:rPr lang="en-US" b="1" u="sng" dirty="0">
                <a:solidFill>
                  <a:schemeClr val="accent6"/>
                </a:solidFill>
              </a:rPr>
              <a:t>INSIDE</a:t>
            </a:r>
          </a:p>
          <a:p>
            <a:pPr algn="ctr"/>
            <a:r>
              <a:rPr lang="en-US" b="1" dirty="0">
                <a:solidFill>
                  <a:schemeClr val="accent6"/>
                </a:solidFill>
              </a:rPr>
              <a:t>Front-office technology &amp; workflow:</a:t>
            </a:r>
            <a:endParaRPr lang="en-US" dirty="0"/>
          </a:p>
          <a:p>
            <a:pPr marL="285750" indent="-285750">
              <a:buFont typeface="Arial" panose="020B0604020202020204" pitchFamily="34" charset="0"/>
              <a:buChar char="•"/>
            </a:pPr>
            <a:r>
              <a:rPr lang="en-US" dirty="0"/>
              <a:t>CRM: the </a:t>
            </a:r>
            <a:r>
              <a:rPr lang="en-US" b="1" u="sng" dirty="0"/>
              <a:t>client hub</a:t>
            </a:r>
          </a:p>
          <a:p>
            <a:pPr marL="285750" indent="-285750">
              <a:buFont typeface="Arial" panose="020B0604020202020204" pitchFamily="34" charset="0"/>
              <a:buChar char="•"/>
            </a:pPr>
            <a:r>
              <a:rPr lang="en-US" dirty="0"/>
              <a:t>Financial planning: the </a:t>
            </a:r>
            <a:r>
              <a:rPr lang="en-US" b="1" u="sng" dirty="0"/>
              <a:t>value hub</a:t>
            </a:r>
          </a:p>
          <a:p>
            <a:pPr marL="285750" indent="-285750">
              <a:buFont typeface="Arial" panose="020B0604020202020204" pitchFamily="34" charset="0"/>
              <a:buChar char="•"/>
            </a:pPr>
            <a:r>
              <a:rPr lang="en-US" dirty="0"/>
              <a:t>Risk tools</a:t>
            </a:r>
          </a:p>
          <a:p>
            <a:pPr marL="285750" indent="-285750">
              <a:buFont typeface="Arial" panose="020B0604020202020204" pitchFamily="34" charset="0"/>
              <a:buChar char="•"/>
            </a:pPr>
            <a:r>
              <a:rPr lang="en-US" dirty="0"/>
              <a:t>Document management</a:t>
            </a:r>
          </a:p>
          <a:p>
            <a:pPr marL="285750" indent="-285750">
              <a:buFont typeface="Arial" panose="020B0604020202020204" pitchFamily="34" charset="0"/>
              <a:buChar char="•"/>
            </a:pPr>
            <a:r>
              <a:rPr lang="en-US" dirty="0"/>
              <a:t>Aggregation</a:t>
            </a:r>
          </a:p>
          <a:p>
            <a:pPr marL="285750" indent="-285750">
              <a:buFont typeface="Arial" panose="020B0604020202020204" pitchFamily="34" charset="0"/>
              <a:buChar char="•"/>
            </a:pPr>
            <a:r>
              <a:rPr lang="en-US" dirty="0"/>
              <a:t>Client portal</a:t>
            </a:r>
          </a:p>
          <a:p>
            <a:pPr marL="285750" indent="-285750">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sp>
        <p:nvSpPr>
          <p:cNvPr id="11" name="Rectangle 10"/>
          <p:cNvSpPr/>
          <p:nvPr/>
        </p:nvSpPr>
        <p:spPr>
          <a:xfrm>
            <a:off x="381000" y="3505200"/>
            <a:ext cx="3905077" cy="2862322"/>
          </a:xfrm>
          <a:prstGeom prst="rect">
            <a:avLst/>
          </a:prstGeom>
        </p:spPr>
        <p:txBody>
          <a:bodyPr wrap="square">
            <a:spAutoFit/>
          </a:bodyPr>
          <a:lstStyle/>
          <a:p>
            <a:pPr algn="ctr"/>
            <a:r>
              <a:rPr lang="en-US" b="1" u="sng" dirty="0">
                <a:solidFill>
                  <a:schemeClr val="accent6"/>
                </a:solidFill>
              </a:rPr>
              <a:t>OUTSIDE</a:t>
            </a:r>
            <a:br>
              <a:rPr lang="en-US" b="1" dirty="0">
                <a:solidFill>
                  <a:schemeClr val="accent6"/>
                </a:solidFill>
              </a:rPr>
            </a:br>
            <a:r>
              <a:rPr lang="en-US" b="1" dirty="0">
                <a:solidFill>
                  <a:schemeClr val="accent6"/>
                </a:solidFill>
              </a:rPr>
              <a:t>Client interaction:</a:t>
            </a:r>
            <a:endParaRPr lang="en-US" dirty="0"/>
          </a:p>
          <a:p>
            <a:pPr marL="285750" indent="-285750">
              <a:buFont typeface="Arial" panose="020B0604020202020204" pitchFamily="34" charset="0"/>
              <a:buChar char="•"/>
            </a:pPr>
            <a:r>
              <a:rPr lang="en-US" dirty="0"/>
              <a:t>Co-plan</a:t>
            </a:r>
          </a:p>
          <a:p>
            <a:pPr marL="285750" indent="-285750">
              <a:buFont typeface="Arial" panose="020B0604020202020204" pitchFamily="34" charset="0"/>
              <a:buChar char="•"/>
            </a:pPr>
            <a:r>
              <a:rPr lang="en-US" dirty="0"/>
              <a:t>Prospect-to-client engagement</a:t>
            </a:r>
          </a:p>
          <a:p>
            <a:pPr marL="285750" indent="-285750">
              <a:buFont typeface="Arial" panose="020B0604020202020204" pitchFamily="34" charset="0"/>
              <a:buChar char="•"/>
            </a:pPr>
            <a:r>
              <a:rPr lang="en-US" dirty="0"/>
              <a:t>Integration of client management tools (e.g. scheduling software, co-browsing)</a:t>
            </a:r>
          </a:p>
          <a:p>
            <a:pPr marL="285750" indent="-285750">
              <a:buFont typeface="Arial" panose="020B0604020202020204" pitchFamily="34" charset="0"/>
              <a:buChar char="•"/>
            </a:pPr>
            <a:r>
              <a:rPr lang="en-US" dirty="0"/>
              <a:t>“Micro-moments”</a:t>
            </a:r>
          </a:p>
          <a:p>
            <a:pPr marL="285750" indent="-285750">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sp>
        <p:nvSpPr>
          <p:cNvPr id="12" name="TextBox 11"/>
          <p:cNvSpPr txBox="1"/>
          <p:nvPr/>
        </p:nvSpPr>
        <p:spPr>
          <a:xfrm>
            <a:off x="5964115" y="5986522"/>
            <a:ext cx="2092569" cy="381000"/>
          </a:xfrm>
          <a:prstGeom prst="rect">
            <a:avLst/>
          </a:prstGeom>
          <a:solidFill>
            <a:schemeClr val="accent5"/>
          </a:solidFill>
          <a:effectLst>
            <a:outerShdw blurRad="50800" dist="38100" dir="2700000" algn="tl" rotWithShape="0">
              <a:prstClr val="black">
                <a:alpha val="40000"/>
              </a:prstClr>
            </a:outerShdw>
          </a:effectLst>
        </p:spPr>
        <p:txBody>
          <a:bodyPr wrap="square" lIns="0" tIns="0" rIns="0" bIns="0" rtlCol="0">
            <a:noAutofit/>
          </a:bodyPr>
          <a:lstStyle/>
          <a:p>
            <a:pPr algn="ct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Mechanization</a:t>
            </a:r>
          </a:p>
        </p:txBody>
      </p:sp>
      <p:sp>
        <p:nvSpPr>
          <p:cNvPr id="13" name="TextBox 12"/>
          <p:cNvSpPr txBox="1"/>
          <p:nvPr/>
        </p:nvSpPr>
        <p:spPr>
          <a:xfrm>
            <a:off x="1287253" y="5986522"/>
            <a:ext cx="2092569" cy="381000"/>
          </a:xfrm>
          <a:prstGeom prst="rect">
            <a:avLst/>
          </a:prstGeom>
          <a:solidFill>
            <a:schemeClr val="accent6"/>
          </a:solidFill>
          <a:effectLst>
            <a:outerShdw blurRad="50800" dist="38100" dir="2700000" algn="tl" rotWithShape="0">
              <a:prstClr val="black">
                <a:alpha val="40000"/>
              </a:prstClr>
            </a:outerShdw>
          </a:effectLst>
        </p:spPr>
        <p:txBody>
          <a:bodyPr wrap="square" lIns="0" tIns="0" rIns="0" bIns="0" rtlCol="0">
            <a:noAutofit/>
          </a:bodyPr>
          <a:lstStyle/>
          <a:p>
            <a:pPr algn="ct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Customization</a:t>
            </a:r>
          </a:p>
        </p:txBody>
      </p:sp>
    </p:spTree>
    <p:extLst>
      <p:ext uri="{BB962C8B-B14F-4D97-AF65-F5344CB8AC3E}">
        <p14:creationId xmlns:p14="http://schemas.microsoft.com/office/powerpoint/2010/main" val="29965590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71600"/>
            <a:ext cx="8229600" cy="4478149"/>
          </a:xfrm>
          <a:prstGeom prst="rect">
            <a:avLst/>
          </a:prstGeom>
        </p:spPr>
        <p:txBody>
          <a:bodyPr wrap="square">
            <a:spAutoFit/>
          </a:bodyPr>
          <a:lstStyle/>
          <a:p>
            <a:pPr>
              <a:spcAft>
                <a:spcPts val="1200"/>
              </a:spcAft>
            </a:pPr>
            <a:r>
              <a:rPr lang="en-US" sz="1700" b="1" dirty="0">
                <a:solidFill>
                  <a:schemeClr val="accent6"/>
                </a:solidFill>
              </a:rPr>
              <a:t>Financial planning is changing - used interchangeably with advice.  </a:t>
            </a:r>
            <a:endParaRPr lang="en-US" sz="1700" b="1" dirty="0">
              <a:solidFill>
                <a:schemeClr val="accent6"/>
              </a:solidFill>
              <a:cs typeface="Arial"/>
            </a:endParaRPr>
          </a:p>
          <a:p>
            <a:pPr>
              <a:spcAft>
                <a:spcPts val="600"/>
              </a:spcAft>
              <a:buClr>
                <a:schemeClr val="tx1"/>
              </a:buClr>
            </a:pPr>
            <a:r>
              <a:rPr lang="en-US" sz="1700" b="1" dirty="0"/>
              <a:t>CFP Board Definition:  </a:t>
            </a:r>
            <a:r>
              <a:rPr lang="en-US" sz="1700" dirty="0"/>
              <a:t>The process of determining whether and how an   individual can meet life goals through the proper management of financial  resources – integrating a disciplined process with key subject areas.</a:t>
            </a:r>
            <a:endParaRPr lang="en-US" sz="1700" baseline="30000"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a:p>
            <a:pPr>
              <a:spcAft>
                <a:spcPts val="600"/>
              </a:spcAft>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4818225"/>
              </p:ext>
            </p:extLst>
          </p:nvPr>
        </p:nvGraphicFramePr>
        <p:xfrm>
          <a:off x="457201" y="2743200"/>
          <a:ext cx="8115298" cy="3118800"/>
        </p:xfrm>
        <a:graphic>
          <a:graphicData uri="http://schemas.openxmlformats.org/drawingml/2006/table">
            <a:tbl>
              <a:tblPr firstRow="1" firstCol="1" bandRow="1">
                <a:tableStyleId>{93296810-A885-4BE3-A3E7-6D5BEEA58F35}</a:tableStyleId>
              </a:tblPr>
              <a:tblGrid>
                <a:gridCol w="433341">
                  <a:extLst>
                    <a:ext uri="{9D8B030D-6E8A-4147-A177-3AD203B41FA5}">
                      <a16:colId xmlns:a16="http://schemas.microsoft.com/office/drawing/2014/main" val="20002"/>
                    </a:ext>
                  </a:extLst>
                </a:gridCol>
                <a:gridCol w="4357107">
                  <a:extLst>
                    <a:ext uri="{9D8B030D-6E8A-4147-A177-3AD203B41FA5}">
                      <a16:colId xmlns:a16="http://schemas.microsoft.com/office/drawing/2014/main" val="20000"/>
                    </a:ext>
                  </a:extLst>
                </a:gridCol>
                <a:gridCol w="3324850">
                  <a:extLst>
                    <a:ext uri="{9D8B030D-6E8A-4147-A177-3AD203B41FA5}">
                      <a16:colId xmlns:a16="http://schemas.microsoft.com/office/drawing/2014/main" val="20001"/>
                    </a:ext>
                  </a:extLst>
                </a:gridCol>
              </a:tblGrid>
              <a:tr h="498995">
                <a:tc>
                  <a:txBody>
                    <a:bodyPr/>
                    <a:lstStyle/>
                    <a:p>
                      <a:pPr marL="0" marR="0" indent="0" algn="ctr">
                        <a:spcBef>
                          <a:spcPts val="0"/>
                        </a:spcBef>
                        <a:spcAft>
                          <a:spcPts val="0"/>
                        </a:spcAft>
                        <a:buFont typeface="+mj-lt"/>
                        <a:buNone/>
                      </a:pPr>
                      <a:endParaRPr lang="en-US" sz="1500" dirty="0">
                        <a:effectLst/>
                        <a:latin typeface="Avenir LT 35 Light"/>
                        <a:ea typeface="Avenir LT 35 Light"/>
                        <a:cs typeface="Times New Roman"/>
                      </a:endParaRPr>
                    </a:p>
                  </a:txBody>
                  <a:tcPr marL="68580" marR="68580" marT="0" marB="0" anchor="ctr"/>
                </a:tc>
                <a:tc>
                  <a:txBody>
                    <a:bodyPr/>
                    <a:lstStyle/>
                    <a:p>
                      <a:pPr marL="0" marR="0" indent="0" algn="ctr">
                        <a:spcBef>
                          <a:spcPts val="0"/>
                        </a:spcBef>
                        <a:spcAft>
                          <a:spcPts val="0"/>
                        </a:spcAft>
                        <a:buFont typeface="+mj-lt"/>
                        <a:buNone/>
                      </a:pPr>
                      <a:r>
                        <a:rPr lang="en-US" sz="1500" dirty="0">
                          <a:effectLst/>
                        </a:rPr>
                        <a:t>Financial planning process</a:t>
                      </a:r>
                      <a:endParaRPr lang="en-US" sz="1500" dirty="0">
                        <a:effectLst/>
                        <a:latin typeface="Avenir LT 35 Light"/>
                        <a:ea typeface="Avenir LT 35 Light"/>
                        <a:cs typeface="Times New Roman"/>
                      </a:endParaRPr>
                    </a:p>
                  </a:txBody>
                  <a:tcPr marL="68580" marR="68580" marT="0" marB="0" anchor="ctr"/>
                </a:tc>
                <a:tc>
                  <a:txBody>
                    <a:bodyPr/>
                    <a:lstStyle/>
                    <a:p>
                      <a:pPr marL="0" marR="0" algn="ctr">
                        <a:spcBef>
                          <a:spcPts val="0"/>
                        </a:spcBef>
                        <a:spcAft>
                          <a:spcPts val="0"/>
                        </a:spcAft>
                      </a:pPr>
                      <a:r>
                        <a:rPr lang="en-US" sz="1500" dirty="0">
                          <a:effectLst/>
                        </a:rPr>
                        <a:t>Financial planning subject areas</a:t>
                      </a:r>
                      <a:endParaRPr lang="en-US" sz="15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0"/>
                  </a:ext>
                </a:extLst>
              </a:tr>
              <a:tr h="405089">
                <a:tc>
                  <a:txBody>
                    <a:bodyPr/>
                    <a:lstStyle/>
                    <a:p>
                      <a:pPr marL="0" marR="0" lvl="0" indent="0" algn="ctr">
                        <a:spcBef>
                          <a:spcPts val="0"/>
                        </a:spcBef>
                        <a:spcAft>
                          <a:spcPts val="0"/>
                        </a:spcAft>
                        <a:buSzPts val="1000"/>
                        <a:buFont typeface="+mj-lt"/>
                        <a:buNone/>
                        <a:tabLst>
                          <a:tab pos="457200" algn="l"/>
                        </a:tabLst>
                      </a:pPr>
                      <a:r>
                        <a:rPr lang="en-US" sz="1300" dirty="0">
                          <a:effectLst/>
                          <a:latin typeface="Avenir LT 35 Light"/>
                          <a:ea typeface="Avenir LT 35 Light"/>
                          <a:cs typeface="Times New Roman"/>
                        </a:rPr>
                        <a:t>1</a:t>
                      </a:r>
                    </a:p>
                  </a:txBody>
                  <a:tcPr marL="68580" marR="68580" marT="0" marB="0" anchor="ctr"/>
                </a:tc>
                <a:tc>
                  <a:txBody>
                    <a:bodyPr/>
                    <a:lstStyle/>
                    <a:p>
                      <a:pPr marL="0" marR="0" lvl="0" indent="0">
                        <a:spcBef>
                          <a:spcPts val="0"/>
                        </a:spcBef>
                        <a:spcAft>
                          <a:spcPts val="0"/>
                        </a:spcAft>
                        <a:buSzPts val="1000"/>
                        <a:buFont typeface="+mj-lt"/>
                        <a:buNone/>
                        <a:tabLst>
                          <a:tab pos="457200" algn="l"/>
                        </a:tabLst>
                      </a:pPr>
                      <a:r>
                        <a:rPr lang="en-US" sz="1300" dirty="0">
                          <a:effectLst/>
                        </a:rPr>
                        <a:t>Establishing and defining the client-planner relationship</a:t>
                      </a:r>
                      <a:endParaRPr lang="en-US" sz="1300" dirty="0">
                        <a:effectLst/>
                        <a:latin typeface="Avenir LT 35 Light"/>
                        <a:ea typeface="Avenir LT 35 Light"/>
                        <a:cs typeface="Times New Roman"/>
                      </a:endParaRPr>
                    </a:p>
                  </a:txBody>
                  <a:tcPr marL="68580" marR="68580" marT="0" marB="0" anchor="ctr"/>
                </a:tc>
                <a:tc>
                  <a:txBody>
                    <a:bodyPr/>
                    <a:lstStyle/>
                    <a:p>
                      <a:pPr marL="342900" marR="0" lvl="0" indent="-342900">
                        <a:spcBef>
                          <a:spcPts val="0"/>
                        </a:spcBef>
                        <a:spcAft>
                          <a:spcPts val="0"/>
                        </a:spcAft>
                        <a:buSzPts val="1000"/>
                        <a:buFont typeface="Symbol"/>
                        <a:buChar char=""/>
                        <a:tabLst>
                          <a:tab pos="285115" algn="l"/>
                        </a:tabLst>
                      </a:pPr>
                      <a:r>
                        <a:rPr lang="en-US" sz="1300" dirty="0">
                          <a:effectLst/>
                        </a:rPr>
                        <a:t>Financial statement preparation and analysis (including cash flow analysis/planning and budgeting)</a:t>
                      </a:r>
                      <a:endParaRPr lang="en-US" sz="13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1"/>
                  </a:ext>
                </a:extLst>
              </a:tr>
              <a:tr h="405089">
                <a:tc>
                  <a:txBody>
                    <a:bodyPr/>
                    <a:lstStyle/>
                    <a:p>
                      <a:pPr marL="0" marR="0" lvl="0" indent="0" algn="ctr">
                        <a:spcBef>
                          <a:spcPts val="0"/>
                        </a:spcBef>
                        <a:spcAft>
                          <a:spcPts val="0"/>
                        </a:spcAft>
                        <a:buSzPts val="1000"/>
                        <a:buFont typeface="+mj-lt"/>
                        <a:buNone/>
                        <a:tabLst>
                          <a:tab pos="457200" algn="l"/>
                        </a:tabLst>
                      </a:pPr>
                      <a:r>
                        <a:rPr lang="en-US" sz="1300" dirty="0">
                          <a:effectLst/>
                          <a:latin typeface="Avenir LT 35 Light"/>
                          <a:ea typeface="Avenir LT 35 Light"/>
                          <a:cs typeface="Times New Roman"/>
                        </a:rPr>
                        <a:t>2</a:t>
                      </a:r>
                    </a:p>
                  </a:txBody>
                  <a:tcPr marL="68580" marR="68580" marT="0" marB="0" anchor="ctr"/>
                </a:tc>
                <a:tc>
                  <a:txBody>
                    <a:bodyPr/>
                    <a:lstStyle/>
                    <a:p>
                      <a:pPr marL="0" marR="0" lvl="0" indent="0">
                        <a:spcBef>
                          <a:spcPts val="0"/>
                        </a:spcBef>
                        <a:spcAft>
                          <a:spcPts val="0"/>
                        </a:spcAft>
                        <a:buSzPts val="1000"/>
                        <a:buFont typeface="+mj-lt"/>
                        <a:buNone/>
                        <a:tabLst>
                          <a:tab pos="457200" algn="l"/>
                        </a:tabLst>
                      </a:pPr>
                      <a:r>
                        <a:rPr lang="en-US" sz="1300" dirty="0">
                          <a:effectLst/>
                        </a:rPr>
                        <a:t>Gathering client data including goals</a:t>
                      </a:r>
                      <a:endParaRPr lang="en-US" sz="1300" dirty="0">
                        <a:effectLst/>
                        <a:latin typeface="Avenir LT 35 Light"/>
                        <a:ea typeface="Avenir LT 35 Light"/>
                        <a:cs typeface="Times New Roman"/>
                      </a:endParaRPr>
                    </a:p>
                  </a:txBody>
                  <a:tcPr marL="68580" marR="68580" marT="0" marB="0" anchor="ctr"/>
                </a:tc>
                <a:tc>
                  <a:txBody>
                    <a:bodyPr/>
                    <a:lstStyle/>
                    <a:p>
                      <a:pPr marL="342900" marR="0" lvl="0" indent="-342900">
                        <a:spcBef>
                          <a:spcPts val="0"/>
                        </a:spcBef>
                        <a:spcAft>
                          <a:spcPts val="0"/>
                        </a:spcAft>
                        <a:buSzPts val="1000"/>
                        <a:buFont typeface="Symbol"/>
                        <a:buChar char=""/>
                        <a:tabLst>
                          <a:tab pos="285115" algn="l"/>
                        </a:tabLst>
                      </a:pPr>
                      <a:r>
                        <a:rPr lang="en-US" sz="1300" dirty="0">
                          <a:effectLst/>
                        </a:rPr>
                        <a:t>Insurance planning and risk management</a:t>
                      </a:r>
                      <a:endParaRPr lang="en-US" sz="13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2"/>
                  </a:ext>
                </a:extLst>
              </a:tr>
              <a:tr h="405089">
                <a:tc>
                  <a:txBody>
                    <a:bodyPr/>
                    <a:lstStyle/>
                    <a:p>
                      <a:pPr marL="0" marR="0" lvl="0" indent="0" algn="ctr">
                        <a:spcBef>
                          <a:spcPts val="0"/>
                        </a:spcBef>
                        <a:spcAft>
                          <a:spcPts val="0"/>
                        </a:spcAft>
                        <a:buSzPts val="1000"/>
                        <a:buFont typeface="+mj-lt"/>
                        <a:buNone/>
                        <a:tabLst>
                          <a:tab pos="457200" algn="l"/>
                        </a:tabLst>
                      </a:pPr>
                      <a:r>
                        <a:rPr lang="en-US" sz="1300" dirty="0">
                          <a:effectLst/>
                          <a:latin typeface="Avenir LT 35 Light"/>
                          <a:ea typeface="Avenir LT 35 Light"/>
                          <a:cs typeface="Times New Roman"/>
                        </a:rPr>
                        <a:t>3</a:t>
                      </a:r>
                    </a:p>
                  </a:txBody>
                  <a:tcPr marL="68580" marR="68580" marT="0" marB="0" anchor="ctr"/>
                </a:tc>
                <a:tc>
                  <a:txBody>
                    <a:bodyPr/>
                    <a:lstStyle/>
                    <a:p>
                      <a:pPr marL="0" marR="0" lvl="0" indent="0">
                        <a:spcBef>
                          <a:spcPts val="0"/>
                        </a:spcBef>
                        <a:spcAft>
                          <a:spcPts val="0"/>
                        </a:spcAft>
                        <a:buSzPts val="1000"/>
                        <a:buFont typeface="+mj-lt"/>
                        <a:buNone/>
                        <a:tabLst>
                          <a:tab pos="457200" algn="l"/>
                        </a:tabLst>
                      </a:pPr>
                      <a:r>
                        <a:rPr lang="en-US" sz="1300" dirty="0">
                          <a:effectLst/>
                        </a:rPr>
                        <a:t>Analyzing and evaluating the client’s current financial status</a:t>
                      </a:r>
                      <a:endParaRPr lang="en-US" sz="1300" dirty="0">
                        <a:effectLst/>
                        <a:latin typeface="Avenir LT 35 Light"/>
                        <a:ea typeface="Avenir LT 35 Light"/>
                        <a:cs typeface="Times New Roman"/>
                      </a:endParaRPr>
                    </a:p>
                  </a:txBody>
                  <a:tcPr marL="68580" marR="68580" marT="0" marB="0" anchor="ctr"/>
                </a:tc>
                <a:tc>
                  <a:txBody>
                    <a:bodyPr/>
                    <a:lstStyle/>
                    <a:p>
                      <a:pPr marL="342900" marR="0" lvl="0" indent="-342900">
                        <a:spcBef>
                          <a:spcPts val="0"/>
                        </a:spcBef>
                        <a:spcAft>
                          <a:spcPts val="0"/>
                        </a:spcAft>
                        <a:buSzPts val="1000"/>
                        <a:buFont typeface="Symbol"/>
                        <a:buChar char=""/>
                        <a:tabLst>
                          <a:tab pos="285115" algn="l"/>
                        </a:tabLst>
                      </a:pPr>
                      <a:r>
                        <a:rPr lang="en-US" sz="1300" dirty="0">
                          <a:effectLst/>
                        </a:rPr>
                        <a:t>Employee benefits planning</a:t>
                      </a:r>
                      <a:endParaRPr lang="en-US" sz="13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3"/>
                  </a:ext>
                </a:extLst>
              </a:tr>
              <a:tr h="405089">
                <a:tc>
                  <a:txBody>
                    <a:bodyPr/>
                    <a:lstStyle/>
                    <a:p>
                      <a:pPr marL="0" marR="0" lvl="0" indent="0" algn="ctr">
                        <a:spcBef>
                          <a:spcPts val="0"/>
                        </a:spcBef>
                        <a:spcAft>
                          <a:spcPts val="0"/>
                        </a:spcAft>
                        <a:buSzPts val="1000"/>
                        <a:buFont typeface="+mj-lt"/>
                        <a:buNone/>
                        <a:tabLst>
                          <a:tab pos="457200" algn="l"/>
                        </a:tabLst>
                      </a:pPr>
                      <a:r>
                        <a:rPr lang="en-US" sz="1300" dirty="0">
                          <a:effectLst/>
                          <a:latin typeface="Avenir LT 35 Light"/>
                          <a:ea typeface="Avenir LT 35 Light"/>
                          <a:cs typeface="Times New Roman"/>
                        </a:rPr>
                        <a:t>4</a:t>
                      </a:r>
                    </a:p>
                  </a:txBody>
                  <a:tcPr marL="68580" marR="68580" marT="0" marB="0" anchor="ctr"/>
                </a:tc>
                <a:tc>
                  <a:txBody>
                    <a:bodyPr/>
                    <a:lstStyle/>
                    <a:p>
                      <a:pPr marL="0" marR="0" lvl="0" indent="0">
                        <a:spcBef>
                          <a:spcPts val="0"/>
                        </a:spcBef>
                        <a:spcAft>
                          <a:spcPts val="0"/>
                        </a:spcAft>
                        <a:buSzPts val="1000"/>
                        <a:buFont typeface="+mj-lt"/>
                        <a:buNone/>
                        <a:tabLst>
                          <a:tab pos="457200" algn="l"/>
                        </a:tabLst>
                      </a:pPr>
                      <a:r>
                        <a:rPr lang="en-US" sz="1300" dirty="0">
                          <a:effectLst/>
                        </a:rPr>
                        <a:t>Developing and presenting recommendations and/or alternatives</a:t>
                      </a:r>
                      <a:endParaRPr lang="en-US" sz="1300" dirty="0">
                        <a:effectLst/>
                        <a:latin typeface="Avenir LT 35 Light"/>
                        <a:ea typeface="Avenir LT 35 Light"/>
                        <a:cs typeface="Times New Roman"/>
                      </a:endParaRPr>
                    </a:p>
                  </a:txBody>
                  <a:tcPr marL="68580" marR="68580" marT="0" marB="0" anchor="ctr"/>
                </a:tc>
                <a:tc>
                  <a:txBody>
                    <a:bodyPr/>
                    <a:lstStyle/>
                    <a:p>
                      <a:pPr marL="342900" marR="0" lvl="0" indent="-342900">
                        <a:spcBef>
                          <a:spcPts val="0"/>
                        </a:spcBef>
                        <a:spcAft>
                          <a:spcPts val="0"/>
                        </a:spcAft>
                        <a:buSzPts val="1000"/>
                        <a:buFont typeface="Symbol"/>
                        <a:buChar char=""/>
                        <a:tabLst>
                          <a:tab pos="285115" algn="l"/>
                        </a:tabLst>
                      </a:pPr>
                      <a:r>
                        <a:rPr lang="en-US" sz="1300" dirty="0">
                          <a:effectLst/>
                        </a:rPr>
                        <a:t>Investment planning</a:t>
                      </a:r>
                      <a:endParaRPr lang="en-US" sz="13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4"/>
                  </a:ext>
                </a:extLst>
              </a:tr>
              <a:tr h="405089">
                <a:tc>
                  <a:txBody>
                    <a:bodyPr/>
                    <a:lstStyle/>
                    <a:p>
                      <a:pPr marL="0" marR="0" lvl="0" indent="0" algn="ctr">
                        <a:spcBef>
                          <a:spcPts val="0"/>
                        </a:spcBef>
                        <a:spcAft>
                          <a:spcPts val="0"/>
                        </a:spcAft>
                        <a:buSzPts val="1000"/>
                        <a:buFont typeface="+mj-lt"/>
                        <a:buNone/>
                        <a:tabLst>
                          <a:tab pos="457200" algn="l"/>
                        </a:tabLst>
                      </a:pPr>
                      <a:r>
                        <a:rPr lang="en-US" sz="1300" dirty="0">
                          <a:effectLst/>
                          <a:latin typeface="Avenir LT 35 Light"/>
                          <a:ea typeface="Avenir LT 35 Light"/>
                          <a:cs typeface="Times New Roman"/>
                        </a:rPr>
                        <a:t>5</a:t>
                      </a:r>
                    </a:p>
                  </a:txBody>
                  <a:tcPr marL="68580" marR="68580" marT="0" marB="0" anchor="ctr"/>
                </a:tc>
                <a:tc>
                  <a:txBody>
                    <a:bodyPr/>
                    <a:lstStyle/>
                    <a:p>
                      <a:pPr marL="0" marR="0" lvl="0" indent="0">
                        <a:spcBef>
                          <a:spcPts val="0"/>
                        </a:spcBef>
                        <a:spcAft>
                          <a:spcPts val="0"/>
                        </a:spcAft>
                        <a:buSzPts val="1000"/>
                        <a:buFont typeface="+mj-lt"/>
                        <a:buNone/>
                        <a:tabLst>
                          <a:tab pos="457200" algn="l"/>
                        </a:tabLst>
                      </a:pPr>
                      <a:r>
                        <a:rPr lang="en-US" sz="1300" dirty="0">
                          <a:effectLst/>
                        </a:rPr>
                        <a:t>Implementing the recommendations</a:t>
                      </a:r>
                      <a:endParaRPr lang="en-US" sz="1300" dirty="0">
                        <a:effectLst/>
                        <a:latin typeface="Avenir LT 35 Light"/>
                        <a:ea typeface="Avenir LT 35 Light"/>
                        <a:cs typeface="Times New Roman"/>
                      </a:endParaRPr>
                    </a:p>
                  </a:txBody>
                  <a:tcPr marL="68580" marR="68580" marT="0" marB="0" anchor="ctr"/>
                </a:tc>
                <a:tc>
                  <a:txBody>
                    <a:bodyPr/>
                    <a:lstStyle/>
                    <a:p>
                      <a:pPr marL="342900" marR="0" lvl="0" indent="-342900">
                        <a:spcBef>
                          <a:spcPts val="0"/>
                        </a:spcBef>
                        <a:spcAft>
                          <a:spcPts val="0"/>
                        </a:spcAft>
                        <a:buSzPts val="1000"/>
                        <a:buFont typeface="Symbol"/>
                        <a:buChar char=""/>
                        <a:tabLst>
                          <a:tab pos="285115" algn="l"/>
                        </a:tabLst>
                      </a:pPr>
                      <a:r>
                        <a:rPr lang="en-US" sz="1300" dirty="0">
                          <a:effectLst/>
                        </a:rPr>
                        <a:t>Income tax planning</a:t>
                      </a:r>
                      <a:endParaRPr lang="en-US" sz="13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5"/>
                  </a:ext>
                </a:extLst>
              </a:tr>
              <a:tr h="405089">
                <a:tc>
                  <a:txBody>
                    <a:bodyPr/>
                    <a:lstStyle/>
                    <a:p>
                      <a:pPr marL="0" marR="0" lvl="0" indent="0" algn="ctr">
                        <a:spcBef>
                          <a:spcPts val="0"/>
                        </a:spcBef>
                        <a:spcAft>
                          <a:spcPts val="0"/>
                        </a:spcAft>
                        <a:buSzPts val="1000"/>
                        <a:buFont typeface="+mj-lt"/>
                        <a:buNone/>
                        <a:tabLst>
                          <a:tab pos="457200" algn="l"/>
                        </a:tabLst>
                      </a:pPr>
                      <a:r>
                        <a:rPr lang="en-US" sz="1300" dirty="0">
                          <a:effectLst/>
                          <a:latin typeface="Avenir LT 35 Light"/>
                          <a:ea typeface="Avenir LT 35 Light"/>
                          <a:cs typeface="Times New Roman"/>
                        </a:rPr>
                        <a:t>6</a:t>
                      </a:r>
                    </a:p>
                  </a:txBody>
                  <a:tcPr marL="68580" marR="68580" marT="0" marB="0" anchor="ctr"/>
                </a:tc>
                <a:tc>
                  <a:txBody>
                    <a:bodyPr/>
                    <a:lstStyle/>
                    <a:p>
                      <a:pPr marL="0" marR="0" lvl="0" indent="0">
                        <a:spcBef>
                          <a:spcPts val="0"/>
                        </a:spcBef>
                        <a:spcAft>
                          <a:spcPts val="0"/>
                        </a:spcAft>
                        <a:buSzPts val="1000"/>
                        <a:buFont typeface="+mj-lt"/>
                        <a:buNone/>
                        <a:tabLst>
                          <a:tab pos="457200" algn="l"/>
                        </a:tabLst>
                      </a:pPr>
                      <a:r>
                        <a:rPr lang="en-US" sz="1300" dirty="0">
                          <a:effectLst/>
                        </a:rPr>
                        <a:t>Monitoring the recommendation</a:t>
                      </a:r>
                      <a:endParaRPr lang="en-US" sz="1300" dirty="0">
                        <a:effectLst/>
                        <a:latin typeface="Avenir LT 35 Light"/>
                        <a:ea typeface="Avenir LT 35 Light"/>
                        <a:cs typeface="Times New Roman"/>
                      </a:endParaRPr>
                    </a:p>
                  </a:txBody>
                  <a:tcPr marL="68580" marR="68580" marT="0" marB="0" anchor="ctr"/>
                </a:tc>
                <a:tc>
                  <a:txBody>
                    <a:bodyPr/>
                    <a:lstStyle/>
                    <a:p>
                      <a:pPr marL="342900" marR="0" lvl="0" indent="-342900">
                        <a:spcBef>
                          <a:spcPts val="0"/>
                        </a:spcBef>
                        <a:spcAft>
                          <a:spcPts val="0"/>
                        </a:spcAft>
                        <a:buSzPts val="1000"/>
                        <a:buFont typeface="Symbol"/>
                        <a:buChar char=""/>
                        <a:tabLst>
                          <a:tab pos="285115" algn="l"/>
                        </a:tabLst>
                      </a:pPr>
                      <a:r>
                        <a:rPr lang="en-US" sz="1300" dirty="0">
                          <a:effectLst/>
                        </a:rPr>
                        <a:t>Retirement planning</a:t>
                      </a:r>
                    </a:p>
                    <a:p>
                      <a:pPr marL="342900" marR="0" lvl="0" indent="-342900" algn="l" defTabSz="914400" rtl="0" eaLnBrk="1" fontAlgn="auto" latinLnBrk="0" hangingPunct="1">
                        <a:lnSpc>
                          <a:spcPct val="100000"/>
                        </a:lnSpc>
                        <a:spcBef>
                          <a:spcPts val="0"/>
                        </a:spcBef>
                        <a:spcAft>
                          <a:spcPts val="0"/>
                        </a:spcAft>
                        <a:buClrTx/>
                        <a:buSzPts val="1000"/>
                        <a:buFont typeface="Symbol"/>
                        <a:buChar char=""/>
                        <a:tabLst>
                          <a:tab pos="285115" algn="l"/>
                        </a:tabLst>
                        <a:defRPr/>
                      </a:pPr>
                      <a:r>
                        <a:rPr lang="en-US" sz="1300" dirty="0">
                          <a:effectLst/>
                        </a:rPr>
                        <a:t>Estate planning</a:t>
                      </a:r>
                      <a:endParaRPr lang="en-US" sz="13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Rectangle 4"/>
          <p:cNvSpPr/>
          <p:nvPr/>
        </p:nvSpPr>
        <p:spPr>
          <a:xfrm>
            <a:off x="457200" y="5943600"/>
            <a:ext cx="8382000" cy="430887"/>
          </a:xfrm>
          <a:prstGeom prst="rect">
            <a:avLst/>
          </a:prstGeom>
        </p:spPr>
        <p:txBody>
          <a:bodyPr wrap="square">
            <a:spAutoFit/>
          </a:bodyPr>
          <a:lstStyle/>
          <a:p>
            <a:r>
              <a:rPr lang="en-US" sz="1050" dirty="0"/>
              <a:t>Source:  CFP Board, https://www.cfp.net/for-cfp-professionals/professional-standards-enforcement/compliance-resources/frequently-asked-questions/financial-planning </a:t>
            </a:r>
          </a:p>
        </p:txBody>
      </p:sp>
      <p:sp>
        <p:nvSpPr>
          <p:cNvPr id="3" name="Title 2"/>
          <p:cNvSpPr>
            <a:spLocks noGrp="1"/>
          </p:cNvSpPr>
          <p:nvPr>
            <p:ph type="title"/>
          </p:nvPr>
        </p:nvSpPr>
        <p:spPr/>
        <p:txBody>
          <a:bodyPr/>
          <a:lstStyle/>
          <a:p>
            <a:r>
              <a:rPr lang="en-US" dirty="0">
                <a:solidFill>
                  <a:srgbClr val="00692D"/>
                </a:solidFill>
              </a:rPr>
              <a:t>From Traditional Financial Planning to Financial Planning 2.0</a:t>
            </a:r>
          </a:p>
        </p:txBody>
      </p:sp>
    </p:spTree>
    <p:extLst>
      <p:ext uri="{BB962C8B-B14F-4D97-AF65-F5344CB8AC3E}">
        <p14:creationId xmlns:p14="http://schemas.microsoft.com/office/powerpoint/2010/main" val="15514533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Future Is (Nearly) Here</a:t>
            </a:r>
            <a:r>
              <a:rPr lang="en-US" dirty="0">
                <a:solidFill>
                  <a:schemeClr val="accent6"/>
                </a:solidFill>
                <a:latin typeface="Arial Black" pitchFamily="34" charset="0"/>
                <a:cs typeface="Arial" charset="0"/>
              </a:rPr>
              <a:t> </a:t>
            </a:r>
            <a:r>
              <a:rPr lang="en-US" dirty="0">
                <a:latin typeface="Arial Black" pitchFamily="34" charset="0"/>
                <a:cs typeface="Arial" charset="0"/>
              </a:rPr>
              <a:t>›</a:t>
            </a:r>
            <a:r>
              <a:rPr lang="en-US" dirty="0"/>
              <a:t> </a:t>
            </a:r>
            <a:r>
              <a:rPr lang="en-US" dirty="0">
                <a:cs typeface="Arial" charset="0"/>
              </a:rPr>
              <a:t>Financial Planning 2.0 </a:t>
            </a:r>
            <a:endParaRPr lang="en-US" dirty="0"/>
          </a:p>
        </p:txBody>
      </p:sp>
      <p:sp>
        <p:nvSpPr>
          <p:cNvPr id="2" name="Rectangle 1"/>
          <p:cNvSpPr/>
          <p:nvPr/>
        </p:nvSpPr>
        <p:spPr>
          <a:xfrm>
            <a:off x="381000" y="1371600"/>
            <a:ext cx="8001000" cy="6324808"/>
          </a:xfrm>
          <a:prstGeom prst="rect">
            <a:avLst/>
          </a:prstGeom>
        </p:spPr>
        <p:txBody>
          <a:bodyPr wrap="square">
            <a:spAutoFit/>
          </a:bodyPr>
          <a:lstStyle/>
          <a:p>
            <a:pPr lvl="0"/>
            <a:r>
              <a:rPr lang="en-US" b="1" dirty="0">
                <a:solidFill>
                  <a:schemeClr val="accent6"/>
                </a:solidFill>
              </a:rPr>
              <a:t>New software and new types of client are changing the way the planning process is used in practice.</a:t>
            </a:r>
          </a:p>
          <a:p>
            <a:pPr lvl="0"/>
            <a:endParaRPr lang="en-US" dirty="0"/>
          </a:p>
          <a:p>
            <a:pPr marL="285750" indent="-285750">
              <a:spcAft>
                <a:spcPts val="600"/>
              </a:spcAft>
              <a:buFont typeface="Arial" panose="020B0604020202020204" pitchFamily="34" charset="0"/>
              <a:buChar char="•"/>
            </a:pPr>
            <a:r>
              <a:rPr lang="en-US" dirty="0"/>
              <a:t>Planning process is still relevant but there is an end of the financial plan as a book for the shelf – now a living thing</a:t>
            </a:r>
          </a:p>
          <a:p>
            <a:pPr marL="285750" indent="-285750">
              <a:spcAft>
                <a:spcPts val="600"/>
              </a:spcAft>
              <a:buFont typeface="Arial" panose="020B0604020202020204" pitchFamily="34" charset="0"/>
              <a:buChar char="•"/>
            </a:pPr>
            <a:r>
              <a:rPr lang="en-US" dirty="0"/>
              <a:t>Technology makes client fact-finding and reporting easier and driven by the client</a:t>
            </a:r>
          </a:p>
          <a:p>
            <a:pPr marL="285750" indent="-285750">
              <a:spcAft>
                <a:spcPts val="600"/>
              </a:spcAft>
              <a:buFont typeface="Arial" panose="020B0604020202020204" pitchFamily="34" charset="0"/>
              <a:buChar char="•"/>
            </a:pPr>
            <a:r>
              <a:rPr lang="en-US" dirty="0"/>
              <a:t>Allows the plan to be broken into modules and spread over time and repeated – ongoing planning</a:t>
            </a:r>
          </a:p>
          <a:p>
            <a:pPr marL="285750" indent="-285750">
              <a:spcAft>
                <a:spcPts val="600"/>
              </a:spcAft>
              <a:buFont typeface="Arial" panose="020B0604020202020204" pitchFamily="34" charset="0"/>
              <a:buChar char="•"/>
            </a:pPr>
            <a:r>
              <a:rPr lang="en-US" dirty="0"/>
              <a:t>The investor is a co-creator of the plan</a:t>
            </a:r>
          </a:p>
          <a:p>
            <a:pPr marL="285750" indent="-285750">
              <a:spcAft>
                <a:spcPts val="600"/>
              </a:spcAft>
              <a:buFont typeface="Arial" panose="020B0604020202020204" pitchFamily="34" charset="0"/>
              <a:buChar char="•"/>
            </a:pPr>
            <a:r>
              <a:rPr lang="en-US" dirty="0"/>
              <a:t>Technology and integration allows the goal of ‘only entering data once’</a:t>
            </a:r>
          </a:p>
          <a:p>
            <a:pPr marL="285750" indent="-285750">
              <a:spcAft>
                <a:spcPts val="600"/>
              </a:spcAft>
              <a:buFont typeface="Arial" panose="020B0604020202020204" pitchFamily="34" charset="0"/>
              <a:buChar char="•"/>
            </a:pPr>
            <a:endParaRPr lang="en-US" dirty="0"/>
          </a:p>
          <a:p>
            <a:pPr marL="285750" lvl="0" indent="-285750">
              <a:spcAft>
                <a:spcPts val="600"/>
              </a:spcAft>
              <a:buFont typeface="Arial" panose="020B0604020202020204" pitchFamily="34" charset="0"/>
              <a:buChar char="•"/>
            </a:pPr>
            <a:endParaRPr lang="en-US" dirty="0"/>
          </a:p>
          <a:p>
            <a:endParaRPr lang="en-US" b="1" dirty="0"/>
          </a:p>
          <a:p>
            <a:endParaRPr lang="en-US" b="1" dirty="0"/>
          </a:p>
          <a:p>
            <a:endParaRPr lang="en-US" b="1" dirty="0"/>
          </a:p>
          <a:p>
            <a:endParaRPr lang="en-US" b="1" dirty="0"/>
          </a:p>
          <a:p>
            <a:pPr>
              <a:spcAft>
                <a:spcPts val="600"/>
              </a:spcAft>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sp>
        <p:nvSpPr>
          <p:cNvPr id="3" name="Rectangle 2"/>
          <p:cNvSpPr/>
          <p:nvPr/>
        </p:nvSpPr>
        <p:spPr>
          <a:xfrm>
            <a:off x="609600" y="5105400"/>
            <a:ext cx="76200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New generation of financial planning </a:t>
            </a:r>
            <a:br>
              <a:rPr lang="en-US" b="1" dirty="0"/>
            </a:br>
            <a:r>
              <a:rPr lang="en-US" b="1" dirty="0"/>
              <a:t>companies aiding the disruption</a:t>
            </a:r>
          </a:p>
        </p:txBody>
      </p:sp>
    </p:spTree>
    <p:extLst>
      <p:ext uri="{BB962C8B-B14F-4D97-AF65-F5344CB8AC3E}">
        <p14:creationId xmlns:p14="http://schemas.microsoft.com/office/powerpoint/2010/main" val="5360919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The Future Is Already Here</a:t>
            </a:r>
            <a:r>
              <a:rPr lang="en-US" dirty="0">
                <a:solidFill>
                  <a:schemeClr val="accent6"/>
                </a:solidFill>
                <a:latin typeface="Arial Black" pitchFamily="34" charset="0"/>
                <a:cs typeface="Arial" charset="0"/>
              </a:rPr>
              <a:t> </a:t>
            </a:r>
            <a:r>
              <a:rPr lang="en-US" dirty="0">
                <a:latin typeface="Arial Black" pitchFamily="34" charset="0"/>
                <a:cs typeface="Arial" charset="0"/>
              </a:rPr>
              <a:t>›</a:t>
            </a:r>
            <a:r>
              <a:rPr lang="en-US" dirty="0"/>
              <a:t> </a:t>
            </a:r>
            <a:br>
              <a:rPr lang="en-US" dirty="0">
                <a:solidFill>
                  <a:schemeClr val="accent6"/>
                </a:solidFill>
                <a:latin typeface="Arial Black" pitchFamily="34" charset="0"/>
                <a:cs typeface="Arial" charset="0"/>
              </a:rPr>
            </a:br>
            <a:r>
              <a:rPr lang="en-US" dirty="0"/>
              <a:t>Financial Planning Tools </a:t>
            </a:r>
            <a:r>
              <a:rPr lang="en-US" dirty="0">
                <a:solidFill>
                  <a:schemeClr val="tx1"/>
                </a:solidFill>
              </a:rPr>
              <a:t>Landscape</a:t>
            </a:r>
          </a:p>
        </p:txBody>
      </p:sp>
      <p:sp>
        <p:nvSpPr>
          <p:cNvPr id="64" name="TextBox 63"/>
          <p:cNvSpPr txBox="1"/>
          <p:nvPr/>
        </p:nvSpPr>
        <p:spPr>
          <a:xfrm>
            <a:off x="2475781" y="256401"/>
            <a:ext cx="6496821" cy="276999"/>
          </a:xfrm>
          <a:prstGeom prst="rect">
            <a:avLst/>
          </a:prstGeom>
          <a:noFill/>
        </p:spPr>
        <p:txBody>
          <a:bodyPr wrap="square" rtlCol="0">
            <a:spAutoFit/>
          </a:bodyPr>
          <a:lstStyle/>
          <a:p>
            <a:pPr algn="r"/>
            <a:r>
              <a:rPr lang="en-US" sz="1200" b="1" dirty="0">
                <a:solidFill>
                  <a:schemeClr val="tx1"/>
                </a:solidFill>
              </a:rPr>
              <a:t>Size of bubble correlates to market share</a:t>
            </a:r>
          </a:p>
        </p:txBody>
      </p:sp>
      <p:sp>
        <p:nvSpPr>
          <p:cNvPr id="34" name="Rectangle 33"/>
          <p:cNvSpPr/>
          <p:nvPr/>
        </p:nvSpPr>
        <p:spPr>
          <a:xfrm>
            <a:off x="1875973" y="6400800"/>
            <a:ext cx="5681415" cy="461665"/>
          </a:xfrm>
          <a:prstGeom prst="rect">
            <a:avLst/>
          </a:prstGeom>
        </p:spPr>
        <p:txBody>
          <a:bodyPr wrap="square">
            <a:spAutoFit/>
          </a:bodyPr>
          <a:lstStyle/>
          <a:p>
            <a:pPr lvl="0"/>
            <a:r>
              <a:rPr lang="en-US" sz="800" dirty="0"/>
              <a:t>Sources:  Size of the bubble – 2017 Software Survey – T3, Advisor Perspectives and Inside </a:t>
            </a:r>
            <a:r>
              <a:rPr lang="en-US" sz="800" dirty="0" err="1"/>
              <a:t>Information;Goals</a:t>
            </a:r>
            <a:r>
              <a:rPr lang="en-US" sz="800" dirty="0"/>
              <a:t> vs Cash Flow – Financial Advisor’s Guide To Choosing The Best Financial Planning Software (For You), kitces.com, March 21, 2016; Document vault evaluation – SEI competitive research on company websites.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0" y="1423760"/>
            <a:ext cx="9098430" cy="490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787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534400" cy="719138"/>
          </a:xfrm>
        </p:spPr>
        <p:txBody>
          <a:bodyPr/>
          <a:lstStyle/>
          <a:p>
            <a:r>
              <a:rPr lang="en-US" dirty="0">
                <a:solidFill>
                  <a:schemeClr val="accent6"/>
                </a:solidFill>
              </a:rPr>
              <a:t>A View from the Top </a:t>
            </a:r>
            <a:r>
              <a:rPr lang="en-US" dirty="0">
                <a:solidFill>
                  <a:srgbClr val="0B6D65"/>
                </a:solidFill>
                <a:latin typeface="Arial Black" pitchFamily="34" charset="0"/>
                <a:cs typeface="Arial" charset="0"/>
              </a:rPr>
              <a:t>› </a:t>
            </a:r>
            <a:r>
              <a:rPr lang="en-US" dirty="0">
                <a:cs typeface="Arial" charset="0"/>
              </a:rPr>
              <a:t>Two Financial Planning Company CEOs</a:t>
            </a:r>
            <a:endParaRPr lang="en-US" dirty="0"/>
          </a:p>
        </p:txBody>
      </p:sp>
      <p:grpSp>
        <p:nvGrpSpPr>
          <p:cNvPr id="4" name="Group 3"/>
          <p:cNvGrpSpPr/>
          <p:nvPr/>
        </p:nvGrpSpPr>
        <p:grpSpPr>
          <a:xfrm>
            <a:off x="381000" y="1651843"/>
            <a:ext cx="8164286" cy="2539157"/>
            <a:chOff x="381000" y="1371600"/>
            <a:chExt cx="8164286" cy="2539157"/>
          </a:xfrm>
        </p:grpSpPr>
        <p:sp>
          <p:nvSpPr>
            <p:cNvPr id="5" name="Rectangle 4"/>
            <p:cNvSpPr/>
            <p:nvPr/>
          </p:nvSpPr>
          <p:spPr>
            <a:xfrm>
              <a:off x="381000" y="1371600"/>
              <a:ext cx="4152900" cy="2539157"/>
            </a:xfrm>
            <a:prstGeom prst="rect">
              <a:avLst/>
            </a:prstGeom>
          </p:spPr>
          <p:txBody>
            <a:bodyPr wrap="square">
              <a:spAutoFit/>
            </a:bodyPr>
            <a:lstStyle/>
            <a:p>
              <a:pPr>
                <a:spcAft>
                  <a:spcPts val="600"/>
                </a:spcAft>
              </a:pPr>
              <a:r>
                <a:rPr lang="en-US" b="1" dirty="0">
                  <a:solidFill>
                    <a:schemeClr val="accent6"/>
                  </a:solidFill>
                </a:rPr>
                <a:t>Bob Curtis, MoneyGuidePro</a:t>
              </a:r>
              <a:r>
                <a:rPr lang="en-US" b="1" baseline="30000" dirty="0">
                  <a:solidFill>
                    <a:schemeClr val="accent6"/>
                  </a:solidFill>
                </a:rPr>
                <a:t>®</a:t>
              </a:r>
              <a:endParaRPr lang="en-US" baseline="30000" dirty="0">
                <a:solidFill>
                  <a:schemeClr val="accent6"/>
                </a:solidFill>
              </a:endParaRPr>
            </a:p>
            <a:p>
              <a:r>
                <a:rPr lang="en-US" sz="1600" i="1" dirty="0"/>
                <a:t>“As an industry, we need to </a:t>
              </a:r>
              <a:r>
                <a:rPr lang="en-US" sz="1600" b="1" i="1" dirty="0"/>
                <a:t>give advisors </a:t>
              </a:r>
              <a:r>
                <a:rPr lang="en-US" sz="1600" i="1" dirty="0"/>
                <a:t>simpler ways to get started – educating clients and creating interest in the core components of a true plan”</a:t>
              </a:r>
            </a:p>
            <a:p>
              <a:endParaRPr lang="en-US" dirty="0"/>
            </a:p>
            <a:p>
              <a:endParaRPr lang="en-US" b="1" dirty="0"/>
            </a:p>
            <a:p>
              <a:endParaRPr lang="en-US" b="1" dirty="0"/>
            </a:p>
            <a:p>
              <a:endParaRPr lang="en-US" dirty="0"/>
            </a:p>
          </p:txBody>
        </p:sp>
        <p:grpSp>
          <p:nvGrpSpPr>
            <p:cNvPr id="3" name="Group 2"/>
            <p:cNvGrpSpPr/>
            <p:nvPr/>
          </p:nvGrpSpPr>
          <p:grpSpPr>
            <a:xfrm>
              <a:off x="4800600" y="1396157"/>
              <a:ext cx="3744686" cy="1384995"/>
              <a:chOff x="5257800" y="1309071"/>
              <a:chExt cx="3744686" cy="1384995"/>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219" r="8453"/>
              <a:stretch/>
            </p:blipFill>
            <p:spPr>
              <a:xfrm>
                <a:off x="5257800" y="1360714"/>
                <a:ext cx="1280846" cy="1321951"/>
              </a:xfrm>
              <a:prstGeom prst="rect">
                <a:avLst/>
              </a:prstGeom>
            </p:spPr>
          </p:pic>
          <p:sp>
            <p:nvSpPr>
              <p:cNvPr id="2" name="Rectangle 1"/>
              <p:cNvSpPr/>
              <p:nvPr/>
            </p:nvSpPr>
            <p:spPr>
              <a:xfrm>
                <a:off x="6629400" y="1309071"/>
                <a:ext cx="2373086" cy="1384995"/>
              </a:xfrm>
              <a:prstGeom prst="rect">
                <a:avLst/>
              </a:prstGeom>
            </p:spPr>
            <p:txBody>
              <a:bodyPr wrap="square">
                <a:spAutoFit/>
              </a:bodyPr>
              <a:lstStyle/>
              <a:p>
                <a:r>
                  <a:rPr lang="en-US" sz="1400" b="1" dirty="0"/>
                  <a:t>Founded: </a:t>
                </a:r>
                <a:r>
                  <a:rPr lang="en-US" sz="1400" dirty="0"/>
                  <a:t>2000</a:t>
                </a:r>
              </a:p>
              <a:p>
                <a:r>
                  <a:rPr lang="en-US" sz="1400" b="1" dirty="0"/>
                  <a:t>Founder and CEO</a:t>
                </a:r>
              </a:p>
              <a:p>
                <a:r>
                  <a:rPr lang="en-US" sz="1400" b="1" dirty="0"/>
                  <a:t>Focus: </a:t>
                </a:r>
                <a:r>
                  <a:rPr lang="en-US" sz="1400" dirty="0"/>
                  <a:t>Comprehensive financial planning solution</a:t>
                </a:r>
              </a:p>
              <a:p>
                <a:r>
                  <a:rPr lang="en-US" sz="1400" b="1" dirty="0"/>
                  <a:t># of employees: </a:t>
                </a:r>
                <a:r>
                  <a:rPr lang="en-US" sz="1400" dirty="0"/>
                  <a:t>200</a:t>
                </a:r>
              </a:p>
              <a:p>
                <a:r>
                  <a:rPr lang="en-US" sz="1400" b="1" dirty="0"/>
                  <a:t>Market share: </a:t>
                </a:r>
                <a:r>
                  <a:rPr lang="en-US" sz="1400" dirty="0"/>
                  <a:t>42%*</a:t>
                </a:r>
              </a:p>
            </p:txBody>
          </p:sp>
        </p:grpSp>
      </p:grpSp>
      <p:sp>
        <p:nvSpPr>
          <p:cNvPr id="9" name="Rectangle 8"/>
          <p:cNvSpPr/>
          <p:nvPr/>
        </p:nvSpPr>
        <p:spPr>
          <a:xfrm>
            <a:off x="381000" y="4034641"/>
            <a:ext cx="4343400" cy="1985159"/>
          </a:xfrm>
          <a:prstGeom prst="rect">
            <a:avLst/>
          </a:prstGeom>
        </p:spPr>
        <p:txBody>
          <a:bodyPr wrap="square">
            <a:spAutoFit/>
          </a:bodyPr>
          <a:lstStyle/>
          <a:p>
            <a:pPr>
              <a:spcAft>
                <a:spcPts val="600"/>
              </a:spcAft>
            </a:pPr>
            <a:r>
              <a:rPr lang="en-US" b="1" i="1" dirty="0">
                <a:solidFill>
                  <a:schemeClr val="accent6"/>
                </a:solidFill>
              </a:rPr>
              <a:t>Hussain Zaidi, CFP</a:t>
            </a:r>
            <a:r>
              <a:rPr lang="en-US" b="1" i="1" baseline="30000" dirty="0">
                <a:solidFill>
                  <a:schemeClr val="accent6"/>
                </a:solidFill>
              </a:rPr>
              <a:t>®</a:t>
            </a:r>
            <a:r>
              <a:rPr lang="en-US" b="1" i="1" dirty="0">
                <a:solidFill>
                  <a:schemeClr val="accent6"/>
                </a:solidFill>
              </a:rPr>
              <a:t> Advizr</a:t>
            </a:r>
          </a:p>
          <a:p>
            <a:r>
              <a:rPr lang="en-US" sz="1600" i="1" dirty="0"/>
              <a:t>“By focusing on the </a:t>
            </a:r>
            <a:r>
              <a:rPr lang="en-US" sz="1600" b="1" i="1" dirty="0"/>
              <a:t>end client’s experience</a:t>
            </a:r>
            <a:r>
              <a:rPr lang="en-US" sz="1600" i="1" dirty="0"/>
              <a:t>, and providing advisors coaching and education, they can incorporate planning in </a:t>
            </a:r>
            <a:br>
              <a:rPr lang="en-US" sz="1600" i="1" dirty="0"/>
            </a:br>
            <a:r>
              <a:rPr lang="en-US" sz="1600" i="1" dirty="0"/>
              <a:t>a scalable way.”</a:t>
            </a:r>
          </a:p>
          <a:p>
            <a:endParaRPr lang="en-US" i="1" dirty="0"/>
          </a:p>
          <a:p>
            <a:endParaRPr lang="en-US" dirty="0"/>
          </a:p>
        </p:txBody>
      </p:sp>
      <p:grpSp>
        <p:nvGrpSpPr>
          <p:cNvPr id="10" name="Group 9"/>
          <p:cNvGrpSpPr/>
          <p:nvPr/>
        </p:nvGrpSpPr>
        <p:grpSpPr>
          <a:xfrm>
            <a:off x="4800600" y="4114800"/>
            <a:ext cx="3962400" cy="1600438"/>
            <a:chOff x="4876800" y="1547098"/>
            <a:chExt cx="3962400" cy="1600438"/>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200"/>
              <a:ext cx="1287148" cy="1287148"/>
            </a:xfrm>
            <a:prstGeom prst="rect">
              <a:avLst/>
            </a:prstGeom>
          </p:spPr>
        </p:pic>
        <p:sp>
          <p:nvSpPr>
            <p:cNvPr id="12" name="Rectangle 11"/>
            <p:cNvSpPr/>
            <p:nvPr/>
          </p:nvSpPr>
          <p:spPr>
            <a:xfrm>
              <a:off x="6196605" y="1547098"/>
              <a:ext cx="2642595" cy="1600438"/>
            </a:xfrm>
            <a:prstGeom prst="rect">
              <a:avLst/>
            </a:prstGeom>
          </p:spPr>
          <p:txBody>
            <a:bodyPr wrap="square">
              <a:spAutoFit/>
            </a:bodyPr>
            <a:lstStyle/>
            <a:p>
              <a:r>
                <a:rPr lang="en-US" sz="1400" b="1" dirty="0"/>
                <a:t>Founded: </a:t>
              </a:r>
              <a:r>
                <a:rPr lang="en-US" sz="1400" dirty="0"/>
                <a:t>2013</a:t>
              </a:r>
            </a:p>
            <a:p>
              <a:r>
                <a:rPr lang="en-US" sz="1400" b="1" dirty="0"/>
                <a:t>Co-Founder and CEO</a:t>
              </a:r>
            </a:p>
            <a:p>
              <a:r>
                <a:rPr lang="en-US" sz="1400" b="1" dirty="0"/>
                <a:t>Focus: </a:t>
              </a:r>
              <a:r>
                <a:rPr lang="en-US" sz="1400" dirty="0"/>
                <a:t>Intuitive financial planning for investment advisors</a:t>
              </a:r>
            </a:p>
            <a:p>
              <a:r>
                <a:rPr lang="en-US" sz="1400" b="1" dirty="0"/>
                <a:t>Number of employees: </a:t>
              </a:r>
              <a:r>
                <a:rPr lang="en-US" sz="1400" dirty="0"/>
                <a:t>30</a:t>
              </a:r>
            </a:p>
            <a:p>
              <a:r>
                <a:rPr lang="en-US" sz="1400" b="1" dirty="0"/>
                <a:t>Market share: </a:t>
              </a:r>
              <a:r>
                <a:rPr lang="en-US" sz="1400" dirty="0"/>
                <a:t>4%*</a:t>
              </a:r>
            </a:p>
          </p:txBody>
        </p:sp>
      </p:grpSp>
      <p:cxnSp>
        <p:nvCxnSpPr>
          <p:cNvPr id="13" name="Straight Connector 12"/>
          <p:cNvCxnSpPr/>
          <p:nvPr/>
        </p:nvCxnSpPr>
        <p:spPr>
          <a:xfrm>
            <a:off x="1066800" y="3581400"/>
            <a:ext cx="6400800"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6031468"/>
            <a:ext cx="6400800" cy="400110"/>
          </a:xfrm>
          <a:prstGeom prst="rect">
            <a:avLst/>
          </a:prstGeom>
        </p:spPr>
        <p:txBody>
          <a:bodyPr wrap="square">
            <a:spAutoFit/>
          </a:bodyPr>
          <a:lstStyle/>
          <a:p>
            <a:r>
              <a:rPr lang="en-US" sz="1000" dirty="0"/>
              <a:t>Sources:  Information provided by Bob Curtis and Hussain Zaidi, CFP</a:t>
            </a:r>
            <a:r>
              <a:rPr lang="en-US" sz="1000" baseline="30000" dirty="0"/>
              <a:t>®</a:t>
            </a:r>
          </a:p>
          <a:p>
            <a:r>
              <a:rPr lang="en-US" sz="1000" dirty="0"/>
              <a:t>* 2017 Software Survey-T3, Advisor Perspectives and Inside Information</a:t>
            </a:r>
          </a:p>
        </p:txBody>
      </p:sp>
      <p:sp>
        <p:nvSpPr>
          <p:cNvPr id="8" name="Rectangle 7"/>
          <p:cNvSpPr/>
          <p:nvPr/>
        </p:nvSpPr>
        <p:spPr>
          <a:xfrm>
            <a:off x="2781300" y="6477000"/>
            <a:ext cx="4038600" cy="246221"/>
          </a:xfrm>
          <a:prstGeom prst="rect">
            <a:avLst/>
          </a:prstGeom>
        </p:spPr>
        <p:txBody>
          <a:bodyPr wrap="square">
            <a:spAutoFit/>
          </a:bodyPr>
          <a:lstStyle/>
          <a:p>
            <a:r>
              <a:rPr lang="en-US" sz="1000" dirty="0"/>
              <a:t>None of the entities listed on this slide are affiliated with SEI.</a:t>
            </a:r>
          </a:p>
        </p:txBody>
      </p:sp>
    </p:spTree>
    <p:extLst>
      <p:ext uri="{BB962C8B-B14F-4D97-AF65-F5344CB8AC3E}">
        <p14:creationId xmlns:p14="http://schemas.microsoft.com/office/powerpoint/2010/main" val="4200679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Applied Mechanics </a:t>
            </a:r>
            <a:r>
              <a:rPr lang="en-US" dirty="0">
                <a:latin typeface="Arial Black" pitchFamily="34" charset="0"/>
                <a:cs typeface="Arial" charset="0"/>
              </a:rPr>
              <a:t>›</a:t>
            </a:r>
            <a:r>
              <a:rPr lang="en-US" dirty="0">
                <a:solidFill>
                  <a:srgbClr val="0B6D65"/>
                </a:solidFill>
                <a:latin typeface="Arial Black" pitchFamily="34" charset="0"/>
                <a:cs typeface="Arial" charset="0"/>
              </a:rPr>
              <a:t> </a:t>
            </a:r>
            <a:r>
              <a:rPr lang="en-US" dirty="0"/>
              <a:t>Established High Net Worth Investor</a:t>
            </a:r>
          </a:p>
        </p:txBody>
      </p:sp>
      <p:pic>
        <p:nvPicPr>
          <p:cNvPr id="7" name="Picture 6"/>
          <p:cNvPicPr/>
          <p:nvPr/>
        </p:nvPicPr>
        <p:blipFill>
          <a:blip r:embed="rId3"/>
          <a:srcRect/>
          <a:stretch>
            <a:fillRect/>
          </a:stretch>
        </p:blipFill>
        <p:spPr bwMode="auto">
          <a:xfrm>
            <a:off x="76200" y="1981200"/>
            <a:ext cx="1905000" cy="3810000"/>
          </a:xfrm>
          <a:prstGeom prst="rect">
            <a:avLst/>
          </a:prstGeom>
          <a:noFill/>
          <a:ln w="9525">
            <a:noFill/>
            <a:miter lim="800000"/>
            <a:headEnd/>
            <a:tailEnd/>
          </a:ln>
        </p:spPr>
      </p:pic>
      <p:sp>
        <p:nvSpPr>
          <p:cNvPr id="5" name="Rectangle 4"/>
          <p:cNvSpPr/>
          <p:nvPr/>
        </p:nvSpPr>
        <p:spPr>
          <a:xfrm>
            <a:off x="2133600" y="1524000"/>
            <a:ext cx="6776720" cy="1661993"/>
          </a:xfrm>
          <a:prstGeom prst="rect">
            <a:avLst/>
          </a:prstGeom>
        </p:spPr>
        <p:txBody>
          <a:bodyPr wrap="square">
            <a:spAutoFit/>
          </a:bodyPr>
          <a:lstStyle/>
          <a:p>
            <a:r>
              <a:rPr lang="en-US" sz="1700" b="1" dirty="0">
                <a:solidFill>
                  <a:schemeClr val="accent6"/>
                </a:solidFill>
              </a:rPr>
              <a:t>His Goals:</a:t>
            </a:r>
            <a:endParaRPr lang="en-US" sz="1700" dirty="0">
              <a:solidFill>
                <a:schemeClr val="accent6"/>
              </a:solidFill>
            </a:endParaRPr>
          </a:p>
          <a:p>
            <a:pPr marL="285750" lvl="0" indent="-285750">
              <a:buFont typeface="Arial" panose="020B0604020202020204" pitchFamily="34" charset="0"/>
              <a:buChar char="•"/>
            </a:pPr>
            <a:r>
              <a:rPr lang="en-US" sz="1700" dirty="0"/>
              <a:t>Have enough to support his lifestyle now and in retirement</a:t>
            </a:r>
          </a:p>
          <a:p>
            <a:pPr marL="285750" lvl="0" indent="-285750">
              <a:buFont typeface="Arial" panose="020B0604020202020204" pitchFamily="34" charset="0"/>
              <a:buChar char="•"/>
            </a:pPr>
            <a:r>
              <a:rPr lang="en-US" sz="1700" dirty="0"/>
              <a:t>Make sure he’s prepared for unexpected expenses</a:t>
            </a:r>
          </a:p>
          <a:p>
            <a:pPr marL="285750" lvl="0" indent="-285750">
              <a:buFont typeface="Arial" panose="020B0604020202020204" pitchFamily="34" charset="0"/>
              <a:buChar char="•"/>
            </a:pPr>
            <a:r>
              <a:rPr lang="en-US" sz="1700" dirty="0"/>
              <a:t>Allow ability to pursue second careers and multiple homes</a:t>
            </a:r>
          </a:p>
          <a:p>
            <a:pPr marL="285750" lvl="0" indent="-285750">
              <a:buFont typeface="Arial" panose="020B0604020202020204" pitchFamily="34" charset="0"/>
              <a:buChar char="•"/>
            </a:pPr>
            <a:r>
              <a:rPr lang="en-US" sz="1700" dirty="0"/>
              <a:t>Actively give back to his community</a:t>
            </a:r>
          </a:p>
          <a:p>
            <a:pPr marL="285750" indent="-285750">
              <a:buFont typeface="Arial" panose="020B0604020202020204" pitchFamily="34" charset="0"/>
              <a:buChar char="•"/>
            </a:pPr>
            <a:r>
              <a:rPr lang="en-US" sz="1700" dirty="0"/>
              <a:t>Leave a legacy for his children and grandchildren</a:t>
            </a:r>
          </a:p>
        </p:txBody>
      </p:sp>
      <p:sp>
        <p:nvSpPr>
          <p:cNvPr id="6" name="Rectangle 5"/>
          <p:cNvSpPr/>
          <p:nvPr/>
        </p:nvSpPr>
        <p:spPr>
          <a:xfrm>
            <a:off x="2133600" y="3202156"/>
            <a:ext cx="7010400" cy="2446824"/>
          </a:xfrm>
          <a:prstGeom prst="rect">
            <a:avLst/>
          </a:prstGeom>
        </p:spPr>
        <p:txBody>
          <a:bodyPr wrap="square">
            <a:spAutoFit/>
          </a:bodyPr>
          <a:lstStyle/>
          <a:p>
            <a:r>
              <a:rPr lang="en-US" sz="1700" b="1" dirty="0">
                <a:solidFill>
                  <a:schemeClr val="accent6"/>
                </a:solidFill>
              </a:rPr>
              <a:t>Implications for planners/advisors:</a:t>
            </a:r>
            <a:r>
              <a:rPr lang="en-US" sz="1700" dirty="0">
                <a:solidFill>
                  <a:schemeClr val="accent6"/>
                </a:solidFill>
              </a:rPr>
              <a:t> </a:t>
            </a:r>
          </a:p>
          <a:p>
            <a:pPr marL="285750" lvl="0" indent="-285750">
              <a:buFont typeface="Arial" panose="020B0604020202020204" pitchFamily="34" charset="0"/>
              <a:buChar char="•"/>
            </a:pPr>
            <a:r>
              <a:rPr lang="en-US" sz="1700" dirty="0"/>
              <a:t>A deeper planning process to truly understand his goals.</a:t>
            </a:r>
          </a:p>
          <a:p>
            <a:pPr marL="285750" lvl="0" indent="-285750">
              <a:buFont typeface="Arial" panose="020B0604020202020204" pitchFamily="34" charset="0"/>
              <a:buChar char="•"/>
            </a:pPr>
            <a:r>
              <a:rPr lang="en-US" sz="1700" dirty="0"/>
              <a:t>A solid cash flow is needed: now and in the future</a:t>
            </a:r>
          </a:p>
          <a:p>
            <a:pPr marL="285750" lvl="0" indent="-285750">
              <a:buFont typeface="Arial" panose="020B0604020202020204" pitchFamily="34" charset="0"/>
              <a:buChar char="•"/>
            </a:pPr>
            <a:r>
              <a:rPr lang="en-US" sz="1700" dirty="0"/>
              <a:t>Additional services needed: real estate, estate planning and charitable strategies</a:t>
            </a:r>
          </a:p>
          <a:p>
            <a:pPr marL="285750" indent="-285750">
              <a:buFont typeface="Arial" panose="020B0604020202020204" pitchFamily="34" charset="0"/>
              <a:buChar char="•"/>
            </a:pPr>
            <a:r>
              <a:rPr lang="en-US" sz="1700" dirty="0"/>
              <a:t>Comprehensive planners will want to go beyond just investments</a:t>
            </a:r>
          </a:p>
          <a:p>
            <a:pPr marL="285750" lvl="0" indent="-285750">
              <a:buFont typeface="Arial" panose="020B0604020202020204" pitchFamily="34" charset="0"/>
              <a:buChar char="•"/>
            </a:pPr>
            <a:r>
              <a:rPr lang="en-US" sz="1700" dirty="0"/>
              <a:t>Tax analysis informs the investments and strategies</a:t>
            </a:r>
          </a:p>
          <a:p>
            <a:pPr marL="285750" indent="-285750">
              <a:buFont typeface="Arial" panose="020B0604020202020204" pitchFamily="34" charset="0"/>
              <a:buChar char="•"/>
            </a:pPr>
            <a:r>
              <a:rPr lang="en-US" sz="1700" dirty="0"/>
              <a:t>Best suited software: holistic planning software (e.g., MoneyGuidePro</a:t>
            </a:r>
            <a:r>
              <a:rPr lang="en-US" sz="1700" baseline="30000" dirty="0"/>
              <a:t>®</a:t>
            </a:r>
            <a:r>
              <a:rPr lang="en-US" sz="1700" dirty="0"/>
              <a:t> or eMoney)</a:t>
            </a:r>
          </a:p>
        </p:txBody>
      </p:sp>
      <p:cxnSp>
        <p:nvCxnSpPr>
          <p:cNvPr id="8" name="Straight Connector 7"/>
          <p:cNvCxnSpPr/>
          <p:nvPr/>
        </p:nvCxnSpPr>
        <p:spPr>
          <a:xfrm>
            <a:off x="1981200" y="1500455"/>
            <a:ext cx="0" cy="4671745"/>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144111"/>
            <a:ext cx="6019800" cy="246221"/>
          </a:xfrm>
          <a:prstGeom prst="rect">
            <a:avLst/>
          </a:prstGeom>
        </p:spPr>
        <p:txBody>
          <a:bodyPr wrap="square">
            <a:spAutoFit/>
          </a:bodyPr>
          <a:lstStyle/>
          <a:p>
            <a:r>
              <a:rPr lang="en-US" sz="1000" dirty="0"/>
              <a:t>Hypothetical example</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19921"/>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5269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1667976"/>
            <a:ext cx="6629400" cy="1661993"/>
          </a:xfrm>
          <a:prstGeom prst="rect">
            <a:avLst/>
          </a:prstGeom>
        </p:spPr>
        <p:txBody>
          <a:bodyPr wrap="square">
            <a:spAutoFit/>
          </a:bodyPr>
          <a:lstStyle/>
          <a:p>
            <a:r>
              <a:rPr lang="en-US" sz="1700" b="1" dirty="0">
                <a:solidFill>
                  <a:schemeClr val="accent6"/>
                </a:solidFill>
              </a:rPr>
              <a:t>Her Goals:</a:t>
            </a:r>
            <a:endParaRPr lang="en-US" sz="1700" dirty="0">
              <a:solidFill>
                <a:schemeClr val="accent6"/>
              </a:solidFill>
            </a:endParaRPr>
          </a:p>
          <a:p>
            <a:pPr marL="285750" lvl="0" indent="-285750">
              <a:buFont typeface="Arial" panose="020B0604020202020204" pitchFamily="34" charset="0"/>
              <a:buChar char="•"/>
            </a:pPr>
            <a:r>
              <a:rPr lang="en-US" sz="1700" dirty="0"/>
              <a:t>Provide financial security for her family</a:t>
            </a:r>
          </a:p>
          <a:p>
            <a:pPr marL="285750" lvl="0" indent="-285750">
              <a:buFont typeface="Arial" panose="020B0604020202020204" pitchFamily="34" charset="0"/>
              <a:buChar char="•"/>
            </a:pPr>
            <a:r>
              <a:rPr lang="en-US" sz="1700" dirty="0"/>
              <a:t>Build wealth for her retirement</a:t>
            </a:r>
          </a:p>
          <a:p>
            <a:pPr marL="285750" lvl="0" indent="-285750">
              <a:buFont typeface="Arial" panose="020B0604020202020204" pitchFamily="34" charset="0"/>
              <a:buChar char="•"/>
            </a:pPr>
            <a:r>
              <a:rPr lang="en-US" sz="1700" dirty="0"/>
              <a:t>Reduce her overall household debt</a:t>
            </a:r>
          </a:p>
          <a:p>
            <a:pPr marL="285750" lvl="0" indent="-285750">
              <a:buFont typeface="Arial" panose="020B0604020202020204" pitchFamily="34" charset="0"/>
              <a:buChar char="•"/>
            </a:pPr>
            <a:r>
              <a:rPr lang="en-US" sz="1700" dirty="0"/>
              <a:t>Save for her children’s college education</a:t>
            </a:r>
          </a:p>
          <a:p>
            <a:pPr marL="285750" lvl="0" indent="-285750">
              <a:buFont typeface="Arial" panose="020B0604020202020204" pitchFamily="34" charset="0"/>
              <a:buChar char="•"/>
            </a:pPr>
            <a:r>
              <a:rPr lang="en-US" sz="1700" dirty="0"/>
              <a:t>Make sure she’s prepared to take care of her parents</a:t>
            </a:r>
          </a:p>
        </p:txBody>
      </p:sp>
      <p:sp>
        <p:nvSpPr>
          <p:cNvPr id="6" name="Rectangle 5"/>
          <p:cNvSpPr/>
          <p:nvPr/>
        </p:nvSpPr>
        <p:spPr>
          <a:xfrm>
            <a:off x="2133600" y="3420576"/>
            <a:ext cx="6629400" cy="2708434"/>
          </a:xfrm>
          <a:prstGeom prst="rect">
            <a:avLst/>
          </a:prstGeom>
        </p:spPr>
        <p:txBody>
          <a:bodyPr wrap="square">
            <a:spAutoFit/>
          </a:bodyPr>
          <a:lstStyle/>
          <a:p>
            <a:r>
              <a:rPr lang="en-US" sz="1700" b="1" dirty="0">
                <a:solidFill>
                  <a:schemeClr val="accent6"/>
                </a:solidFill>
              </a:rPr>
              <a:t>Implications for planners/advisors:</a:t>
            </a:r>
            <a:r>
              <a:rPr lang="en-US" sz="1700" dirty="0">
                <a:solidFill>
                  <a:schemeClr val="accent6"/>
                </a:solidFill>
              </a:rPr>
              <a:t> </a:t>
            </a:r>
          </a:p>
          <a:p>
            <a:pPr marL="285750" lvl="0" indent="-285750">
              <a:buFont typeface="Arial" panose="020B0604020202020204" pitchFamily="34" charset="0"/>
              <a:buChar char="•"/>
            </a:pPr>
            <a:r>
              <a:rPr lang="en-US" sz="1700" dirty="0"/>
              <a:t>Desire to actively participate in the planning process</a:t>
            </a:r>
          </a:p>
          <a:p>
            <a:pPr marL="285750" lvl="0" indent="-285750">
              <a:buFont typeface="Arial" panose="020B0604020202020204" pitchFamily="34" charset="0"/>
              <a:buChar char="•"/>
            </a:pPr>
            <a:r>
              <a:rPr lang="en-US" sz="1700" dirty="0"/>
              <a:t>Invite Nicole and her husband to engage in co-planning</a:t>
            </a:r>
          </a:p>
          <a:p>
            <a:pPr marL="285750" lvl="0" indent="-285750">
              <a:buFont typeface="Arial" panose="020B0604020202020204" pitchFamily="34" charset="0"/>
              <a:buChar char="•"/>
            </a:pPr>
            <a:r>
              <a:rPr lang="en-US" sz="1700" dirty="0"/>
              <a:t>Focus on goals more, and less on investing</a:t>
            </a:r>
          </a:p>
          <a:p>
            <a:pPr marL="285750" lvl="0" indent="-285750">
              <a:buFont typeface="Arial" panose="020B0604020202020204" pitchFamily="34" charset="0"/>
              <a:buChar char="•"/>
            </a:pPr>
            <a:r>
              <a:rPr lang="en-US" sz="1700" dirty="0"/>
              <a:t>Manage debt, save for retirement and children’s education – a money-in, money-out approach</a:t>
            </a:r>
          </a:p>
          <a:p>
            <a:pPr marL="285750" lvl="0" indent="-285750">
              <a:buFont typeface="Arial" panose="020B0604020202020204" pitchFamily="34" charset="0"/>
              <a:buChar char="•"/>
            </a:pPr>
            <a:r>
              <a:rPr lang="en-US" sz="1700" dirty="0"/>
              <a:t>If new to planning, maybe offer “light” or intuitive planning to expand beyond investment focus</a:t>
            </a:r>
          </a:p>
          <a:p>
            <a:pPr marL="285750" indent="-285750">
              <a:buFont typeface="Arial" panose="020B0604020202020204" pitchFamily="34" charset="0"/>
              <a:buChar char="•"/>
            </a:pPr>
            <a:r>
              <a:rPr lang="en-US" sz="1700" dirty="0"/>
              <a:t>Best suited software: modular planning software (e.g. Advizr, Right Capital, etc.).</a:t>
            </a:r>
          </a:p>
        </p:txBody>
      </p:sp>
      <p:pic>
        <p:nvPicPr>
          <p:cNvPr id="8" name="Picture 7"/>
          <p:cNvPicPr/>
          <p:nvPr/>
        </p:nvPicPr>
        <p:blipFill>
          <a:blip r:embed="rId3"/>
          <a:srcRect/>
          <a:stretch>
            <a:fillRect/>
          </a:stretch>
        </p:blipFill>
        <p:spPr bwMode="auto">
          <a:xfrm>
            <a:off x="152400" y="1970722"/>
            <a:ext cx="1905000" cy="3668078"/>
          </a:xfrm>
          <a:prstGeom prst="rect">
            <a:avLst/>
          </a:prstGeom>
          <a:noFill/>
          <a:ln w="9525">
            <a:noFill/>
            <a:miter lim="800000"/>
            <a:headEnd/>
            <a:tailEnd/>
          </a:ln>
        </p:spPr>
      </p:pic>
      <p:cxnSp>
        <p:nvCxnSpPr>
          <p:cNvPr id="7" name="Straight Connector 6"/>
          <p:cNvCxnSpPr/>
          <p:nvPr/>
        </p:nvCxnSpPr>
        <p:spPr>
          <a:xfrm>
            <a:off x="2057400" y="1424255"/>
            <a:ext cx="0" cy="4671745"/>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144111"/>
            <a:ext cx="6019800" cy="246221"/>
          </a:xfrm>
          <a:prstGeom prst="rect">
            <a:avLst/>
          </a:prstGeom>
        </p:spPr>
        <p:txBody>
          <a:bodyPr wrap="square">
            <a:spAutoFit/>
          </a:bodyPr>
          <a:lstStyle/>
          <a:p>
            <a:r>
              <a:rPr lang="en-US" sz="1000" dirty="0"/>
              <a:t>Hypothetical example</a:t>
            </a:r>
          </a:p>
        </p:txBody>
      </p:sp>
      <p:sp>
        <p:nvSpPr>
          <p:cNvPr id="10" name="Title 1"/>
          <p:cNvSpPr>
            <a:spLocks noGrp="1"/>
          </p:cNvSpPr>
          <p:nvPr>
            <p:ph type="title"/>
          </p:nvPr>
        </p:nvSpPr>
        <p:spPr>
          <a:xfrm>
            <a:off x="457200" y="500062"/>
            <a:ext cx="8229600" cy="719138"/>
          </a:xfrm>
        </p:spPr>
        <p:txBody>
          <a:bodyPr/>
          <a:lstStyle/>
          <a:p>
            <a:r>
              <a:rPr lang="en-US" dirty="0">
                <a:solidFill>
                  <a:schemeClr val="accent6"/>
                </a:solidFill>
              </a:rPr>
              <a:t>Applied Mechanics </a:t>
            </a:r>
            <a:r>
              <a:rPr lang="en-US" dirty="0">
                <a:latin typeface="Arial Black" pitchFamily="34" charset="0"/>
                <a:cs typeface="Arial" charset="0"/>
              </a:rPr>
              <a:t>›</a:t>
            </a:r>
            <a:r>
              <a:rPr lang="en-US" dirty="0">
                <a:solidFill>
                  <a:srgbClr val="0B6D65"/>
                </a:solidFill>
                <a:latin typeface="Arial Black" pitchFamily="34" charset="0"/>
                <a:cs typeface="Arial" charset="0"/>
              </a:rPr>
              <a:t> </a:t>
            </a:r>
            <a:r>
              <a:rPr lang="en-US" dirty="0"/>
              <a:t>Emerging Wealthy Investor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1524000" cy="150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4079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Future Is Already Here</a:t>
            </a:r>
            <a:r>
              <a:rPr lang="en-US" dirty="0">
                <a:solidFill>
                  <a:schemeClr val="accent6"/>
                </a:solidFill>
                <a:latin typeface="Arial Black" pitchFamily="34" charset="0"/>
                <a:cs typeface="Arial" charset="0"/>
              </a:rPr>
              <a:t> </a:t>
            </a:r>
            <a:r>
              <a:rPr lang="en-US" dirty="0">
                <a:latin typeface="Arial Black" pitchFamily="34" charset="0"/>
                <a:cs typeface="Arial" charset="0"/>
              </a:rPr>
              <a:t>›</a:t>
            </a:r>
            <a:r>
              <a:rPr lang="en-US" dirty="0"/>
              <a:t> </a:t>
            </a:r>
            <a:r>
              <a:rPr lang="en-US" dirty="0">
                <a:cs typeface="Arial" charset="0"/>
              </a:rPr>
              <a:t>Co-planning Approaches </a:t>
            </a:r>
            <a:endParaRPr lang="en-US" dirty="0"/>
          </a:p>
        </p:txBody>
      </p:sp>
      <p:sp>
        <p:nvSpPr>
          <p:cNvPr id="2" name="Rectangle 1"/>
          <p:cNvSpPr/>
          <p:nvPr/>
        </p:nvSpPr>
        <p:spPr>
          <a:xfrm>
            <a:off x="381000" y="1453783"/>
            <a:ext cx="8458200" cy="4385816"/>
          </a:xfrm>
          <a:prstGeom prst="rect">
            <a:avLst/>
          </a:prstGeom>
        </p:spPr>
        <p:txBody>
          <a:bodyPr wrap="square">
            <a:spAutoFit/>
          </a:bodyPr>
          <a:lstStyle/>
          <a:p>
            <a:pPr lvl="0">
              <a:spcAft>
                <a:spcPts val="600"/>
              </a:spcAft>
            </a:pPr>
            <a:r>
              <a:rPr lang="en-US" b="1" dirty="0">
                <a:solidFill>
                  <a:schemeClr val="accent6"/>
                </a:solidFill>
              </a:rPr>
              <a:t>Goals-based financial planning:</a:t>
            </a:r>
          </a:p>
          <a:p>
            <a:pPr marL="285750" lvl="0" indent="-285750">
              <a:spcAft>
                <a:spcPts val="600"/>
              </a:spcAft>
              <a:buFont typeface="Arial" panose="020B0604020202020204" pitchFamily="34" charset="0"/>
              <a:buChar char="•"/>
            </a:pPr>
            <a:r>
              <a:rPr lang="en-US" dirty="0"/>
              <a:t>Captures dollars that are allocated towards a specific (or multiple) goal(s) and projects whether the goal(s) will be achieved.  </a:t>
            </a:r>
          </a:p>
          <a:p>
            <a:pPr marL="285750" lvl="0" indent="-285750">
              <a:spcAft>
                <a:spcPts val="600"/>
              </a:spcAft>
              <a:buFont typeface="Arial" panose="020B0604020202020204" pitchFamily="34" charset="0"/>
              <a:buChar char="•"/>
            </a:pPr>
            <a:r>
              <a:rPr lang="en-US" dirty="0"/>
              <a:t>Can be modular or holistic.</a:t>
            </a:r>
          </a:p>
          <a:p>
            <a:pPr marL="285750" lvl="0" indent="-285750">
              <a:spcAft>
                <a:spcPts val="600"/>
              </a:spcAft>
              <a:buFont typeface="Arial" panose="020B0604020202020204" pitchFamily="34" charset="0"/>
              <a:buChar char="•"/>
            </a:pPr>
            <a:r>
              <a:rPr lang="en-US" dirty="0"/>
              <a:t>Fees based on the </a:t>
            </a:r>
            <a:r>
              <a:rPr lang="en-US" b="1" u="sng" dirty="0"/>
              <a:t>extent</a:t>
            </a:r>
            <a:r>
              <a:rPr lang="en-US" dirty="0"/>
              <a:t> of the analysis.</a:t>
            </a:r>
          </a:p>
          <a:p>
            <a:pPr lvl="0">
              <a:spcAft>
                <a:spcPts val="600"/>
              </a:spcAft>
            </a:pPr>
            <a:endParaRPr lang="en-US" b="1" dirty="0"/>
          </a:p>
          <a:p>
            <a:pPr lvl="0">
              <a:spcAft>
                <a:spcPts val="600"/>
              </a:spcAft>
            </a:pPr>
            <a:endParaRPr lang="en-US" b="1" dirty="0"/>
          </a:p>
          <a:p>
            <a:pPr lvl="0">
              <a:spcAft>
                <a:spcPts val="600"/>
              </a:spcAft>
            </a:pPr>
            <a:r>
              <a:rPr lang="en-US" b="1" dirty="0">
                <a:solidFill>
                  <a:schemeClr val="accent6"/>
                </a:solidFill>
              </a:rPr>
              <a:t>Cash-flow-based financial planning:</a:t>
            </a:r>
          </a:p>
          <a:p>
            <a:pPr marL="285750" lvl="0" indent="-285750">
              <a:spcAft>
                <a:spcPts val="600"/>
              </a:spcAft>
              <a:buFont typeface="Arial" panose="020B0604020202020204" pitchFamily="34" charset="0"/>
              <a:buChar char="•"/>
            </a:pPr>
            <a:r>
              <a:rPr lang="en-US" dirty="0"/>
              <a:t>Typically aims to account for every dollar in the household – combining the total inflows from various sources, then ensures that they fully match the total outflows (e.g. spending and expenses). </a:t>
            </a:r>
          </a:p>
          <a:p>
            <a:pPr marL="285750" lvl="0" indent="-285750">
              <a:spcAft>
                <a:spcPts val="600"/>
              </a:spcAft>
              <a:buFont typeface="Arial" panose="020B0604020202020204" pitchFamily="34" charset="0"/>
              <a:buChar char="•"/>
            </a:pPr>
            <a:r>
              <a:rPr lang="en-US" dirty="0"/>
              <a:t>Traditional comprehensive plans use this approach.</a:t>
            </a:r>
          </a:p>
          <a:p>
            <a:pPr marL="285750" lvl="0" indent="-285750">
              <a:spcAft>
                <a:spcPts val="600"/>
              </a:spcAft>
              <a:buFont typeface="Arial" panose="020B0604020202020204" pitchFamily="34" charset="0"/>
              <a:buChar char="•"/>
            </a:pPr>
            <a:r>
              <a:rPr lang="en-US" dirty="0"/>
              <a:t>Fees based on the </a:t>
            </a:r>
            <a:r>
              <a:rPr lang="en-US" b="1" u="sng" dirty="0"/>
              <a:t>complexity</a:t>
            </a:r>
            <a:r>
              <a:rPr lang="en-US" dirty="0"/>
              <a:t> of the analysis.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297" y="2532696"/>
            <a:ext cx="1202075"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2532696"/>
            <a:ext cx="11887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297" y="4953000"/>
            <a:ext cx="11887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810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nvGraphicFramePr>
        <p:xfrm>
          <a:off x="1671568" y="1892449"/>
          <a:ext cx="5585675" cy="3723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8" name="Rectangle 10"/>
          <p:cNvSpPr>
            <a:spLocks noGrp="1" noChangeArrowheads="1"/>
          </p:cNvSpPr>
          <p:nvPr>
            <p:ph type="title"/>
          </p:nvPr>
        </p:nvSpPr>
        <p:spPr/>
        <p:txBody>
          <a:bodyPr/>
          <a:lstStyle/>
          <a:p>
            <a:r>
              <a:rPr lang="en-US" sz="2400" dirty="0">
                <a:solidFill>
                  <a:schemeClr val="accent6"/>
                </a:solidFill>
                <a:latin typeface="+mj-lt"/>
              </a:rPr>
              <a:t>SEI Advisor Network </a:t>
            </a:r>
            <a:r>
              <a:rPr lang="en-US" sz="2400" dirty="0">
                <a:solidFill>
                  <a:schemeClr val="tx1"/>
                </a:solidFill>
                <a:latin typeface="Arial Black" pitchFamily="34" charset="0"/>
                <a:cs typeface="Arial" charset="0"/>
              </a:rPr>
              <a:t>›</a:t>
            </a:r>
            <a:r>
              <a:rPr lang="en-US" sz="2400" dirty="0">
                <a:solidFill>
                  <a:schemeClr val="tx1"/>
                </a:solidFill>
                <a:latin typeface="+mj-lt"/>
              </a:rPr>
              <a:t> </a:t>
            </a:r>
            <a:r>
              <a:rPr lang="en-US" sz="2400" dirty="0">
                <a:latin typeface="+mj-lt"/>
              </a:rPr>
              <a:t>Practice Management</a:t>
            </a:r>
          </a:p>
        </p:txBody>
      </p:sp>
      <p:sp>
        <p:nvSpPr>
          <p:cNvPr id="23" name="Pentagon 22"/>
          <p:cNvSpPr/>
          <p:nvPr/>
        </p:nvSpPr>
        <p:spPr bwMode="auto">
          <a:xfrm>
            <a:off x="6232693" y="2848570"/>
            <a:ext cx="1263191" cy="1791093"/>
          </a:xfrm>
          <a:prstGeom prst="homePlate">
            <a:avLst/>
          </a:prstGeom>
          <a:solidFill>
            <a:schemeClr val="bg1">
              <a:lumMod val="85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base">
              <a:spcBef>
                <a:spcPct val="0"/>
              </a:spcBef>
              <a:spcAft>
                <a:spcPct val="0"/>
              </a:spcAft>
            </a:pPr>
            <a:endParaRPr lang="en-US" b="1" dirty="0">
              <a:solidFill>
                <a:srgbClr val="FFFFFF"/>
              </a:solidFill>
              <a:cs typeface="Arial" charset="0"/>
            </a:endParaRPr>
          </a:p>
        </p:txBody>
      </p:sp>
      <p:sp>
        <p:nvSpPr>
          <p:cNvPr id="24" name="Right Arrow 23"/>
          <p:cNvSpPr/>
          <p:nvPr/>
        </p:nvSpPr>
        <p:spPr>
          <a:xfrm rot="16200000">
            <a:off x="5994211" y="2674000"/>
            <a:ext cx="4199379" cy="1595104"/>
          </a:xfrm>
          <a:prstGeom prst="rightArrow">
            <a:avLst>
              <a:gd name="adj1" fmla="val 61633"/>
              <a:gd name="adj2" fmla="val 4149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600" dirty="0">
              <a:solidFill>
                <a:srgbClr val="FFFFFF"/>
              </a:solidFill>
            </a:endParaRPr>
          </a:p>
        </p:txBody>
      </p:sp>
      <p:sp>
        <p:nvSpPr>
          <p:cNvPr id="25" name="Rectangle 24"/>
          <p:cNvSpPr/>
          <p:nvPr/>
        </p:nvSpPr>
        <p:spPr>
          <a:xfrm>
            <a:off x="7310707" y="2208998"/>
            <a:ext cx="1525772" cy="749656"/>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400" dirty="0">
                <a:solidFill>
                  <a:srgbClr val="FFFFFF"/>
                </a:solidFill>
                <a:cs typeface="Arial" pitchFamily="34" charset="0"/>
              </a:rPr>
              <a:t>Transition</a:t>
            </a:r>
          </a:p>
          <a:p>
            <a:pPr algn="ctr" defTabSz="914400" fontAlgn="base">
              <a:spcBef>
                <a:spcPct val="0"/>
              </a:spcBef>
              <a:spcAft>
                <a:spcPct val="0"/>
              </a:spcAft>
            </a:pPr>
            <a:r>
              <a:rPr lang="en-US" sz="1400" dirty="0">
                <a:solidFill>
                  <a:srgbClr val="FFFFFF"/>
                </a:solidFill>
                <a:cs typeface="Arial" pitchFamily="34" charset="0"/>
              </a:rPr>
              <a:t>Phase</a:t>
            </a:r>
          </a:p>
        </p:txBody>
      </p:sp>
      <p:sp>
        <p:nvSpPr>
          <p:cNvPr id="26" name="Rectangle 25"/>
          <p:cNvSpPr/>
          <p:nvPr/>
        </p:nvSpPr>
        <p:spPr>
          <a:xfrm>
            <a:off x="7310707" y="3311738"/>
            <a:ext cx="1525772" cy="74965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400" dirty="0">
                <a:solidFill>
                  <a:srgbClr val="FFFFFF"/>
                </a:solidFill>
                <a:cs typeface="Arial" pitchFamily="34" charset="0"/>
              </a:rPr>
              <a:t>Efficiency</a:t>
            </a:r>
          </a:p>
          <a:p>
            <a:pPr algn="ctr" defTabSz="914400" fontAlgn="base">
              <a:spcBef>
                <a:spcPct val="0"/>
              </a:spcBef>
              <a:spcAft>
                <a:spcPct val="0"/>
              </a:spcAft>
            </a:pPr>
            <a:r>
              <a:rPr lang="en-US" sz="1400" dirty="0">
                <a:solidFill>
                  <a:srgbClr val="FFFFFF"/>
                </a:solidFill>
                <a:cs typeface="Arial" pitchFamily="34" charset="0"/>
              </a:rPr>
              <a:t>Phase</a:t>
            </a:r>
          </a:p>
        </p:txBody>
      </p:sp>
      <p:sp>
        <p:nvSpPr>
          <p:cNvPr id="27" name="Rectangle 26"/>
          <p:cNvSpPr/>
          <p:nvPr/>
        </p:nvSpPr>
        <p:spPr>
          <a:xfrm>
            <a:off x="7310707" y="4414476"/>
            <a:ext cx="1525772" cy="749656"/>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400" dirty="0">
                <a:solidFill>
                  <a:srgbClr val="FFFFFF"/>
                </a:solidFill>
                <a:cs typeface="Arial" pitchFamily="34" charset="0"/>
              </a:rPr>
              <a:t>Growth</a:t>
            </a:r>
          </a:p>
          <a:p>
            <a:pPr algn="ctr" defTabSz="914400" fontAlgn="base">
              <a:spcBef>
                <a:spcPct val="0"/>
              </a:spcBef>
              <a:spcAft>
                <a:spcPct val="0"/>
              </a:spcAft>
            </a:pPr>
            <a:r>
              <a:rPr lang="en-US" sz="1400" dirty="0">
                <a:solidFill>
                  <a:srgbClr val="FFFFFF"/>
                </a:solidFill>
                <a:cs typeface="Arial" pitchFamily="34" charset="0"/>
              </a:rPr>
              <a:t>Phase</a:t>
            </a:r>
          </a:p>
        </p:txBody>
      </p:sp>
      <p:sp>
        <p:nvSpPr>
          <p:cNvPr id="28" name="Pentagon 27"/>
          <p:cNvSpPr/>
          <p:nvPr/>
        </p:nvSpPr>
        <p:spPr bwMode="auto">
          <a:xfrm>
            <a:off x="707011" y="2840714"/>
            <a:ext cx="2009498" cy="1791093"/>
          </a:xfrm>
          <a:prstGeom prst="homePlate">
            <a:avLst>
              <a:gd name="adj" fmla="val 37895"/>
            </a:avLst>
          </a:prstGeom>
          <a:solidFill>
            <a:schemeClr val="bg1">
              <a:lumMod val="85000"/>
            </a:scheme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400" fontAlgn="base">
              <a:spcBef>
                <a:spcPct val="0"/>
              </a:spcBef>
              <a:spcAft>
                <a:spcPct val="0"/>
              </a:spcAft>
            </a:pPr>
            <a:endParaRPr lang="en-US" b="1" dirty="0">
              <a:solidFill>
                <a:srgbClr val="FFFFFF"/>
              </a:solidFill>
              <a:cs typeface="Arial" charset="0"/>
            </a:endParaRPr>
          </a:p>
        </p:txBody>
      </p:sp>
      <p:sp>
        <p:nvSpPr>
          <p:cNvPr id="29" name="Rectangle 28"/>
          <p:cNvSpPr/>
          <p:nvPr/>
        </p:nvSpPr>
        <p:spPr>
          <a:xfrm>
            <a:off x="424890" y="2717972"/>
            <a:ext cx="1525772" cy="74965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400" dirty="0">
                <a:solidFill>
                  <a:srgbClr val="FFFFFF"/>
                </a:solidFill>
                <a:cs typeface="Arial" pitchFamily="34" charset="0"/>
              </a:rPr>
              <a:t>Advisor Experience</a:t>
            </a:r>
          </a:p>
        </p:txBody>
      </p:sp>
      <p:sp>
        <p:nvSpPr>
          <p:cNvPr id="32" name="Rectangle 31"/>
          <p:cNvSpPr/>
          <p:nvPr/>
        </p:nvSpPr>
        <p:spPr>
          <a:xfrm>
            <a:off x="425465" y="3982570"/>
            <a:ext cx="1525772" cy="74965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en-US" sz="1400" dirty="0">
                <a:solidFill>
                  <a:srgbClr val="FFFFFF"/>
                </a:solidFill>
                <a:cs typeface="Arial" pitchFamily="34" charset="0"/>
              </a:rPr>
              <a:t>Industry Experience &amp; Resources</a:t>
            </a:r>
          </a:p>
        </p:txBody>
      </p:sp>
      <p:sp>
        <p:nvSpPr>
          <p:cNvPr id="34" name="Oval 33"/>
          <p:cNvSpPr/>
          <p:nvPr/>
        </p:nvSpPr>
        <p:spPr>
          <a:xfrm>
            <a:off x="4076348" y="3366283"/>
            <a:ext cx="776116" cy="776116"/>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US" sz="1600" dirty="0">
              <a:solidFill>
                <a:srgbClr val="FFFFFF"/>
              </a:solidFill>
            </a:endParaRPr>
          </a:p>
        </p:txBody>
      </p:sp>
      <p:pic>
        <p:nvPicPr>
          <p:cNvPr id="35" name="Picture 34" descr="SEI_NWNA_RGB.tif"/>
          <p:cNvPicPr>
            <a:picLocks noChangeAspect="1"/>
          </p:cNvPicPr>
          <p:nvPr/>
        </p:nvPicPr>
        <p:blipFill>
          <a:blip r:embed="rId8" cstate="print"/>
          <a:srcRect r="58113" b="-3195"/>
          <a:stretch>
            <a:fillRect/>
          </a:stretch>
        </p:blipFill>
        <p:spPr>
          <a:xfrm>
            <a:off x="4236245" y="3650473"/>
            <a:ext cx="456322" cy="207737"/>
          </a:xfrm>
          <a:prstGeom prst="rect">
            <a:avLst/>
          </a:prstGeom>
        </p:spPr>
      </p:pic>
      <p:sp>
        <p:nvSpPr>
          <p:cNvPr id="36" name="Block Arc 35"/>
          <p:cNvSpPr/>
          <p:nvPr/>
        </p:nvSpPr>
        <p:spPr>
          <a:xfrm flipV="1">
            <a:off x="2479476" y="1769680"/>
            <a:ext cx="3969861" cy="3934045"/>
          </a:xfrm>
          <a:prstGeom prst="blockArc">
            <a:avLst>
              <a:gd name="adj1" fmla="val 10800000"/>
              <a:gd name="adj2" fmla="val 10799996"/>
              <a:gd name="adj3" fmla="val 5709"/>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1200" dirty="0">
              <a:solidFill>
                <a:srgbClr val="000000"/>
              </a:solidFill>
            </a:endParaRPr>
          </a:p>
        </p:txBody>
      </p:sp>
      <p:sp>
        <p:nvSpPr>
          <p:cNvPr id="37" name="Rectangle 36"/>
          <p:cNvSpPr/>
          <p:nvPr/>
        </p:nvSpPr>
        <p:spPr>
          <a:xfrm>
            <a:off x="2479475" y="1911133"/>
            <a:ext cx="3977589" cy="3933491"/>
          </a:xfrm>
          <a:prstGeom prst="rect">
            <a:avLst/>
          </a:prstGeom>
          <a:noFill/>
          <a:ln>
            <a:noFill/>
          </a:ln>
          <a:effectLst/>
        </p:spPr>
        <p:txBody>
          <a:bodyPr wrap="none" lIns="91440" tIns="45720" rIns="91440" bIns="45720" anchor="t">
            <a:prstTxWarp prst="textArchUp">
              <a:avLst>
                <a:gd name="adj" fmla="val 10578910"/>
              </a:avLst>
            </a:prstTxWarp>
            <a:spAutoFit/>
          </a:bodyPr>
          <a:lstStyle/>
          <a:p>
            <a:pPr algn="ctr" defTabSz="914400" fontAlgn="base">
              <a:spcBef>
                <a:spcPct val="0"/>
              </a:spcBef>
              <a:spcAft>
                <a:spcPct val="0"/>
              </a:spcAft>
            </a:pPr>
            <a:r>
              <a:rPr lang="en-US" sz="1400" dirty="0">
                <a:ln w="18415" cmpd="sng">
                  <a:noFill/>
                  <a:prstDash val="solid"/>
                </a:ln>
                <a:solidFill>
                  <a:srgbClr val="FFFFFF"/>
                </a:solidFill>
                <a:cs typeface="Arial" pitchFamily="34" charset="0"/>
              </a:rPr>
              <a:t>Best Practices</a:t>
            </a:r>
          </a:p>
        </p:txBody>
      </p:sp>
      <p:sp>
        <p:nvSpPr>
          <p:cNvPr id="38" name="Rectangle 37"/>
          <p:cNvSpPr/>
          <p:nvPr/>
        </p:nvSpPr>
        <p:spPr>
          <a:xfrm rot="16200000">
            <a:off x="2583833" y="1768550"/>
            <a:ext cx="3977589" cy="3933491"/>
          </a:xfrm>
          <a:prstGeom prst="rect">
            <a:avLst/>
          </a:prstGeom>
          <a:noFill/>
          <a:ln>
            <a:noFill/>
          </a:ln>
          <a:effectLst/>
        </p:spPr>
        <p:txBody>
          <a:bodyPr wrap="none" lIns="91440" tIns="45720" rIns="91440" bIns="45720" anchor="t">
            <a:prstTxWarp prst="textArchUp">
              <a:avLst>
                <a:gd name="adj" fmla="val 10578910"/>
              </a:avLst>
            </a:prstTxWarp>
            <a:spAutoFit/>
          </a:bodyPr>
          <a:lstStyle/>
          <a:p>
            <a:pPr algn="ctr" defTabSz="914400" fontAlgn="base">
              <a:spcBef>
                <a:spcPct val="0"/>
              </a:spcBef>
              <a:spcAft>
                <a:spcPct val="0"/>
              </a:spcAft>
            </a:pPr>
            <a:r>
              <a:rPr lang="en-US" sz="1400" dirty="0">
                <a:ln w="18415" cmpd="sng">
                  <a:noFill/>
                  <a:prstDash val="solid"/>
                </a:ln>
                <a:solidFill>
                  <a:srgbClr val="FFFFFF"/>
                </a:solidFill>
                <a:cs typeface="Arial" pitchFamily="34" charset="0"/>
              </a:rPr>
              <a:t>Best Practices</a:t>
            </a:r>
          </a:p>
        </p:txBody>
      </p:sp>
      <p:sp>
        <p:nvSpPr>
          <p:cNvPr id="39" name="Rectangle 38"/>
          <p:cNvSpPr/>
          <p:nvPr/>
        </p:nvSpPr>
        <p:spPr>
          <a:xfrm rot="5400000">
            <a:off x="2369228" y="1809707"/>
            <a:ext cx="3977589" cy="3933491"/>
          </a:xfrm>
          <a:prstGeom prst="rect">
            <a:avLst/>
          </a:prstGeom>
          <a:noFill/>
          <a:ln>
            <a:noFill/>
          </a:ln>
          <a:effectLst/>
        </p:spPr>
        <p:txBody>
          <a:bodyPr wrap="none" lIns="91440" tIns="45720" rIns="91440" bIns="45720" anchor="t">
            <a:prstTxWarp prst="textArchUp">
              <a:avLst>
                <a:gd name="adj" fmla="val 10578910"/>
              </a:avLst>
            </a:prstTxWarp>
            <a:spAutoFit/>
          </a:bodyPr>
          <a:lstStyle/>
          <a:p>
            <a:pPr algn="ctr" defTabSz="914400" fontAlgn="base">
              <a:spcBef>
                <a:spcPct val="0"/>
              </a:spcBef>
              <a:spcAft>
                <a:spcPct val="0"/>
              </a:spcAft>
            </a:pPr>
            <a:r>
              <a:rPr lang="en-US" sz="1400" dirty="0">
                <a:ln w="18415" cmpd="sng">
                  <a:noFill/>
                  <a:prstDash val="solid"/>
                </a:ln>
                <a:solidFill>
                  <a:srgbClr val="FFFFFF"/>
                </a:solidFill>
                <a:cs typeface="Arial" pitchFamily="34" charset="0"/>
              </a:rPr>
              <a:t>Best Practices</a:t>
            </a:r>
          </a:p>
        </p:txBody>
      </p:sp>
      <p:sp>
        <p:nvSpPr>
          <p:cNvPr id="40" name="Rectangle 39"/>
          <p:cNvSpPr/>
          <p:nvPr/>
        </p:nvSpPr>
        <p:spPr>
          <a:xfrm rot="10800000">
            <a:off x="2476529" y="1643609"/>
            <a:ext cx="3977589" cy="3933491"/>
          </a:xfrm>
          <a:prstGeom prst="rect">
            <a:avLst/>
          </a:prstGeom>
          <a:noFill/>
          <a:ln>
            <a:noFill/>
          </a:ln>
          <a:effectLst/>
        </p:spPr>
        <p:txBody>
          <a:bodyPr wrap="none" lIns="91440" tIns="45720" rIns="91440" bIns="45720" anchor="t">
            <a:prstTxWarp prst="textArchUp">
              <a:avLst>
                <a:gd name="adj" fmla="val 10578910"/>
              </a:avLst>
            </a:prstTxWarp>
            <a:spAutoFit/>
          </a:bodyPr>
          <a:lstStyle/>
          <a:p>
            <a:pPr algn="ctr" defTabSz="914400" fontAlgn="base">
              <a:spcBef>
                <a:spcPct val="0"/>
              </a:spcBef>
              <a:spcAft>
                <a:spcPct val="0"/>
              </a:spcAft>
            </a:pPr>
            <a:r>
              <a:rPr lang="en-US" sz="1400" dirty="0">
                <a:ln w="18415" cmpd="sng">
                  <a:noFill/>
                  <a:prstDash val="solid"/>
                </a:ln>
                <a:solidFill>
                  <a:srgbClr val="FFFFFF"/>
                </a:solidFill>
                <a:cs typeface="Arial" pitchFamily="34" charset="0"/>
              </a:rPr>
              <a:t>Best Practices</a:t>
            </a:r>
          </a:p>
        </p:txBody>
      </p:sp>
      <p:sp>
        <p:nvSpPr>
          <p:cNvPr id="41" name="TextBox 40"/>
          <p:cNvSpPr txBox="1"/>
          <p:nvPr/>
        </p:nvSpPr>
        <p:spPr>
          <a:xfrm>
            <a:off x="7109383" y="5562195"/>
            <a:ext cx="1951350" cy="461665"/>
          </a:xfrm>
          <a:prstGeom prst="rect">
            <a:avLst/>
          </a:prstGeom>
          <a:noFill/>
        </p:spPr>
        <p:txBody>
          <a:bodyPr wrap="square" rtlCol="0">
            <a:spAutoFit/>
          </a:bodyPr>
          <a:lstStyle/>
          <a:p>
            <a:pPr marL="227013" indent="-169863" algn="ctr" defTabSz="914400" fontAlgn="base">
              <a:spcBef>
                <a:spcPct val="0"/>
              </a:spcBef>
              <a:spcAft>
                <a:spcPct val="0"/>
              </a:spcAft>
              <a:buClr>
                <a:srgbClr val="960000"/>
              </a:buClr>
            </a:pPr>
            <a:r>
              <a:rPr lang="en-US" sz="1200" dirty="0">
                <a:solidFill>
                  <a:srgbClr val="000000"/>
                </a:solidFill>
                <a:cs typeface="Arial" charset="0"/>
              </a:rPr>
              <a:t>Advisor Business</a:t>
            </a:r>
          </a:p>
          <a:p>
            <a:pPr marL="227013" indent="-169863" algn="ctr" defTabSz="914400" fontAlgn="base">
              <a:spcBef>
                <a:spcPct val="0"/>
              </a:spcBef>
              <a:spcAft>
                <a:spcPct val="0"/>
              </a:spcAft>
              <a:buClr>
                <a:srgbClr val="960000"/>
              </a:buClr>
            </a:pPr>
            <a:r>
              <a:rPr lang="en-US" sz="1200" dirty="0">
                <a:solidFill>
                  <a:srgbClr val="000000"/>
                </a:solidFill>
                <a:cs typeface="Arial" charset="0"/>
              </a:rPr>
              <a:t>Phases</a:t>
            </a:r>
          </a:p>
        </p:txBody>
      </p:sp>
    </p:spTree>
    <p:extLst>
      <p:ext uri="{BB962C8B-B14F-4D97-AF65-F5344CB8AC3E}">
        <p14:creationId xmlns:p14="http://schemas.microsoft.com/office/powerpoint/2010/main" val="20566490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Future Is Already Here</a:t>
            </a:r>
            <a:r>
              <a:rPr lang="en-US" dirty="0">
                <a:solidFill>
                  <a:schemeClr val="accent6"/>
                </a:solidFill>
                <a:latin typeface="Arial Black" pitchFamily="34" charset="0"/>
                <a:cs typeface="Arial" charset="0"/>
              </a:rPr>
              <a:t> </a:t>
            </a:r>
            <a:r>
              <a:rPr lang="en-US" dirty="0">
                <a:latin typeface="Arial Black" pitchFamily="34" charset="0"/>
                <a:cs typeface="Arial" charset="0"/>
              </a:rPr>
              <a:t>›</a:t>
            </a:r>
            <a:r>
              <a:rPr lang="en-US" dirty="0"/>
              <a:t> </a:t>
            </a:r>
            <a:r>
              <a:rPr lang="en-US" dirty="0">
                <a:cs typeface="Arial" charset="0"/>
              </a:rPr>
              <a:t>Types of Co-planning</a:t>
            </a:r>
            <a:endParaRPr lang="en-US" dirty="0"/>
          </a:p>
        </p:txBody>
      </p:sp>
      <p:sp>
        <p:nvSpPr>
          <p:cNvPr id="8" name="Rectangle 7"/>
          <p:cNvSpPr/>
          <p:nvPr/>
        </p:nvSpPr>
        <p:spPr>
          <a:xfrm>
            <a:off x="1901016" y="1447800"/>
            <a:ext cx="7014384" cy="4862870"/>
          </a:xfrm>
          <a:prstGeom prst="rect">
            <a:avLst/>
          </a:prstGeom>
        </p:spPr>
        <p:txBody>
          <a:bodyPr wrap="square">
            <a:spAutoFit/>
          </a:bodyPr>
          <a:lstStyle/>
          <a:p>
            <a:r>
              <a:rPr lang="en-US" sz="2000" b="1" dirty="0">
                <a:solidFill>
                  <a:srgbClr val="00692D"/>
                </a:solidFill>
              </a:rPr>
              <a:t>Project-based planning:</a:t>
            </a:r>
            <a:endParaRPr lang="en-US" sz="2000" dirty="0">
              <a:solidFill>
                <a:srgbClr val="00692D"/>
              </a:solidFill>
            </a:endParaRPr>
          </a:p>
          <a:p>
            <a:pPr marL="285750" indent="-285750">
              <a:buFont typeface="Arial" panose="020B0604020202020204" pitchFamily="34" charset="0"/>
              <a:buChar char="•"/>
            </a:pPr>
            <a:r>
              <a:rPr lang="en-US" dirty="0"/>
              <a:t>May be working with a younger investor who isn’t ready to commit or an investor who thinks they want a one-time financial plan.</a:t>
            </a:r>
          </a:p>
          <a:p>
            <a:pPr marL="285750" indent="-285750">
              <a:buFont typeface="Arial" panose="020B0604020202020204" pitchFamily="34" charset="0"/>
              <a:buChar char="•"/>
            </a:pPr>
            <a:r>
              <a:rPr lang="en-US" dirty="0"/>
              <a:t>Client is savvy about technology and investments, but wants </a:t>
            </a:r>
            <a:r>
              <a:rPr lang="en-US" b="1" dirty="0"/>
              <a:t>validation</a:t>
            </a:r>
            <a:r>
              <a:rPr lang="en-US" dirty="0"/>
              <a:t>. </a:t>
            </a:r>
          </a:p>
          <a:p>
            <a:pPr marL="285750" indent="-285750">
              <a:buFont typeface="Arial" panose="020B0604020202020204" pitchFamily="34" charset="0"/>
              <a:buChar char="•"/>
            </a:pPr>
            <a:r>
              <a:rPr lang="en-US" dirty="0"/>
              <a:t>One-time fee with the potential of converting to a retainer or AUM based model.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2000" b="1" dirty="0">
                <a:solidFill>
                  <a:srgbClr val="00692D"/>
                </a:solidFill>
              </a:rPr>
              <a:t>Modular planning:</a:t>
            </a:r>
            <a:endParaRPr lang="en-US" sz="2000" dirty="0">
              <a:solidFill>
                <a:srgbClr val="00692D"/>
              </a:solidFill>
            </a:endParaRPr>
          </a:p>
          <a:p>
            <a:pPr marL="285750" indent="-285750">
              <a:buFont typeface="Arial" panose="020B0604020202020204" pitchFamily="34" charset="0"/>
              <a:buChar char="•"/>
            </a:pPr>
            <a:r>
              <a:rPr lang="en-US" dirty="0"/>
              <a:t>Great way to initiate a new relationship and demonstrate value over time.</a:t>
            </a:r>
          </a:p>
          <a:p>
            <a:pPr marL="285750" indent="-285750">
              <a:buFont typeface="Arial" panose="020B0604020202020204" pitchFamily="34" charset="0"/>
              <a:buChar char="•"/>
            </a:pPr>
            <a:r>
              <a:rPr lang="en-US" dirty="0"/>
              <a:t>The output for each module is self-contained (e.g. retirement). </a:t>
            </a:r>
          </a:p>
          <a:p>
            <a:pPr marL="285750" indent="-285750">
              <a:buFont typeface="Arial" panose="020B0604020202020204" pitchFamily="34" charset="0"/>
              <a:buChar char="•"/>
            </a:pPr>
            <a:r>
              <a:rPr lang="en-US" dirty="0"/>
              <a:t>Aligns well with a flat fee model.</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36" y="2712720"/>
            <a:ext cx="1202075"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02480"/>
            <a:ext cx="1202075"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14" y="1524000"/>
            <a:ext cx="11887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4327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Future Is Already Here</a:t>
            </a:r>
            <a:r>
              <a:rPr lang="en-US" dirty="0">
                <a:solidFill>
                  <a:schemeClr val="accent6"/>
                </a:solidFill>
                <a:latin typeface="Arial Black" pitchFamily="34" charset="0"/>
                <a:cs typeface="Arial" charset="0"/>
              </a:rPr>
              <a:t> </a:t>
            </a:r>
            <a:r>
              <a:rPr lang="en-US" dirty="0">
                <a:latin typeface="Arial Black" pitchFamily="34" charset="0"/>
                <a:cs typeface="Arial" charset="0"/>
              </a:rPr>
              <a:t>›</a:t>
            </a:r>
            <a:r>
              <a:rPr lang="en-US" dirty="0"/>
              <a:t> </a:t>
            </a:r>
            <a:r>
              <a:rPr lang="en-US" dirty="0">
                <a:cs typeface="Arial" charset="0"/>
              </a:rPr>
              <a:t>Types of Co-planning</a:t>
            </a:r>
            <a:endParaRPr lang="en-US" dirty="0"/>
          </a:p>
        </p:txBody>
      </p:sp>
      <p:sp>
        <p:nvSpPr>
          <p:cNvPr id="7" name="Rectangle 6"/>
          <p:cNvSpPr/>
          <p:nvPr/>
        </p:nvSpPr>
        <p:spPr>
          <a:xfrm>
            <a:off x="1952737" y="1606927"/>
            <a:ext cx="6734063" cy="4308872"/>
          </a:xfrm>
          <a:prstGeom prst="rect">
            <a:avLst/>
          </a:prstGeom>
        </p:spPr>
        <p:txBody>
          <a:bodyPr wrap="square">
            <a:spAutoFit/>
          </a:bodyPr>
          <a:lstStyle/>
          <a:p>
            <a:r>
              <a:rPr lang="en-US" sz="2000" b="1" dirty="0">
                <a:solidFill>
                  <a:srgbClr val="00692D"/>
                </a:solidFill>
              </a:rPr>
              <a:t>Holistic planning </a:t>
            </a:r>
          </a:p>
          <a:p>
            <a:pPr marL="285750" indent="-285750">
              <a:buFont typeface="Arial" panose="020B0604020202020204" pitchFamily="34" charset="0"/>
              <a:buChar char="•"/>
            </a:pPr>
            <a:r>
              <a:rPr lang="en-US" dirty="0"/>
              <a:t>Traditional model requires training, experience and planning expertise. </a:t>
            </a:r>
          </a:p>
          <a:p>
            <a:pPr marL="285750" indent="-285750">
              <a:buFont typeface="Arial" panose="020B0604020202020204" pitchFamily="34" charset="0"/>
              <a:buChar char="•"/>
            </a:pPr>
            <a:r>
              <a:rPr lang="en-US" dirty="0"/>
              <a:t>Tends to be comprehensive – either goal- or cash-flow-based and sometimes both. </a:t>
            </a:r>
          </a:p>
          <a:p>
            <a:pPr marL="285750" indent="-285750">
              <a:buFont typeface="Arial" panose="020B0604020202020204" pitchFamily="34" charset="0"/>
              <a:buChar char="•"/>
            </a:pPr>
            <a:r>
              <a:rPr lang="en-US" dirty="0"/>
              <a:t>Charge separately for service or as part of AUM model.</a:t>
            </a:r>
          </a:p>
          <a:p>
            <a:endParaRPr lang="en-US" dirty="0"/>
          </a:p>
          <a:p>
            <a:endParaRPr lang="en-US" dirty="0"/>
          </a:p>
          <a:p>
            <a:endParaRPr lang="en-US" dirty="0"/>
          </a:p>
          <a:p>
            <a:r>
              <a:rPr lang="en-US" sz="2000" b="1" dirty="0">
                <a:solidFill>
                  <a:srgbClr val="00692D"/>
                </a:solidFill>
              </a:rPr>
              <a:t>Segmented Planning  </a:t>
            </a:r>
          </a:p>
          <a:p>
            <a:pPr marL="285750" indent="-285750">
              <a:buFont typeface="Arial" panose="020B0604020202020204" pitchFamily="34" charset="0"/>
              <a:buChar char="•"/>
            </a:pPr>
            <a:r>
              <a:rPr lang="en-US" dirty="0"/>
              <a:t>Advisor uses different planning methodology depending on client type.</a:t>
            </a:r>
          </a:p>
          <a:p>
            <a:pPr marL="285750" indent="-285750">
              <a:buFont typeface="Arial" panose="020B0604020202020204" pitchFamily="34" charset="0"/>
              <a:buChar char="•"/>
            </a:pPr>
            <a:r>
              <a:rPr lang="en-US" dirty="0"/>
              <a:t>May need multiple advisors to pull this off.</a:t>
            </a:r>
          </a:p>
          <a:p>
            <a:pPr marL="285750" indent="-285750">
              <a:buFont typeface="Arial" panose="020B0604020202020204" pitchFamily="34" charset="0"/>
              <a:buChar char="•"/>
            </a:pPr>
            <a:r>
              <a:rPr lang="en-US" dirty="0"/>
              <a:t>Internal firm processes needs to support both types of planning.</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5138737"/>
            <a:ext cx="1202075"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3962400"/>
            <a:ext cx="11887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118872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268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A Look Ahead </a:t>
            </a:r>
            <a:r>
              <a:rPr lang="en-US" dirty="0">
                <a:latin typeface="Arial Black" pitchFamily="34" charset="0"/>
                <a:cs typeface="Arial" charset="0"/>
              </a:rPr>
              <a:t>›</a:t>
            </a:r>
            <a:r>
              <a:rPr lang="en-US" dirty="0"/>
              <a:t> </a:t>
            </a:r>
            <a:r>
              <a:rPr lang="en-US" dirty="0">
                <a:cs typeface="Arial" charset="0"/>
              </a:rPr>
              <a:t>The Emerging Fee Landscape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02" y="2373086"/>
            <a:ext cx="8587996"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1524000"/>
            <a:ext cx="8001000" cy="646331"/>
          </a:xfrm>
          <a:prstGeom prst="rect">
            <a:avLst/>
          </a:prstGeom>
        </p:spPr>
        <p:txBody>
          <a:bodyPr wrap="square">
            <a:spAutoFit/>
          </a:bodyPr>
          <a:lstStyle/>
          <a:p>
            <a:pPr algn="ctr"/>
            <a:r>
              <a:rPr lang="en-US" b="1" dirty="0">
                <a:solidFill>
                  <a:schemeClr val="accent6"/>
                </a:solidFill>
              </a:rPr>
              <a:t>Today’s pricing landscape has not only expanded, it’s decidedly more</a:t>
            </a:r>
          </a:p>
          <a:p>
            <a:pPr algn="ctr"/>
            <a:r>
              <a:rPr lang="en-US" b="1" dirty="0">
                <a:solidFill>
                  <a:schemeClr val="accent6"/>
                </a:solidFill>
              </a:rPr>
              <a:t>client-centric.</a:t>
            </a:r>
          </a:p>
        </p:txBody>
      </p:sp>
    </p:spTree>
    <p:extLst>
      <p:ext uri="{BB962C8B-B14F-4D97-AF65-F5344CB8AC3E}">
        <p14:creationId xmlns:p14="http://schemas.microsoft.com/office/powerpoint/2010/main" val="8657418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p:txBody>
          <a:bodyPr/>
          <a:lstStyle/>
          <a:p>
            <a:r>
              <a:rPr lang="en-US" dirty="0"/>
              <a:t>The Glue of Advice Management</a:t>
            </a:r>
          </a:p>
        </p:txBody>
      </p:sp>
    </p:spTree>
    <p:extLst>
      <p:ext uri="{BB962C8B-B14F-4D97-AF65-F5344CB8AC3E}">
        <p14:creationId xmlns:p14="http://schemas.microsoft.com/office/powerpoint/2010/main" val="3507694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r>
              <a:rPr lang="en-US" dirty="0">
                <a:cs typeface="Arial" charset="0"/>
              </a:rPr>
              <a:t>Inside Drives the Outside</a:t>
            </a:r>
            <a:endParaRPr lang="en-US" dirty="0"/>
          </a:p>
        </p:txBody>
      </p:sp>
      <p:sp>
        <p:nvSpPr>
          <p:cNvPr id="2" name="Rectangle 1"/>
          <p:cNvSpPr/>
          <p:nvPr/>
        </p:nvSpPr>
        <p:spPr>
          <a:xfrm>
            <a:off x="304800" y="1511617"/>
            <a:ext cx="8534400" cy="5539978"/>
          </a:xfrm>
          <a:prstGeom prst="rect">
            <a:avLst/>
          </a:prstGeom>
        </p:spPr>
        <p:txBody>
          <a:bodyPr wrap="square">
            <a:spAutoFit/>
          </a:bodyPr>
          <a:lstStyle/>
          <a:p>
            <a:pPr algn="ctr"/>
            <a:r>
              <a:rPr lang="en-US" sz="2000" b="1" dirty="0">
                <a:solidFill>
                  <a:schemeClr val="accent6"/>
                </a:solidFill>
              </a:rPr>
              <a:t>Mechanize the inside - Customize the outside</a:t>
            </a:r>
          </a:p>
          <a:p>
            <a:endParaRPr lang="en-US" dirty="0"/>
          </a:p>
          <a:p>
            <a:pPr>
              <a:spcAft>
                <a:spcPts val="600"/>
              </a:spcAft>
            </a:pPr>
            <a:r>
              <a:rPr lang="en-US" dirty="0"/>
              <a:t>Standardization, automation, and workflows allow you to:</a:t>
            </a:r>
          </a:p>
          <a:p>
            <a:pPr marL="285750" lvl="0" indent="-285750">
              <a:spcBef>
                <a:spcPts val="600"/>
              </a:spcBef>
              <a:buFont typeface="Arial" panose="020B0604020202020204" pitchFamily="34" charset="0"/>
              <a:buChar char="•"/>
            </a:pPr>
            <a:r>
              <a:rPr lang="en-US" dirty="0"/>
              <a:t>Consistently follow through with commitments and promises</a:t>
            </a:r>
          </a:p>
          <a:p>
            <a:pPr marL="285750" lvl="0" indent="-285750">
              <a:spcBef>
                <a:spcPts val="600"/>
              </a:spcBef>
              <a:buFont typeface="Arial" panose="020B0604020202020204" pitchFamily="34" charset="0"/>
              <a:buChar char="•"/>
            </a:pPr>
            <a:r>
              <a:rPr lang="en-US" dirty="0"/>
              <a:t>Provide better and more flexible reporting</a:t>
            </a:r>
          </a:p>
          <a:p>
            <a:pPr marL="285750" lvl="0" indent="-285750">
              <a:spcBef>
                <a:spcPts val="600"/>
              </a:spcBef>
              <a:buFont typeface="Arial" panose="020B0604020202020204" pitchFamily="34" charset="0"/>
              <a:buChar char="•"/>
            </a:pPr>
            <a:r>
              <a:rPr lang="en-US" dirty="0"/>
              <a:t>Reach out proactively, capitalizing on micro-moments </a:t>
            </a:r>
          </a:p>
          <a:p>
            <a:pPr marL="285750" lvl="0" indent="-285750">
              <a:spcBef>
                <a:spcPts val="600"/>
              </a:spcBef>
              <a:buFont typeface="Arial" panose="020B0604020202020204" pitchFamily="34" charset="0"/>
              <a:buChar char="•"/>
            </a:pPr>
            <a:r>
              <a:rPr lang="en-US" dirty="0"/>
              <a:t>Monitoring of accounts leads to automatic notifications to advisor and investor </a:t>
            </a:r>
          </a:p>
          <a:p>
            <a:pPr marL="285750" lvl="0" indent="-285750">
              <a:spcBef>
                <a:spcPts val="600"/>
              </a:spcBef>
              <a:buFont typeface="Arial" panose="020B0604020202020204" pitchFamily="34" charset="0"/>
              <a:buChar char="•"/>
            </a:pPr>
            <a:r>
              <a:rPr lang="en-US" dirty="0"/>
              <a:t>Newer types of interaction: video conferencing, scheduling software</a:t>
            </a:r>
          </a:p>
          <a:p>
            <a:pPr marL="285750" indent="-285750">
              <a:spcBef>
                <a:spcPts val="600"/>
              </a:spcBef>
              <a:buFont typeface="Arial" panose="020B0604020202020204" pitchFamily="34" charset="0"/>
              <a:buChar char="•"/>
            </a:pPr>
            <a:r>
              <a:rPr lang="en-US" dirty="0"/>
              <a:t>Client preferences drive how you interact</a:t>
            </a:r>
          </a:p>
          <a:p>
            <a:pPr lvl="0"/>
            <a:endParaRPr lang="en-US" dirty="0"/>
          </a:p>
          <a:p>
            <a:pPr marL="285750" indent="-285750">
              <a:spcAft>
                <a:spcPts val="600"/>
              </a:spcAft>
              <a:buFont typeface="Arial" panose="020B0604020202020204" pitchFamily="34" charset="0"/>
              <a:buChar char="•"/>
            </a:pPr>
            <a:endParaRPr lang="en-US" b="1" dirty="0"/>
          </a:p>
          <a:p>
            <a:pPr>
              <a:spcAft>
                <a:spcPts val="600"/>
              </a:spcAft>
            </a:pPr>
            <a:endParaRPr lang="en-US" b="1" dirty="0"/>
          </a:p>
          <a:p>
            <a:pPr>
              <a:spcAft>
                <a:spcPts val="600"/>
              </a:spcAft>
            </a:pPr>
            <a:endParaRPr lang="en-US" b="1" dirty="0"/>
          </a:p>
          <a:p>
            <a:pPr>
              <a:spcAft>
                <a:spcPts val="600"/>
              </a:spcAft>
            </a:pPr>
            <a:endParaRPr lang="en-US" dirty="0"/>
          </a:p>
          <a:p>
            <a:pPr marL="285750" indent="-285750">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sp>
        <p:nvSpPr>
          <p:cNvPr id="5" name="Rectangle 4"/>
          <p:cNvSpPr/>
          <p:nvPr/>
        </p:nvSpPr>
        <p:spPr>
          <a:xfrm>
            <a:off x="457200" y="5105400"/>
            <a:ext cx="8001000" cy="838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Advice Management </a:t>
            </a:r>
          </a:p>
          <a:p>
            <a:pPr algn="ctr"/>
            <a:r>
              <a:rPr lang="en-US" sz="2000" i="1" dirty="0"/>
              <a:t>Automating the financial planning process</a:t>
            </a:r>
          </a:p>
        </p:txBody>
      </p:sp>
    </p:spTree>
    <p:extLst>
      <p:ext uri="{BB962C8B-B14F-4D97-AF65-F5344CB8AC3E}">
        <p14:creationId xmlns:p14="http://schemas.microsoft.com/office/powerpoint/2010/main" val="2695626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4582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br>
              <a:rPr lang="en-US" dirty="0">
                <a:solidFill>
                  <a:srgbClr val="0B6D65"/>
                </a:solidFill>
                <a:latin typeface="Arial Black" pitchFamily="34" charset="0"/>
                <a:cs typeface="Arial" charset="0"/>
              </a:rPr>
            </a:br>
            <a:r>
              <a:rPr lang="en-US" dirty="0">
                <a:cs typeface="Arial" charset="0"/>
              </a:rPr>
              <a:t>Five Levels of Technology Utilization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05777"/>
            <a:ext cx="4638675" cy="497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3336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5344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br>
              <a:rPr lang="en-US" dirty="0">
                <a:solidFill>
                  <a:srgbClr val="0B6D65"/>
                </a:solidFill>
                <a:latin typeface="Arial Black" pitchFamily="34" charset="0"/>
                <a:cs typeface="Arial" charset="0"/>
              </a:rPr>
            </a:br>
            <a:r>
              <a:rPr lang="en-US" dirty="0"/>
              <a:t>People, Process and Technology</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1780381"/>
            <a:ext cx="2468562"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AF449C5-A8DD-46F8-B902-E8D50EBABC07}"/>
              </a:ext>
            </a:extLst>
          </p:cNvPr>
          <p:cNvSpPr/>
          <p:nvPr/>
        </p:nvSpPr>
        <p:spPr>
          <a:xfrm>
            <a:off x="735648" y="1380271"/>
            <a:ext cx="1494319" cy="400110"/>
          </a:xfrm>
          <a:prstGeom prst="rect">
            <a:avLst/>
          </a:prstGeom>
        </p:spPr>
        <p:txBody>
          <a:bodyPr wrap="none">
            <a:spAutoFit/>
          </a:bodyPr>
          <a:lstStyle/>
          <a:p>
            <a:pPr algn="ctr"/>
            <a:r>
              <a:rPr lang="en-US" sz="2000" b="1" dirty="0">
                <a:solidFill>
                  <a:srgbClr val="000000">
                    <a:lumMod val="50000"/>
                    <a:lumOff val="50000"/>
                  </a:srgbClr>
                </a:solidFill>
                <a:latin typeface="Arial Narrow" panose="020B0606020202030204" pitchFamily="34" charset="0"/>
              </a:rPr>
              <a:t>1% </a:t>
            </a:r>
            <a:r>
              <a:rPr lang="en-US" sz="2000" dirty="0">
                <a:solidFill>
                  <a:srgbClr val="000000">
                    <a:lumMod val="50000"/>
                    <a:lumOff val="50000"/>
                  </a:srgbClr>
                </a:solidFill>
                <a:latin typeface="Arial Narrow" panose="020B0606020202030204" pitchFamily="34" charset="0"/>
              </a:rPr>
              <a:t>on People</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681" y="1752600"/>
            <a:ext cx="2468563"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20FF9B9C-A234-423C-ACD9-81E390470FA0}"/>
              </a:ext>
            </a:extLst>
          </p:cNvPr>
          <p:cNvSpPr/>
          <p:nvPr/>
        </p:nvSpPr>
        <p:spPr>
          <a:xfrm>
            <a:off x="3679857" y="1398052"/>
            <a:ext cx="1601721" cy="400110"/>
          </a:xfrm>
          <a:prstGeom prst="rect">
            <a:avLst/>
          </a:prstGeom>
        </p:spPr>
        <p:txBody>
          <a:bodyPr wrap="none">
            <a:spAutoFit/>
          </a:bodyPr>
          <a:lstStyle/>
          <a:p>
            <a:pPr algn="ctr"/>
            <a:r>
              <a:rPr lang="en-US" sz="2000" b="1" dirty="0">
                <a:solidFill>
                  <a:srgbClr val="000000">
                    <a:lumMod val="50000"/>
                    <a:lumOff val="50000"/>
                  </a:srgbClr>
                </a:solidFill>
                <a:latin typeface="Arial Narrow" panose="020B0606020202030204" pitchFamily="34" charset="0"/>
              </a:rPr>
              <a:t>1% </a:t>
            </a:r>
            <a:r>
              <a:rPr lang="en-US" sz="2000" dirty="0">
                <a:solidFill>
                  <a:srgbClr val="000000">
                    <a:lumMod val="50000"/>
                    <a:lumOff val="50000"/>
                  </a:srgbClr>
                </a:solidFill>
                <a:latin typeface="Arial Narrow" panose="020B0606020202030204" pitchFamily="34" charset="0"/>
              </a:rPr>
              <a:t>on Process</a:t>
            </a:r>
          </a:p>
        </p:txBody>
      </p:sp>
      <p:sp>
        <p:nvSpPr>
          <p:cNvPr id="8" name="TextBox 7">
            <a:extLst>
              <a:ext uri="{FF2B5EF4-FFF2-40B4-BE49-F238E27FC236}">
                <a16:creationId xmlns:a16="http://schemas.microsoft.com/office/drawing/2014/main" id="{6EC3A1DD-2AF2-4AB7-9997-213C49F54149}"/>
              </a:ext>
            </a:extLst>
          </p:cNvPr>
          <p:cNvSpPr txBox="1"/>
          <p:nvPr/>
        </p:nvSpPr>
        <p:spPr>
          <a:xfrm>
            <a:off x="6264167" y="1352490"/>
            <a:ext cx="2575033" cy="400110"/>
          </a:xfrm>
          <a:prstGeom prst="rect">
            <a:avLst/>
          </a:prstGeom>
          <a:solidFill>
            <a:schemeClr val="bg1"/>
          </a:solidFill>
        </p:spPr>
        <p:txBody>
          <a:bodyPr wrap="square" rtlCol="0">
            <a:spAutoFit/>
          </a:bodyPr>
          <a:lstStyle/>
          <a:p>
            <a:pPr algn="ctr"/>
            <a:r>
              <a:rPr lang="en-US" sz="2000" b="1" dirty="0">
                <a:solidFill>
                  <a:srgbClr val="13BFB1"/>
                </a:solidFill>
                <a:latin typeface="Arial Narrow" panose="020B0606020202030204" pitchFamily="34" charset="0"/>
              </a:rPr>
              <a:t>98% </a:t>
            </a:r>
            <a:r>
              <a:rPr lang="en-US" sz="2000" dirty="0">
                <a:solidFill>
                  <a:srgbClr val="13BFB1"/>
                </a:solidFill>
                <a:latin typeface="Arial Narrow" panose="020B0606020202030204" pitchFamily="34" charset="0"/>
              </a:rPr>
              <a:t>Data Interfaces</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86" y="1752600"/>
            <a:ext cx="24749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769772"/>
            <a:ext cx="247491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38" y="1780381"/>
            <a:ext cx="2468562"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EAF449C5-A8DD-46F8-B902-E8D50EBABC07}"/>
              </a:ext>
            </a:extLst>
          </p:cNvPr>
          <p:cNvSpPr/>
          <p:nvPr/>
        </p:nvSpPr>
        <p:spPr>
          <a:xfrm>
            <a:off x="674521" y="1371600"/>
            <a:ext cx="1481496" cy="400110"/>
          </a:xfrm>
          <a:prstGeom prst="rect">
            <a:avLst/>
          </a:prstGeom>
          <a:solidFill>
            <a:schemeClr val="bg1"/>
          </a:solidFill>
        </p:spPr>
        <p:txBody>
          <a:bodyPr wrap="none">
            <a:spAutoFit/>
          </a:bodyPr>
          <a:lstStyle/>
          <a:p>
            <a:pPr algn="ctr"/>
            <a:r>
              <a:rPr lang="en-US" sz="2000" b="1" dirty="0">
                <a:solidFill>
                  <a:srgbClr val="000000">
                    <a:lumMod val="50000"/>
                    <a:lumOff val="50000"/>
                  </a:srgbClr>
                </a:solidFill>
                <a:latin typeface="Arial Narrow" panose="020B0606020202030204" pitchFamily="34" charset="0"/>
              </a:rPr>
              <a:t>1/3 </a:t>
            </a:r>
            <a:r>
              <a:rPr lang="en-US" sz="2000" dirty="0">
                <a:solidFill>
                  <a:srgbClr val="000000">
                    <a:lumMod val="50000"/>
                    <a:lumOff val="50000"/>
                  </a:srgbClr>
                </a:solidFill>
                <a:latin typeface="Arial Narrow" panose="020B0606020202030204" pitchFamily="34" charset="0"/>
              </a:rPr>
              <a:t>on People</a:t>
            </a:r>
          </a:p>
        </p:txBody>
      </p:sp>
      <p:sp>
        <p:nvSpPr>
          <p:cNvPr id="13" name="Rectangle 12">
            <a:extLst>
              <a:ext uri="{FF2B5EF4-FFF2-40B4-BE49-F238E27FC236}">
                <a16:creationId xmlns:a16="http://schemas.microsoft.com/office/drawing/2014/main" id="{20FF9B9C-A234-423C-ACD9-81E390470FA0}"/>
              </a:ext>
            </a:extLst>
          </p:cNvPr>
          <p:cNvSpPr/>
          <p:nvPr/>
        </p:nvSpPr>
        <p:spPr>
          <a:xfrm>
            <a:off x="3798721" y="1371600"/>
            <a:ext cx="1588898" cy="400110"/>
          </a:xfrm>
          <a:prstGeom prst="rect">
            <a:avLst/>
          </a:prstGeom>
          <a:solidFill>
            <a:schemeClr val="bg1"/>
          </a:solidFill>
        </p:spPr>
        <p:txBody>
          <a:bodyPr wrap="none">
            <a:spAutoFit/>
          </a:bodyPr>
          <a:lstStyle/>
          <a:p>
            <a:pPr algn="ctr"/>
            <a:r>
              <a:rPr lang="en-US" sz="2000" b="1" dirty="0">
                <a:solidFill>
                  <a:srgbClr val="000000">
                    <a:lumMod val="50000"/>
                    <a:lumOff val="50000"/>
                  </a:srgbClr>
                </a:solidFill>
                <a:latin typeface="Arial Narrow" panose="020B0606020202030204" pitchFamily="34" charset="0"/>
              </a:rPr>
              <a:t>1/3 </a:t>
            </a:r>
            <a:r>
              <a:rPr lang="en-US" sz="2000" dirty="0">
                <a:solidFill>
                  <a:srgbClr val="000000">
                    <a:lumMod val="50000"/>
                    <a:lumOff val="50000"/>
                  </a:srgbClr>
                </a:solidFill>
                <a:latin typeface="Arial Narrow" panose="020B0606020202030204" pitchFamily="34" charset="0"/>
              </a:rPr>
              <a:t>on Process</a:t>
            </a:r>
          </a:p>
        </p:txBody>
      </p:sp>
      <p:sp>
        <p:nvSpPr>
          <p:cNvPr id="14" name="TextBox 13">
            <a:extLst>
              <a:ext uri="{FF2B5EF4-FFF2-40B4-BE49-F238E27FC236}">
                <a16:creationId xmlns:a16="http://schemas.microsoft.com/office/drawing/2014/main" id="{6EC3A1DD-2AF2-4AB7-9997-213C49F54149}"/>
              </a:ext>
            </a:extLst>
          </p:cNvPr>
          <p:cNvSpPr txBox="1"/>
          <p:nvPr/>
        </p:nvSpPr>
        <p:spPr>
          <a:xfrm>
            <a:off x="6183836" y="1352490"/>
            <a:ext cx="2575033" cy="400110"/>
          </a:xfrm>
          <a:prstGeom prst="rect">
            <a:avLst/>
          </a:prstGeom>
          <a:solidFill>
            <a:schemeClr val="bg1"/>
          </a:solidFill>
        </p:spPr>
        <p:txBody>
          <a:bodyPr wrap="square" rtlCol="0">
            <a:spAutoFit/>
          </a:bodyPr>
          <a:lstStyle/>
          <a:p>
            <a:pPr algn="ctr"/>
            <a:r>
              <a:rPr lang="en-US" sz="2000" b="1" dirty="0">
                <a:solidFill>
                  <a:srgbClr val="000000">
                    <a:lumMod val="50000"/>
                    <a:lumOff val="50000"/>
                  </a:srgbClr>
                </a:solidFill>
                <a:latin typeface="Arial Narrow" panose="020B0606020202030204" pitchFamily="34" charset="0"/>
              </a:rPr>
              <a:t>1/3 </a:t>
            </a:r>
            <a:r>
              <a:rPr lang="en-US" sz="2000" dirty="0">
                <a:solidFill>
                  <a:srgbClr val="000000">
                    <a:lumMod val="50000"/>
                    <a:lumOff val="50000"/>
                  </a:srgbClr>
                </a:solidFill>
                <a:latin typeface="Arial Narrow" panose="020B0606020202030204" pitchFamily="34" charset="0"/>
              </a:rPr>
              <a:t>on Technology</a:t>
            </a:r>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777932"/>
            <a:ext cx="2468562"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1012371" y="3600450"/>
            <a:ext cx="838200" cy="666750"/>
          </a:xfrm>
          <a:prstGeom prst="downArrow">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4091781" y="3617622"/>
            <a:ext cx="838200" cy="666750"/>
          </a:xfrm>
          <a:prstGeom prst="downArrow">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a:off x="7185819" y="3648478"/>
            <a:ext cx="838200" cy="666750"/>
          </a:xfrm>
          <a:prstGeom prst="downArrow">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302" y="4315228"/>
            <a:ext cx="11334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6324" y="4394552"/>
            <a:ext cx="10572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3226" y="4401911"/>
            <a:ext cx="9334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609600" y="5257800"/>
            <a:ext cx="1752600" cy="762000"/>
          </a:xfrm>
          <a:prstGeom prst="rect">
            <a:avLst/>
          </a:prstGeom>
          <a:noFill/>
        </p:spPr>
        <p:txBody>
          <a:bodyPr wrap="none" lIns="0" tIns="0" rIns="0" bIns="0" rtlCol="0">
            <a:noAutofit/>
          </a:bodyPr>
          <a:lstStyle/>
          <a:p>
            <a:pPr marL="171450" indent="-171450">
              <a:buFont typeface="Arial" panose="020B0604020202020204" pitchFamily="34" charset="0"/>
              <a:buChar char="•"/>
            </a:pPr>
            <a:r>
              <a:rPr lang="en-US" dirty="0">
                <a:solidFill>
                  <a:schemeClr val="bg2">
                    <a:lumMod val="50000"/>
                  </a:schemeClr>
                </a:solidFill>
              </a:rPr>
              <a:t>Staff training</a:t>
            </a:r>
          </a:p>
          <a:p>
            <a:pPr marL="171450" indent="-171450">
              <a:buFont typeface="Arial" panose="020B0604020202020204" pitchFamily="34" charset="0"/>
              <a:buChar char="•"/>
            </a:pPr>
            <a:r>
              <a:rPr lang="en-US" dirty="0">
                <a:solidFill>
                  <a:schemeClr val="bg2">
                    <a:lumMod val="50000"/>
                  </a:schemeClr>
                </a:solidFill>
              </a:rPr>
              <a:t>Client training</a:t>
            </a:r>
          </a:p>
        </p:txBody>
      </p:sp>
      <p:sp>
        <p:nvSpPr>
          <p:cNvPr id="24" name="TextBox 23"/>
          <p:cNvSpPr txBox="1"/>
          <p:nvPr/>
        </p:nvSpPr>
        <p:spPr>
          <a:xfrm>
            <a:off x="3528978" y="5257800"/>
            <a:ext cx="2210266" cy="762000"/>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dirty="0">
                <a:solidFill>
                  <a:schemeClr val="bg2">
                    <a:lumMod val="50000"/>
                  </a:schemeClr>
                </a:solidFill>
              </a:rPr>
              <a:t>Defined processes</a:t>
            </a:r>
          </a:p>
          <a:p>
            <a:pPr marL="171450" indent="-171450">
              <a:buFont typeface="Arial" panose="020B0604020202020204" pitchFamily="34" charset="0"/>
              <a:buChar char="•"/>
            </a:pPr>
            <a:r>
              <a:rPr lang="en-US" dirty="0">
                <a:solidFill>
                  <a:schemeClr val="bg2">
                    <a:lumMod val="50000"/>
                  </a:schemeClr>
                </a:solidFill>
              </a:rPr>
              <a:t>Automated workflows</a:t>
            </a:r>
          </a:p>
        </p:txBody>
      </p:sp>
      <p:sp>
        <p:nvSpPr>
          <p:cNvPr id="25" name="TextBox 24"/>
          <p:cNvSpPr txBox="1"/>
          <p:nvPr/>
        </p:nvSpPr>
        <p:spPr>
          <a:xfrm>
            <a:off x="6675383" y="5257800"/>
            <a:ext cx="1752600" cy="762000"/>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dirty="0">
                <a:solidFill>
                  <a:schemeClr val="bg2">
                    <a:lumMod val="50000"/>
                  </a:schemeClr>
                </a:solidFill>
              </a:rPr>
              <a:t>Best fit for your advice model</a:t>
            </a:r>
          </a:p>
          <a:p>
            <a:pPr marL="171450" indent="-171450">
              <a:buFont typeface="Arial" panose="020B0604020202020204" pitchFamily="34" charset="0"/>
              <a:buChar char="•"/>
            </a:pPr>
            <a:r>
              <a:rPr lang="en-US" dirty="0">
                <a:solidFill>
                  <a:schemeClr val="bg2">
                    <a:lumMod val="50000"/>
                  </a:schemeClr>
                </a:solidFill>
              </a:rPr>
              <a:t>Integrated</a:t>
            </a:r>
          </a:p>
        </p:txBody>
      </p:sp>
    </p:spTree>
    <p:extLst>
      <p:ext uri="{BB962C8B-B14F-4D97-AF65-F5344CB8AC3E}">
        <p14:creationId xmlns:p14="http://schemas.microsoft.com/office/powerpoint/2010/main" val="4091351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500"/>
                                        <p:tgtEl>
                                          <p:spTgt spid="20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500"/>
                                        <p:tgtEl>
                                          <p:spTgt spid="20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52"/>
                                        </p:tgtEl>
                                        <p:attrNameLst>
                                          <p:attrName>style.visibility</p:attrName>
                                        </p:attrNameLst>
                                      </p:cBhvr>
                                      <p:to>
                                        <p:strVal val="visible"/>
                                      </p:to>
                                    </p:set>
                                    <p:animEffect transition="in" filter="fade">
                                      <p:cBhvr>
                                        <p:cTn id="48" dur="500"/>
                                        <p:tgtEl>
                                          <p:spTgt spid="20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 grpId="0" animBg="1"/>
      <p:bldP spid="18" grpId="0" animBg="1"/>
      <p:bldP spid="19" grpId="0" animBg="1"/>
      <p:bldP spid="17"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5344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r>
              <a:rPr lang="en-US" dirty="0">
                <a:cs typeface="Arial" charset="0"/>
              </a:rPr>
              <a:t>Where to Start</a:t>
            </a:r>
            <a:endParaRPr lang="en-US" dirty="0"/>
          </a:p>
        </p:txBody>
      </p:sp>
      <p:sp>
        <p:nvSpPr>
          <p:cNvPr id="5" name="Rectangle 4"/>
          <p:cNvSpPr/>
          <p:nvPr/>
        </p:nvSpPr>
        <p:spPr>
          <a:xfrm>
            <a:off x="381000" y="1369635"/>
            <a:ext cx="7848600" cy="5570756"/>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900" dirty="0"/>
              <a:t>Biggest challenge for younger firms: </a:t>
            </a:r>
          </a:p>
          <a:p>
            <a:pPr marL="685800" lvl="1" indent="-285750">
              <a:spcAft>
                <a:spcPts val="600"/>
              </a:spcAft>
              <a:buFont typeface="Arial" panose="020B0604020202020204" pitchFamily="34" charset="0"/>
              <a:buChar char="̶"/>
            </a:pPr>
            <a:r>
              <a:rPr lang="en-US" sz="1900" b="1" dirty="0">
                <a:solidFill>
                  <a:schemeClr val="accent6"/>
                </a:solidFill>
              </a:rPr>
              <a:t>Lack of time</a:t>
            </a:r>
            <a:r>
              <a:rPr lang="en-US" sz="1900" dirty="0">
                <a:solidFill>
                  <a:schemeClr val="accent6"/>
                </a:solidFill>
              </a:rPr>
              <a:t> </a:t>
            </a:r>
            <a:r>
              <a:rPr lang="en-US" sz="1900" dirty="0"/>
              <a:t>for process</a:t>
            </a:r>
          </a:p>
          <a:p>
            <a:pPr marL="685800" lvl="1" indent="-285750">
              <a:spcAft>
                <a:spcPts val="600"/>
              </a:spcAft>
              <a:buFont typeface="Arial" panose="020B0604020202020204" pitchFamily="34" charset="0"/>
              <a:buChar char="̶"/>
            </a:pPr>
            <a:r>
              <a:rPr lang="en-US" sz="1900" b="1" dirty="0">
                <a:solidFill>
                  <a:schemeClr val="accent6"/>
                </a:solidFill>
              </a:rPr>
              <a:t>Grow faster</a:t>
            </a:r>
            <a:r>
              <a:rPr lang="en-US" sz="1900" dirty="0">
                <a:solidFill>
                  <a:schemeClr val="accent6"/>
                </a:solidFill>
              </a:rPr>
              <a:t> </a:t>
            </a:r>
          </a:p>
          <a:p>
            <a:pPr marL="685800" lvl="1" indent="-285750">
              <a:spcAft>
                <a:spcPts val="600"/>
              </a:spcAft>
              <a:buFont typeface="Arial" panose="020B0604020202020204" pitchFamily="34" charset="0"/>
              <a:buChar char="̶"/>
            </a:pPr>
            <a:r>
              <a:rPr lang="en-US" sz="1900" dirty="0"/>
              <a:t>Ease bringing on </a:t>
            </a:r>
            <a:r>
              <a:rPr lang="en-US" sz="1900" b="1" dirty="0">
                <a:solidFill>
                  <a:schemeClr val="accent6"/>
                </a:solidFill>
              </a:rPr>
              <a:t>new hires</a:t>
            </a:r>
            <a:endParaRPr lang="en-US" sz="1900" dirty="0">
              <a:solidFill>
                <a:schemeClr val="accent6"/>
              </a:solidFill>
            </a:endParaRPr>
          </a:p>
          <a:p>
            <a:pPr marL="285750" indent="-285750">
              <a:spcBef>
                <a:spcPts val="1200"/>
              </a:spcBef>
              <a:spcAft>
                <a:spcPts val="600"/>
              </a:spcAft>
              <a:buFont typeface="Arial" panose="020B0604020202020204" pitchFamily="34" charset="0"/>
              <a:buChar char="•"/>
            </a:pPr>
            <a:r>
              <a:rPr lang="en-US" sz="1900" dirty="0"/>
              <a:t>Mature firms want to </a:t>
            </a:r>
            <a:r>
              <a:rPr lang="en-US" sz="1900" b="1" dirty="0">
                <a:solidFill>
                  <a:schemeClr val="accent6"/>
                </a:solidFill>
              </a:rPr>
              <a:t>improve the way their teams work</a:t>
            </a:r>
            <a:r>
              <a:rPr lang="en-US" sz="1900" dirty="0">
                <a:solidFill>
                  <a:schemeClr val="accent6"/>
                </a:solidFill>
              </a:rPr>
              <a:t> </a:t>
            </a:r>
            <a:r>
              <a:rPr lang="en-US" sz="1900" dirty="0"/>
              <a:t>together.</a:t>
            </a:r>
          </a:p>
          <a:p>
            <a:pPr marL="285750" lvl="0" indent="-285750">
              <a:spcBef>
                <a:spcPts val="1200"/>
              </a:spcBef>
              <a:spcAft>
                <a:spcPts val="600"/>
              </a:spcAft>
              <a:buFont typeface="Arial" panose="020B0604020202020204" pitchFamily="34" charset="0"/>
              <a:buChar char="•"/>
            </a:pPr>
            <a:r>
              <a:rPr lang="en-US" sz="1900" dirty="0"/>
              <a:t>35% rely on their own </a:t>
            </a:r>
            <a:r>
              <a:rPr lang="en-US" sz="1900" b="1" dirty="0">
                <a:solidFill>
                  <a:schemeClr val="accent6"/>
                </a:solidFill>
              </a:rPr>
              <a:t>memories or checklists</a:t>
            </a:r>
            <a:r>
              <a:rPr lang="en-US" sz="1900" dirty="0">
                <a:solidFill>
                  <a:schemeClr val="accent6"/>
                </a:solidFill>
              </a:rPr>
              <a:t> </a:t>
            </a:r>
            <a:r>
              <a:rPr lang="en-US" sz="1900" dirty="0"/>
              <a:t>to execute business processes, less than 20% </a:t>
            </a:r>
            <a:r>
              <a:rPr lang="en-US" sz="1900" b="1" dirty="0">
                <a:solidFill>
                  <a:schemeClr val="accent6"/>
                </a:solidFill>
              </a:rPr>
              <a:t>rely on automated processes</a:t>
            </a:r>
            <a:r>
              <a:rPr lang="en-US" sz="1900" dirty="0"/>
              <a:t> to trigger such tasks.</a:t>
            </a:r>
          </a:p>
          <a:p>
            <a:pPr marL="285750" lvl="0" indent="-285750">
              <a:spcBef>
                <a:spcPts val="1200"/>
              </a:spcBef>
              <a:spcAft>
                <a:spcPts val="600"/>
              </a:spcAft>
              <a:buFont typeface="Arial" panose="020B0604020202020204" pitchFamily="34" charset="0"/>
              <a:buChar char="•"/>
            </a:pPr>
            <a:r>
              <a:rPr lang="en-US" sz="1900" dirty="0"/>
              <a:t>Pitfalls to watch for:</a:t>
            </a:r>
          </a:p>
          <a:p>
            <a:pPr marL="685800" lvl="1" indent="-285750">
              <a:spcAft>
                <a:spcPts val="600"/>
              </a:spcAft>
              <a:buFont typeface="Arial" panose="020B0604020202020204" pitchFamily="34" charset="0"/>
              <a:buChar char="̶"/>
            </a:pPr>
            <a:r>
              <a:rPr lang="en-US" sz="1900" dirty="0"/>
              <a:t>There will be members of your team </a:t>
            </a:r>
            <a:r>
              <a:rPr lang="en-US" sz="1900" b="1" dirty="0">
                <a:solidFill>
                  <a:schemeClr val="accent6"/>
                </a:solidFill>
              </a:rPr>
              <a:t>resistant to change</a:t>
            </a:r>
            <a:endParaRPr lang="en-US" sz="1900" dirty="0"/>
          </a:p>
          <a:p>
            <a:pPr marL="685800" lvl="1" indent="-285750">
              <a:spcAft>
                <a:spcPts val="600"/>
              </a:spcAft>
              <a:buFont typeface="Arial" panose="020B0604020202020204" pitchFamily="34" charset="0"/>
              <a:buChar char="̶"/>
            </a:pPr>
            <a:r>
              <a:rPr lang="en-US" sz="1900" dirty="0"/>
              <a:t>Change management </a:t>
            </a:r>
            <a:r>
              <a:rPr lang="en-US" sz="1900" b="1" dirty="0">
                <a:solidFill>
                  <a:schemeClr val="accent6"/>
                </a:solidFill>
              </a:rPr>
              <a:t>takes time and commitment</a:t>
            </a:r>
            <a:endParaRPr lang="en-US" sz="1900" dirty="0">
              <a:solidFill>
                <a:schemeClr val="accent6"/>
              </a:solidFill>
            </a:endParaRPr>
          </a:p>
          <a:p>
            <a:pPr marL="685800" lvl="1" indent="-285750">
              <a:spcAft>
                <a:spcPts val="600"/>
              </a:spcAft>
              <a:buFont typeface="Arial" panose="020B0604020202020204" pitchFamily="34" charset="0"/>
              <a:buChar char="̶"/>
            </a:pPr>
            <a:r>
              <a:rPr lang="en-US" sz="1900" b="1" dirty="0">
                <a:solidFill>
                  <a:schemeClr val="accent6"/>
                </a:solidFill>
              </a:rPr>
              <a:t>Don’t try to tackle too much too fast </a:t>
            </a:r>
            <a:r>
              <a:rPr lang="en-US" sz="1900" dirty="0"/>
              <a:t>– start with your key three or four processes.</a:t>
            </a:r>
          </a:p>
          <a:p>
            <a:pPr marL="742950" lvl="1" indent="-285750">
              <a:spcBef>
                <a:spcPts val="1200"/>
              </a:spcBef>
              <a:spcAft>
                <a:spcPts val="600"/>
              </a:spcAft>
              <a:buFont typeface="Arial" panose="020B0604020202020204" pitchFamily="34" charset="0"/>
              <a:buChar char="•"/>
            </a:pPr>
            <a:endParaRPr lang="en-US" sz="1900" dirty="0"/>
          </a:p>
        </p:txBody>
      </p:sp>
      <p:sp>
        <p:nvSpPr>
          <p:cNvPr id="4" name="Rectangle 3"/>
          <p:cNvSpPr/>
          <p:nvPr/>
        </p:nvSpPr>
        <p:spPr>
          <a:xfrm>
            <a:off x="2362200" y="6400800"/>
            <a:ext cx="6019800" cy="246221"/>
          </a:xfrm>
          <a:prstGeom prst="rect">
            <a:avLst/>
          </a:prstGeom>
        </p:spPr>
        <p:txBody>
          <a:bodyPr wrap="square">
            <a:spAutoFit/>
          </a:bodyPr>
          <a:lstStyle/>
          <a:p>
            <a:r>
              <a:rPr lang="en-US" sz="1000" dirty="0"/>
              <a:t>Source:  SEI Financial Planning Online Survey, November 2017, n=542 Financial Advisors</a:t>
            </a:r>
          </a:p>
        </p:txBody>
      </p:sp>
    </p:spTree>
    <p:extLst>
      <p:ext uri="{BB962C8B-B14F-4D97-AF65-F5344CB8AC3E}">
        <p14:creationId xmlns:p14="http://schemas.microsoft.com/office/powerpoint/2010/main" val="911735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5344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br>
              <a:rPr lang="en-US" dirty="0">
                <a:solidFill>
                  <a:srgbClr val="0B6D65"/>
                </a:solidFill>
                <a:latin typeface="Arial Black" pitchFamily="34" charset="0"/>
                <a:cs typeface="Arial" charset="0"/>
              </a:rPr>
            </a:br>
            <a:r>
              <a:rPr lang="en-US" dirty="0"/>
              <a:t>Life Before and After Process Automation </a:t>
            </a:r>
          </a:p>
        </p:txBody>
      </p:sp>
      <p:sp>
        <p:nvSpPr>
          <p:cNvPr id="3" name="Rectangle 2"/>
          <p:cNvSpPr/>
          <p:nvPr/>
        </p:nvSpPr>
        <p:spPr>
          <a:xfrm>
            <a:off x="457200" y="1447800"/>
            <a:ext cx="7772400" cy="2369880"/>
          </a:xfrm>
          <a:prstGeom prst="rect">
            <a:avLst/>
          </a:prstGeom>
        </p:spPr>
        <p:txBody>
          <a:bodyPr wrap="square">
            <a:spAutoFit/>
          </a:bodyPr>
          <a:lstStyle/>
          <a:p>
            <a:pPr>
              <a:spcAft>
                <a:spcPts val="600"/>
              </a:spcAft>
            </a:pPr>
            <a:r>
              <a:rPr lang="en-US" sz="1900" dirty="0"/>
              <a:t>SEI conducted </a:t>
            </a:r>
            <a:r>
              <a:rPr lang="en-US" sz="1900" b="1" dirty="0">
                <a:solidFill>
                  <a:schemeClr val="accent6"/>
                </a:solidFill>
              </a:rPr>
              <a:t>before and after assessments</a:t>
            </a:r>
            <a:r>
              <a:rPr lang="en-US" sz="1900" dirty="0">
                <a:solidFill>
                  <a:schemeClr val="accent6"/>
                </a:solidFill>
              </a:rPr>
              <a:t> </a:t>
            </a:r>
            <a:r>
              <a:rPr lang="en-US" sz="1900" dirty="0"/>
              <a:t>among 46 firms that implemented repeatable processes through the </a:t>
            </a:r>
            <a:r>
              <a:rPr lang="en-US" sz="1900" b="1" dirty="0">
                <a:solidFill>
                  <a:srgbClr val="00692D"/>
                </a:solidFill>
              </a:rPr>
              <a:t>SEI </a:t>
            </a:r>
            <a:r>
              <a:rPr lang="en-US" sz="1900" b="1" dirty="0" err="1">
                <a:solidFill>
                  <a:srgbClr val="00692D"/>
                </a:solidFill>
              </a:rPr>
              <a:t>BusinessWise</a:t>
            </a:r>
            <a:r>
              <a:rPr lang="en-US" sz="1900" b="1" dirty="0">
                <a:solidFill>
                  <a:srgbClr val="00692D"/>
                </a:solidFill>
              </a:rPr>
              <a:t> Coaching Program</a:t>
            </a:r>
            <a:r>
              <a:rPr lang="en-US" sz="1900" dirty="0">
                <a:solidFill>
                  <a:srgbClr val="00692D"/>
                </a:solidFill>
              </a:rPr>
              <a:t> </a:t>
            </a:r>
            <a:r>
              <a:rPr lang="en-US" sz="1900" dirty="0"/>
              <a:t>between September 2015 and December 2017.  Then, we:</a:t>
            </a:r>
          </a:p>
          <a:p>
            <a:pPr marL="285750" indent="-285750">
              <a:spcAft>
                <a:spcPts val="600"/>
              </a:spcAft>
              <a:buFont typeface="Arial" panose="020B0604020202020204" pitchFamily="34" charset="0"/>
              <a:buChar char="•"/>
            </a:pPr>
            <a:r>
              <a:rPr lang="en-US" sz="1900" dirty="0"/>
              <a:t>Measured the firm’s views of their efficiency. </a:t>
            </a:r>
          </a:p>
          <a:p>
            <a:pPr marL="285750" indent="-285750">
              <a:spcAft>
                <a:spcPts val="600"/>
              </a:spcAft>
              <a:buFont typeface="Arial" panose="020B0604020202020204" pitchFamily="34" charset="0"/>
              <a:buChar char="•"/>
            </a:pPr>
            <a:r>
              <a:rPr lang="en-US" sz="1900" dirty="0"/>
              <a:t>Measured the firm’s view of their client satisfaction.  </a:t>
            </a:r>
          </a:p>
          <a:p>
            <a:pPr>
              <a:spcAft>
                <a:spcPts val="600"/>
              </a:spcAft>
            </a:pPr>
            <a:endParaRPr lang="en-US" sz="1900" dirty="0"/>
          </a:p>
        </p:txBody>
      </p:sp>
      <p:sp>
        <p:nvSpPr>
          <p:cNvPr id="5" name="Rectangle 4"/>
          <p:cNvSpPr/>
          <p:nvPr/>
        </p:nvSpPr>
        <p:spPr>
          <a:xfrm>
            <a:off x="381000" y="5943600"/>
            <a:ext cx="7924800" cy="553998"/>
          </a:xfrm>
          <a:prstGeom prst="rect">
            <a:avLst/>
          </a:prstGeom>
        </p:spPr>
        <p:txBody>
          <a:bodyPr wrap="square">
            <a:spAutoFit/>
          </a:bodyPr>
          <a:lstStyle/>
          <a:p>
            <a:r>
              <a:rPr lang="en-US" sz="1000" dirty="0"/>
              <a:t>Source:  n = 46 firms, between September 2015 and December 2017, before and after they implemented repeatable processes to determine how it ultimately impacted their business; Conducted by </a:t>
            </a:r>
            <a:r>
              <a:rPr lang="en-US" sz="1000" dirty="0" err="1"/>
              <a:t>ActFi</a:t>
            </a:r>
            <a:r>
              <a:rPr lang="en-US" sz="1000" dirty="0"/>
              <a:t> as part of SEI’s workflow program</a:t>
            </a:r>
          </a:p>
          <a:p>
            <a:endParaRPr lang="en-US" sz="1000" dirty="0"/>
          </a:p>
        </p:txBody>
      </p:sp>
    </p:spTree>
    <p:extLst>
      <p:ext uri="{BB962C8B-B14F-4D97-AF65-F5344CB8AC3E}">
        <p14:creationId xmlns:p14="http://schemas.microsoft.com/office/powerpoint/2010/main" val="34758331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5344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br>
              <a:rPr lang="en-US" dirty="0">
                <a:solidFill>
                  <a:srgbClr val="0B6D65"/>
                </a:solidFill>
                <a:latin typeface="Arial Black" pitchFamily="34" charset="0"/>
                <a:cs typeface="Arial" charset="0"/>
              </a:rPr>
            </a:br>
            <a:r>
              <a:rPr lang="en-US" dirty="0">
                <a:cs typeface="Arial" charset="0"/>
              </a:rPr>
              <a:t>Life Before and After Process Automation</a:t>
            </a:r>
            <a:endParaRPr lang="en-US" dirty="0"/>
          </a:p>
        </p:txBody>
      </p:sp>
      <p:sp>
        <p:nvSpPr>
          <p:cNvPr id="6" name="Rectangle 5"/>
          <p:cNvSpPr/>
          <p:nvPr/>
        </p:nvSpPr>
        <p:spPr>
          <a:xfrm>
            <a:off x="381000" y="6019800"/>
            <a:ext cx="7924800" cy="553998"/>
          </a:xfrm>
          <a:prstGeom prst="rect">
            <a:avLst/>
          </a:prstGeom>
        </p:spPr>
        <p:txBody>
          <a:bodyPr wrap="square">
            <a:spAutoFit/>
          </a:bodyPr>
          <a:lstStyle/>
          <a:p>
            <a:r>
              <a:rPr lang="en-US" sz="1000" i="1" dirty="0"/>
              <a:t>Source:  n = 46 firms, between September 2015 and December 2017, before and after they implemented repeatable processes to determine how it ultimately impacted their business; Conducted by </a:t>
            </a:r>
            <a:r>
              <a:rPr lang="en-US" sz="1000" i="1" dirty="0" err="1"/>
              <a:t>ActFi</a:t>
            </a:r>
            <a:r>
              <a:rPr lang="en-US" sz="1000" i="1" dirty="0"/>
              <a:t> as part of SEI’s workflow program</a:t>
            </a:r>
          </a:p>
          <a:p>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89" y="1381125"/>
            <a:ext cx="8154987"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 y="3731709"/>
            <a:ext cx="8107363"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3829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Thought Leadership White Papers </a:t>
            </a:r>
            <a:r>
              <a:rPr lang="en-US" dirty="0">
                <a:latin typeface="Arial Black" pitchFamily="34" charset="0"/>
              </a:rPr>
              <a:t>›</a:t>
            </a:r>
            <a:r>
              <a:rPr lang="en-US" dirty="0"/>
              <a:t> </a:t>
            </a:r>
            <a:br>
              <a:rPr lang="en-US" dirty="0"/>
            </a:br>
            <a:r>
              <a:rPr lang="en-US" dirty="0">
                <a:solidFill>
                  <a:schemeClr val="tx1"/>
                </a:solidFill>
              </a:rPr>
              <a:t>How to Work on Your Business</a:t>
            </a:r>
          </a:p>
        </p:txBody>
      </p:sp>
      <p:grpSp>
        <p:nvGrpSpPr>
          <p:cNvPr id="7" name="Group 6"/>
          <p:cNvGrpSpPr/>
          <p:nvPr/>
        </p:nvGrpSpPr>
        <p:grpSpPr>
          <a:xfrm>
            <a:off x="76200" y="1473026"/>
            <a:ext cx="8991600" cy="4576180"/>
            <a:chOff x="76200" y="1473026"/>
            <a:chExt cx="8991600" cy="457618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73026"/>
              <a:ext cx="1720352" cy="2167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033" y="1473026"/>
              <a:ext cx="1723459" cy="2167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5430"/>
            <a:stretch/>
          </p:blipFill>
          <p:spPr bwMode="auto">
            <a:xfrm>
              <a:off x="5546487" y="1473026"/>
              <a:ext cx="1661548" cy="2172536"/>
            </a:xfrm>
            <a:prstGeom prst="rect">
              <a:avLst/>
            </a:prstGeom>
            <a:ln>
              <a:solidFill>
                <a:schemeClr val="bg1">
                  <a:lumMod val="85000"/>
                </a:schemeClr>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467" y="3847614"/>
              <a:ext cx="1735333" cy="2193325"/>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9516" y="1473026"/>
              <a:ext cx="1738284" cy="2184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99621" y="1473026"/>
              <a:ext cx="1687407" cy="2172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9620" y="3856364"/>
              <a:ext cx="1687408" cy="2184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858884"/>
              <a:ext cx="1640114" cy="2190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8884"/>
              <a:ext cx="1672810" cy="2182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9516" y="3864632"/>
            <a:ext cx="1689376" cy="218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96889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534400" cy="719138"/>
          </a:xfrm>
        </p:spPr>
        <p:txBody>
          <a:bodyPr/>
          <a:lstStyle/>
          <a:p>
            <a:r>
              <a:rPr lang="en-US" dirty="0">
                <a:solidFill>
                  <a:schemeClr val="accent6"/>
                </a:solidFill>
              </a:rPr>
              <a:t>The Glue of Advice Management </a:t>
            </a:r>
            <a:r>
              <a:rPr lang="en-US" dirty="0">
                <a:latin typeface="Arial Black" pitchFamily="34" charset="0"/>
                <a:cs typeface="Arial" charset="0"/>
              </a:rPr>
              <a:t>›</a:t>
            </a:r>
            <a:r>
              <a:rPr lang="en-US" dirty="0">
                <a:solidFill>
                  <a:srgbClr val="0B6D65"/>
                </a:solidFill>
                <a:latin typeface="Arial Black" pitchFamily="34" charset="0"/>
                <a:cs typeface="Arial" charset="0"/>
              </a:rPr>
              <a:t> </a:t>
            </a:r>
            <a:br>
              <a:rPr lang="en-US" dirty="0">
                <a:solidFill>
                  <a:srgbClr val="0B6D65"/>
                </a:solidFill>
                <a:latin typeface="Arial Black" pitchFamily="34" charset="0"/>
                <a:cs typeface="Arial" charset="0"/>
              </a:rPr>
            </a:br>
            <a:r>
              <a:rPr lang="en-US" dirty="0">
                <a:cs typeface="Arial" charset="0"/>
              </a:rPr>
              <a:t>Life Before and After Process Automation</a:t>
            </a:r>
            <a:endParaRPr lang="en-US" dirty="0"/>
          </a:p>
        </p:txBody>
      </p:sp>
      <p:sp>
        <p:nvSpPr>
          <p:cNvPr id="7" name="Rectangle 6"/>
          <p:cNvSpPr/>
          <p:nvPr/>
        </p:nvSpPr>
        <p:spPr>
          <a:xfrm>
            <a:off x="381000" y="5999202"/>
            <a:ext cx="7924800" cy="553998"/>
          </a:xfrm>
          <a:prstGeom prst="rect">
            <a:avLst/>
          </a:prstGeom>
        </p:spPr>
        <p:txBody>
          <a:bodyPr wrap="square">
            <a:spAutoFit/>
          </a:bodyPr>
          <a:lstStyle/>
          <a:p>
            <a:r>
              <a:rPr lang="en-US" sz="1000" i="1" dirty="0"/>
              <a:t>Source:  n = 46 firms, between September 2015 and December 2017, before and after they implemented repeatable processes to determine how it ultimately impacted their business; Conducted by </a:t>
            </a:r>
            <a:r>
              <a:rPr lang="en-US" sz="1000" i="1" dirty="0" err="1"/>
              <a:t>ActFi</a:t>
            </a:r>
            <a:r>
              <a:rPr lang="en-US" sz="1000" i="1" dirty="0"/>
              <a:t> as part of SEI’s workflow program</a:t>
            </a:r>
          </a:p>
          <a:p>
            <a:endParaRPr lang="en-US" sz="1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27" y="3322320"/>
            <a:ext cx="6937942"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12774" y="5342692"/>
            <a:ext cx="7916863" cy="677108"/>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900" dirty="0"/>
              <a:t>Since the inception of the Program, there has been a </a:t>
            </a:r>
            <a:r>
              <a:rPr lang="en-US" sz="1900" b="1" dirty="0">
                <a:solidFill>
                  <a:schemeClr val="accent6"/>
                </a:solidFill>
              </a:rPr>
              <a:t>66% increase </a:t>
            </a:r>
            <a:r>
              <a:rPr lang="en-US" sz="1900" dirty="0"/>
              <a:t>in the number of firms offering planning to their clients</a:t>
            </a: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7577"/>
            <a:ext cx="7115064"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8208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p:txBody>
          <a:bodyPr/>
          <a:lstStyle/>
          <a:p>
            <a:pPr marL="58738"/>
            <a:r>
              <a:rPr lang="en-US" dirty="0">
                <a:solidFill>
                  <a:schemeClr val="tx1"/>
                </a:solidFill>
              </a:rPr>
              <a:t>Your Roadmap to an Advice Management Business Model</a:t>
            </a:r>
          </a:p>
        </p:txBody>
      </p:sp>
    </p:spTree>
    <p:extLst>
      <p:ext uri="{BB962C8B-B14F-4D97-AF65-F5344CB8AC3E}">
        <p14:creationId xmlns:p14="http://schemas.microsoft.com/office/powerpoint/2010/main" val="400304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Transitioning Into An Advice Management Process</a:t>
            </a:r>
          </a:p>
        </p:txBody>
      </p:sp>
      <p:sp>
        <p:nvSpPr>
          <p:cNvPr id="3" name="Text Placeholder 2"/>
          <p:cNvSpPr>
            <a:spLocks noGrp="1"/>
          </p:cNvSpPr>
          <p:nvPr>
            <p:ph type="body" sz="quarter" idx="11"/>
          </p:nvPr>
        </p:nvSpPr>
        <p:spPr>
          <a:xfrm>
            <a:off x="457200" y="1463675"/>
            <a:ext cx="8229600" cy="1127125"/>
          </a:xfrm>
        </p:spPr>
        <p:txBody>
          <a:bodyPr/>
          <a:lstStyle/>
          <a:p>
            <a:pPr marL="285750" indent="-285750">
              <a:buFont typeface="Arial" panose="020B0604020202020204" pitchFamily="34" charset="0"/>
              <a:buChar char="•"/>
            </a:pPr>
            <a:r>
              <a:rPr lang="en-US" sz="1800" b="0" dirty="0"/>
              <a:t>What </a:t>
            </a:r>
            <a:r>
              <a:rPr lang="en-US" sz="1800" dirty="0">
                <a:solidFill>
                  <a:schemeClr val="accent6"/>
                </a:solidFill>
              </a:rPr>
              <a:t>technology</a:t>
            </a:r>
            <a:r>
              <a:rPr lang="en-US" sz="1800" b="0" dirty="0"/>
              <a:t>?</a:t>
            </a:r>
          </a:p>
          <a:p>
            <a:pPr marL="285750" indent="-285750">
              <a:buFont typeface="Arial" panose="020B0604020202020204" pitchFamily="34" charset="0"/>
              <a:buChar char="•"/>
            </a:pPr>
            <a:r>
              <a:rPr lang="en-US" sz="1800" b="0" dirty="0"/>
              <a:t>What are the</a:t>
            </a:r>
            <a:r>
              <a:rPr lang="en-US" sz="1800" dirty="0">
                <a:solidFill>
                  <a:schemeClr val="accent6"/>
                </a:solidFill>
              </a:rPr>
              <a:t> implications</a:t>
            </a:r>
            <a:r>
              <a:rPr lang="en-US" sz="1800" b="0" dirty="0"/>
              <a:t>?</a:t>
            </a:r>
          </a:p>
          <a:p>
            <a:pPr marL="285750" indent="-285750">
              <a:buFont typeface="Arial" panose="020B0604020202020204" pitchFamily="34" charset="0"/>
              <a:buChar char="•"/>
            </a:pPr>
            <a:r>
              <a:rPr lang="en-US" sz="1800" b="0" dirty="0"/>
              <a:t>Roadmap to meet client’s needs – how do you want to </a:t>
            </a:r>
            <a:r>
              <a:rPr lang="en-US" sz="1800" dirty="0">
                <a:solidFill>
                  <a:schemeClr val="accent6"/>
                </a:solidFill>
              </a:rPr>
              <a:t>serve your clients</a:t>
            </a:r>
            <a:r>
              <a:rPr lang="en-US" sz="1800" b="0" dirty="0"/>
              <a:t>?</a:t>
            </a:r>
          </a:p>
        </p:txBody>
      </p:sp>
      <p:graphicFrame>
        <p:nvGraphicFramePr>
          <p:cNvPr id="4" name="Table 3"/>
          <p:cNvGraphicFramePr>
            <a:graphicFrameLocks noGrp="1"/>
          </p:cNvGraphicFramePr>
          <p:nvPr>
            <p:extLst>
              <p:ext uri="{D42A27DB-BD31-4B8C-83A1-F6EECF244321}">
                <p14:modId xmlns:p14="http://schemas.microsoft.com/office/powerpoint/2010/main" val="1996162562"/>
              </p:ext>
            </p:extLst>
          </p:nvPr>
        </p:nvGraphicFramePr>
        <p:xfrm>
          <a:off x="224971" y="2590801"/>
          <a:ext cx="8458200" cy="3733801"/>
        </p:xfrm>
        <a:graphic>
          <a:graphicData uri="http://schemas.openxmlformats.org/drawingml/2006/table">
            <a:tbl>
              <a:tblPr firstRow="1" bandCol="1">
                <a:tableStyleId>{93296810-A885-4BE3-A3E7-6D5BEEA58F35}</a:tableStyleId>
              </a:tblPr>
              <a:tblGrid>
                <a:gridCol w="2488907">
                  <a:extLst>
                    <a:ext uri="{9D8B030D-6E8A-4147-A177-3AD203B41FA5}">
                      <a16:colId xmlns:a16="http://schemas.microsoft.com/office/drawing/2014/main" val="20000"/>
                    </a:ext>
                  </a:extLst>
                </a:gridCol>
                <a:gridCol w="2474766">
                  <a:extLst>
                    <a:ext uri="{9D8B030D-6E8A-4147-A177-3AD203B41FA5}">
                      <a16:colId xmlns:a16="http://schemas.microsoft.com/office/drawing/2014/main" val="20001"/>
                    </a:ext>
                  </a:extLst>
                </a:gridCol>
                <a:gridCol w="3494527">
                  <a:extLst>
                    <a:ext uri="{9D8B030D-6E8A-4147-A177-3AD203B41FA5}">
                      <a16:colId xmlns:a16="http://schemas.microsoft.com/office/drawing/2014/main" val="20002"/>
                    </a:ext>
                  </a:extLst>
                </a:gridCol>
              </a:tblGrid>
              <a:tr h="557236">
                <a:tc>
                  <a:txBody>
                    <a:bodyPr/>
                    <a:lstStyle/>
                    <a:p>
                      <a:pPr marL="0" marR="0" algn="ctr">
                        <a:spcBef>
                          <a:spcPts val="0"/>
                        </a:spcBef>
                        <a:spcAft>
                          <a:spcPts val="0"/>
                        </a:spcAft>
                      </a:pPr>
                      <a:r>
                        <a:rPr lang="en-US" sz="1400" dirty="0">
                          <a:effectLst/>
                        </a:rPr>
                        <a:t>Decide how you want to interact with clients</a:t>
                      </a:r>
                      <a:endParaRPr lang="en-US" sz="1400" dirty="0">
                        <a:effectLst/>
                        <a:latin typeface="Avenir LT 35 Light"/>
                        <a:ea typeface="Avenir LT 35 Light"/>
                        <a:cs typeface="Times New Roman"/>
                      </a:endParaRPr>
                    </a:p>
                  </a:txBody>
                  <a:tcPr marL="68580" marR="68580" marT="0" marB="0" anchor="ctr"/>
                </a:tc>
                <a:tc>
                  <a:txBody>
                    <a:bodyPr/>
                    <a:lstStyle/>
                    <a:p>
                      <a:pPr marL="0" marR="0" algn="ctr">
                        <a:spcBef>
                          <a:spcPts val="0"/>
                        </a:spcBef>
                        <a:spcAft>
                          <a:spcPts val="0"/>
                        </a:spcAft>
                      </a:pPr>
                      <a:r>
                        <a:rPr lang="en-US" sz="1400" dirty="0">
                          <a:effectLst/>
                        </a:rPr>
                        <a:t>Decide your planning </a:t>
                      </a:r>
                      <a:br>
                        <a:rPr lang="en-US" sz="1400" dirty="0">
                          <a:effectLst/>
                        </a:rPr>
                      </a:br>
                      <a:r>
                        <a:rPr lang="en-US" sz="1400" dirty="0">
                          <a:effectLst/>
                        </a:rPr>
                        <a:t>and process approach</a:t>
                      </a:r>
                      <a:endParaRPr lang="en-US" sz="1400" dirty="0">
                        <a:effectLst/>
                        <a:latin typeface="Avenir LT 35 Light"/>
                        <a:ea typeface="Avenir LT 35 Light"/>
                        <a:cs typeface="Times New Roman"/>
                      </a:endParaRPr>
                    </a:p>
                  </a:txBody>
                  <a:tcPr marL="68580" marR="68580" marT="0" marB="0" anchor="ctr"/>
                </a:tc>
                <a:tc>
                  <a:txBody>
                    <a:bodyPr/>
                    <a:lstStyle/>
                    <a:p>
                      <a:pPr marL="0" marR="0" algn="ctr">
                        <a:spcBef>
                          <a:spcPts val="0"/>
                        </a:spcBef>
                        <a:spcAft>
                          <a:spcPts val="0"/>
                        </a:spcAft>
                      </a:pPr>
                      <a:r>
                        <a:rPr lang="en-US" sz="1400" dirty="0">
                          <a:effectLst/>
                        </a:rPr>
                        <a:t>Decide what platform</a:t>
                      </a:r>
                    </a:p>
                    <a:p>
                      <a:pPr marL="0" marR="0" algn="ctr">
                        <a:spcBef>
                          <a:spcPts val="0"/>
                        </a:spcBef>
                        <a:spcAft>
                          <a:spcPts val="0"/>
                        </a:spcAft>
                      </a:pPr>
                      <a:r>
                        <a:rPr lang="en-US" sz="1400" dirty="0">
                          <a:effectLst/>
                        </a:rPr>
                        <a:t>you’ll use</a:t>
                      </a:r>
                      <a:endParaRPr lang="en-US" sz="14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0"/>
                  </a:ext>
                </a:extLst>
              </a:tr>
              <a:tr h="645317">
                <a:tc>
                  <a:txBody>
                    <a:bodyPr/>
                    <a:lstStyle/>
                    <a:p>
                      <a:pPr marL="182880" marR="0" lvl="0" indent="-182880">
                        <a:spcBef>
                          <a:spcPts val="0"/>
                        </a:spcBef>
                        <a:spcAft>
                          <a:spcPts val="0"/>
                        </a:spcAft>
                        <a:buClrTx/>
                        <a:buFont typeface="Arial" panose="020B0604020202020204" pitchFamily="34" charset="0"/>
                        <a:buChar char="•"/>
                      </a:pPr>
                      <a:r>
                        <a:rPr lang="en-US" sz="1200" dirty="0">
                          <a:effectLst/>
                        </a:rPr>
                        <a:t>Will segments be treated equally?</a:t>
                      </a:r>
                      <a:endParaRPr lang="en-US" sz="1200" dirty="0">
                        <a:effectLst/>
                        <a:latin typeface="Avenir LT 35 Light"/>
                        <a:ea typeface="Avenir LT 35 Light"/>
                        <a:cs typeface="Times New Roman"/>
                      </a:endParaRPr>
                    </a:p>
                  </a:txBody>
                  <a:tcPr marL="68580" marR="68580" marT="0" marB="0" anchor="ctr"/>
                </a:tc>
                <a:tc>
                  <a:txBody>
                    <a:bodyPr/>
                    <a:lstStyle/>
                    <a:p>
                      <a:pPr marL="182880" marR="0" lvl="0" indent="-182880">
                        <a:spcBef>
                          <a:spcPts val="0"/>
                        </a:spcBef>
                        <a:spcAft>
                          <a:spcPts val="0"/>
                        </a:spcAft>
                        <a:buClrTx/>
                        <a:buFont typeface="Arial" panose="020B0604020202020204" pitchFamily="34" charset="0"/>
                        <a:buChar char="•"/>
                      </a:pPr>
                      <a:r>
                        <a:rPr lang="en-US" sz="1200" dirty="0">
                          <a:effectLst/>
                        </a:rPr>
                        <a:t>Start with your client review meeting</a:t>
                      </a:r>
                    </a:p>
                  </a:txBody>
                  <a:tcPr marL="68580" marR="68580" marT="0" marB="0" anchor="ctr"/>
                </a:tc>
                <a:tc>
                  <a:txBody>
                    <a:bodyPr/>
                    <a:lstStyle/>
                    <a:p>
                      <a:pPr marL="0" marR="0">
                        <a:spcBef>
                          <a:spcPts val="0"/>
                        </a:spcBef>
                        <a:spcAft>
                          <a:spcPts val="0"/>
                        </a:spcAft>
                      </a:pPr>
                      <a:r>
                        <a:rPr lang="en-US" sz="1200" b="1" dirty="0">
                          <a:effectLst/>
                        </a:rPr>
                        <a:t>The “Level 5” Approach</a:t>
                      </a:r>
                    </a:p>
                    <a:p>
                      <a:pPr marL="342900" marR="0" indent="-342900">
                        <a:spcBef>
                          <a:spcPts val="0"/>
                        </a:spcBef>
                        <a:spcAft>
                          <a:spcPts val="0"/>
                        </a:spcAft>
                        <a:buFont typeface="+mj-lt"/>
                        <a:buAutoNum type="arabicPeriod"/>
                      </a:pPr>
                      <a:r>
                        <a:rPr lang="en-US" sz="1200" dirty="0">
                          <a:effectLst/>
                        </a:rPr>
                        <a:t>First, understand the client segment(s) you’re looking</a:t>
                      </a:r>
                      <a:r>
                        <a:rPr lang="en-US" sz="1200" baseline="0" dirty="0">
                          <a:effectLst/>
                        </a:rPr>
                        <a:t> to attract.</a:t>
                      </a:r>
                      <a:endParaRPr lang="en-US" sz="12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1"/>
                  </a:ext>
                </a:extLst>
              </a:tr>
              <a:tr h="636646">
                <a:tc>
                  <a:txBody>
                    <a:bodyPr/>
                    <a:lstStyle/>
                    <a:p>
                      <a:pPr marL="182880" marR="0" lvl="0" indent="-182880">
                        <a:spcBef>
                          <a:spcPts val="0"/>
                        </a:spcBef>
                        <a:spcAft>
                          <a:spcPts val="0"/>
                        </a:spcAft>
                        <a:buClrTx/>
                        <a:buFont typeface="Arial" panose="020B0604020202020204" pitchFamily="34" charset="0"/>
                        <a:buChar char="•"/>
                      </a:pPr>
                      <a:r>
                        <a:rPr lang="en-US" sz="1200" dirty="0">
                          <a:effectLst/>
                        </a:rPr>
                        <a:t>How you will charge for the service?</a:t>
                      </a:r>
                      <a:endParaRPr lang="en-US" sz="1200" dirty="0">
                        <a:effectLst/>
                        <a:latin typeface="Avenir LT 35 Light"/>
                        <a:ea typeface="Avenir LT 35 Light"/>
                        <a:cs typeface="Times New Roman"/>
                      </a:endParaRPr>
                    </a:p>
                  </a:txBody>
                  <a:tcPr marL="68580" marR="68580" marT="0" marB="0" anchor="ctr"/>
                </a:tc>
                <a:tc>
                  <a:txBody>
                    <a:bodyPr/>
                    <a:lstStyle/>
                    <a:p>
                      <a:pPr marL="182880" marR="0" lvl="0" indent="-182880">
                        <a:spcBef>
                          <a:spcPts val="0"/>
                        </a:spcBef>
                        <a:spcAft>
                          <a:spcPts val="0"/>
                        </a:spcAft>
                        <a:buClrTx/>
                        <a:buFont typeface="Arial" panose="020B0604020202020204" pitchFamily="34" charset="0"/>
                        <a:buChar char="•"/>
                      </a:pPr>
                      <a:r>
                        <a:rPr lang="en-US" sz="1200" dirty="0">
                          <a:effectLst/>
                        </a:rPr>
                        <a:t>What processes do you have in place today?</a:t>
                      </a:r>
                      <a:endParaRPr lang="en-US" sz="1200" dirty="0">
                        <a:effectLst/>
                        <a:latin typeface="Avenir LT 35 Light"/>
                        <a:ea typeface="Avenir LT 35 Light"/>
                        <a:cs typeface="Times New Roman"/>
                      </a:endParaRPr>
                    </a:p>
                  </a:txBody>
                  <a:tcPr marL="68580" marR="68580" marT="0" marB="0" anchor="ctr"/>
                </a:tc>
                <a:tc>
                  <a:txBody>
                    <a:bodyPr/>
                    <a:lstStyle/>
                    <a:p>
                      <a:pPr marL="342900" marR="0" indent="-342900">
                        <a:spcBef>
                          <a:spcPts val="0"/>
                        </a:spcBef>
                        <a:spcAft>
                          <a:spcPts val="0"/>
                        </a:spcAft>
                        <a:buFont typeface="+mj-lt"/>
                        <a:buAutoNum type="arabicPeriod" startAt="2"/>
                      </a:pPr>
                      <a:r>
                        <a:rPr lang="en-US" sz="1200" dirty="0">
                          <a:effectLst/>
                        </a:rPr>
                        <a:t>Then, formulate the workflow for your planning process</a:t>
                      </a:r>
                      <a:endParaRPr lang="en-US" sz="12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2"/>
                  </a:ext>
                </a:extLst>
              </a:tr>
              <a:tr h="1894602">
                <a:tc>
                  <a:txBody>
                    <a:bodyPr/>
                    <a:lstStyle/>
                    <a:p>
                      <a:pPr marL="182880" marR="0" lvl="0" indent="-182880">
                        <a:spcBef>
                          <a:spcPts val="0"/>
                        </a:spcBef>
                        <a:spcAft>
                          <a:spcPts val="0"/>
                        </a:spcAft>
                        <a:buClrTx/>
                        <a:buFont typeface="Arial" panose="020B0604020202020204" pitchFamily="34" charset="0"/>
                        <a:buChar char="•"/>
                      </a:pPr>
                      <a:r>
                        <a:rPr lang="en-US" sz="1200" dirty="0">
                          <a:effectLst/>
                        </a:rPr>
                        <a:t>Which modules will you start with (e.g., college planning, debt planning, estate planning, and retirement)?</a:t>
                      </a:r>
                      <a:endParaRPr lang="en-US" sz="1200" dirty="0">
                        <a:effectLst/>
                        <a:latin typeface="Avenir LT 35 Light"/>
                        <a:ea typeface="Avenir LT 35 Light"/>
                        <a:cs typeface="Times New Roman"/>
                      </a:endParaRPr>
                    </a:p>
                  </a:txBody>
                  <a:tcPr marL="68580" marR="68580" marT="0" marB="0" anchor="ctr"/>
                </a:tc>
                <a:tc>
                  <a:txBody>
                    <a:bodyPr/>
                    <a:lstStyle/>
                    <a:p>
                      <a:pPr marL="182880" marR="0" lvl="0" indent="-182880">
                        <a:spcBef>
                          <a:spcPts val="0"/>
                        </a:spcBef>
                        <a:spcAft>
                          <a:spcPts val="0"/>
                        </a:spcAft>
                        <a:buClrTx/>
                        <a:buFont typeface="Arial" panose="020B0604020202020204" pitchFamily="34" charset="0"/>
                        <a:buChar char="•"/>
                      </a:pPr>
                      <a:r>
                        <a:rPr lang="en-US" sz="1200" dirty="0">
                          <a:effectLst/>
                        </a:rPr>
                        <a:t>What additional staff or technology will you need to implement?</a:t>
                      </a:r>
                      <a:endParaRPr lang="en-US" sz="1200" dirty="0">
                        <a:effectLst/>
                        <a:latin typeface="Avenir LT 35 Light"/>
                        <a:ea typeface="Avenir LT 35 Light"/>
                        <a:cs typeface="Times New Roman"/>
                      </a:endParaRPr>
                    </a:p>
                  </a:txBody>
                  <a:tcPr marL="68580" marR="68580" marT="0" marB="0" anchor="ctr"/>
                </a:tc>
                <a:tc>
                  <a:txBody>
                    <a:bodyPr/>
                    <a:lstStyle/>
                    <a:p>
                      <a:pPr marL="342900" marR="0" indent="-342900">
                        <a:spcBef>
                          <a:spcPts val="0"/>
                        </a:spcBef>
                        <a:spcAft>
                          <a:spcPts val="0"/>
                        </a:spcAft>
                        <a:buFont typeface="+mj-lt"/>
                        <a:buAutoNum type="arabicPeriod" startAt="3"/>
                      </a:pPr>
                      <a:r>
                        <a:rPr lang="en-US" sz="1200" dirty="0">
                          <a:effectLst/>
                        </a:rPr>
                        <a:t>Finally, implement your technology:</a:t>
                      </a:r>
                    </a:p>
                    <a:p>
                      <a:pPr marL="511175" marR="0" lvl="1" indent="-171450">
                        <a:spcBef>
                          <a:spcPts val="0"/>
                        </a:spcBef>
                        <a:spcAft>
                          <a:spcPts val="0"/>
                        </a:spcAft>
                        <a:buClrTx/>
                        <a:buFont typeface="Arial" panose="020B0604020202020204" pitchFamily="34" charset="0"/>
                        <a:buChar char="•"/>
                      </a:pPr>
                      <a:r>
                        <a:rPr lang="en-US" sz="1200" dirty="0">
                          <a:effectLst/>
                        </a:rPr>
                        <a:t>Start with your custodian</a:t>
                      </a:r>
                    </a:p>
                    <a:p>
                      <a:pPr marL="511175" marR="0" lvl="1" indent="-171450">
                        <a:spcBef>
                          <a:spcPts val="0"/>
                        </a:spcBef>
                        <a:spcAft>
                          <a:spcPts val="0"/>
                        </a:spcAft>
                        <a:buClrTx/>
                        <a:buFont typeface="Arial" panose="020B0604020202020204" pitchFamily="34" charset="0"/>
                        <a:buChar char="•"/>
                      </a:pPr>
                      <a:r>
                        <a:rPr lang="en-US" sz="1200" dirty="0">
                          <a:effectLst/>
                        </a:rPr>
                        <a:t>Choose a CRM </a:t>
                      </a:r>
                    </a:p>
                    <a:p>
                      <a:pPr marL="511175" marR="0" lvl="1" indent="-171450">
                        <a:spcBef>
                          <a:spcPts val="0"/>
                        </a:spcBef>
                        <a:spcAft>
                          <a:spcPts val="0"/>
                        </a:spcAft>
                        <a:buClrTx/>
                        <a:buFont typeface="Arial" panose="020B0604020202020204" pitchFamily="34" charset="0"/>
                        <a:buChar char="•"/>
                      </a:pPr>
                      <a:r>
                        <a:rPr lang="en-US" sz="1200" dirty="0">
                          <a:effectLst/>
                        </a:rPr>
                        <a:t>Select financial planning software </a:t>
                      </a:r>
                    </a:p>
                    <a:p>
                      <a:pPr marL="511175" marR="0" lvl="1" indent="-171450">
                        <a:spcBef>
                          <a:spcPts val="0"/>
                        </a:spcBef>
                        <a:spcAft>
                          <a:spcPts val="0"/>
                        </a:spcAft>
                        <a:buClrTx/>
                        <a:buFont typeface="Arial" panose="020B0604020202020204" pitchFamily="34" charset="0"/>
                        <a:buNone/>
                      </a:pPr>
                      <a:endParaRPr lang="en-US" sz="900" dirty="0">
                        <a:effectLst/>
                      </a:endParaRPr>
                    </a:p>
                    <a:p>
                      <a:pPr marL="511175" marR="0" lvl="1" indent="-171450">
                        <a:spcBef>
                          <a:spcPts val="0"/>
                        </a:spcBef>
                        <a:spcAft>
                          <a:spcPts val="0"/>
                        </a:spcAft>
                        <a:buClrTx/>
                        <a:buFont typeface="Arial" panose="020B0604020202020204" pitchFamily="34" charset="0"/>
                        <a:buNone/>
                      </a:pPr>
                      <a:r>
                        <a:rPr lang="en-US" sz="1200" u="sng" dirty="0">
                          <a:effectLst/>
                        </a:rPr>
                        <a:t>Consider</a:t>
                      </a:r>
                      <a:r>
                        <a:rPr lang="en-US" sz="1200" dirty="0">
                          <a:effectLst/>
                        </a:rPr>
                        <a:t>:</a:t>
                      </a:r>
                    </a:p>
                    <a:p>
                      <a:pPr marL="511175" marR="0" lvl="1" indent="-171450">
                        <a:spcBef>
                          <a:spcPts val="0"/>
                        </a:spcBef>
                        <a:spcAft>
                          <a:spcPts val="0"/>
                        </a:spcAft>
                        <a:buClrTx/>
                        <a:buFont typeface="Arial" panose="020B0604020202020204" pitchFamily="34" charset="0"/>
                        <a:buChar char="•"/>
                      </a:pPr>
                      <a:r>
                        <a:rPr lang="en-US" sz="1200" dirty="0">
                          <a:effectLst/>
                        </a:rPr>
                        <a:t>Ease of use</a:t>
                      </a:r>
                    </a:p>
                    <a:p>
                      <a:pPr marL="511175" marR="0" lvl="1" indent="-171450">
                        <a:spcBef>
                          <a:spcPts val="0"/>
                        </a:spcBef>
                        <a:spcAft>
                          <a:spcPts val="0"/>
                        </a:spcAft>
                        <a:buClrTx/>
                        <a:buFont typeface="Arial" panose="020B0604020202020204" pitchFamily="34" charset="0"/>
                        <a:buChar char="•"/>
                      </a:pPr>
                      <a:r>
                        <a:rPr lang="en-US" sz="1200" dirty="0">
                          <a:effectLst/>
                        </a:rPr>
                        <a:t>Cost</a:t>
                      </a:r>
                    </a:p>
                    <a:p>
                      <a:pPr marL="511175" marR="0" lvl="1" indent="-171450">
                        <a:spcBef>
                          <a:spcPts val="0"/>
                        </a:spcBef>
                        <a:spcAft>
                          <a:spcPts val="0"/>
                        </a:spcAft>
                        <a:buClrTx/>
                        <a:buFont typeface="Arial" panose="020B0604020202020204" pitchFamily="34" charset="0"/>
                        <a:buChar char="•"/>
                      </a:pPr>
                      <a:r>
                        <a:rPr lang="en-US" sz="1200" dirty="0">
                          <a:effectLst/>
                        </a:rPr>
                        <a:t>Training</a:t>
                      </a:r>
                    </a:p>
                    <a:p>
                      <a:pPr marL="511175" marR="0" lvl="1" indent="-171450">
                        <a:spcBef>
                          <a:spcPts val="0"/>
                        </a:spcBef>
                        <a:spcAft>
                          <a:spcPts val="0"/>
                        </a:spcAft>
                        <a:buClrTx/>
                        <a:buFont typeface="Arial" panose="020B0604020202020204" pitchFamily="34" charset="0"/>
                        <a:buChar char="•"/>
                      </a:pPr>
                      <a:r>
                        <a:rPr lang="en-US" sz="1200" dirty="0">
                          <a:effectLst/>
                        </a:rPr>
                        <a:t>Documentation</a:t>
                      </a:r>
                      <a:endParaRPr lang="en-US" sz="1200" dirty="0">
                        <a:effectLst/>
                        <a:latin typeface="Avenir LT 35 Light"/>
                        <a:ea typeface="Avenir LT 35 Light"/>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5999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500062"/>
            <a:ext cx="8229600" cy="719138"/>
          </a:xfrm>
        </p:spPr>
        <p:txBody>
          <a:bodyPr/>
          <a:lstStyle/>
          <a:p>
            <a:r>
              <a:rPr lang="en-US" dirty="0">
                <a:solidFill>
                  <a:schemeClr val="tx1"/>
                </a:solidFill>
              </a:rPr>
              <a:t>Summary </a:t>
            </a:r>
            <a:r>
              <a:rPr lang="en-US" dirty="0">
                <a:solidFill>
                  <a:schemeClr val="tx1"/>
                </a:solidFill>
                <a:latin typeface="Arial Black" pitchFamily="34" charset="0"/>
                <a:cs typeface="Arial" charset="0"/>
              </a:rPr>
              <a:t>›</a:t>
            </a:r>
            <a:r>
              <a:rPr lang="en-US" dirty="0">
                <a:solidFill>
                  <a:schemeClr val="tx1"/>
                </a:solidFill>
              </a:rPr>
              <a:t> </a:t>
            </a:r>
            <a:r>
              <a:rPr lang="en-US" dirty="0">
                <a:solidFill>
                  <a:schemeClr val="accent6"/>
                </a:solidFill>
              </a:rPr>
              <a:t>The Future of Advice Management </a:t>
            </a:r>
          </a:p>
        </p:txBody>
      </p:sp>
      <p:sp>
        <p:nvSpPr>
          <p:cNvPr id="6" name="Content Placeholder 2"/>
          <p:cNvSpPr>
            <a:spLocks noGrp="1"/>
          </p:cNvSpPr>
          <p:nvPr>
            <p:ph type="body" sz="quarter" idx="10"/>
          </p:nvPr>
        </p:nvSpPr>
        <p:spPr>
          <a:xfrm>
            <a:off x="452438" y="1492777"/>
            <a:ext cx="8229600" cy="4831823"/>
          </a:xfrm>
        </p:spPr>
        <p:txBody>
          <a:bodyPr/>
          <a:lstStyle/>
          <a:p>
            <a:pPr marL="347663" indent="-347663">
              <a:buFont typeface="Arial" panose="020B0604020202020204" pitchFamily="34" charset="0"/>
              <a:buChar char="•"/>
            </a:pPr>
            <a:r>
              <a:rPr lang="en-US" b="0" dirty="0"/>
              <a:t>Today, there are many ways of providing financial planning to different types of clients.</a:t>
            </a:r>
          </a:p>
          <a:p>
            <a:pPr marL="347663" indent="-347663">
              <a:buFont typeface="Arial" panose="020B0604020202020204" pitchFamily="34" charset="0"/>
              <a:buChar char="•"/>
            </a:pPr>
            <a:r>
              <a:rPr lang="en-US" b="0" dirty="0"/>
              <a:t>“Old school” financial planning process is unchanged, but is implemented differently.</a:t>
            </a:r>
          </a:p>
          <a:p>
            <a:pPr marL="347663" indent="-347663">
              <a:buFont typeface="Arial" panose="020B0604020202020204" pitchFamily="34" charset="0"/>
              <a:buChar char="•"/>
            </a:pPr>
            <a:r>
              <a:rPr lang="en-US" b="0" dirty="0"/>
              <a:t>New generation of financial planning companies is causing disruption.</a:t>
            </a:r>
          </a:p>
          <a:p>
            <a:pPr marL="347663" indent="-347663">
              <a:buFont typeface="Arial" panose="020B0604020202020204" pitchFamily="34" charset="0"/>
              <a:buChar char="•"/>
            </a:pPr>
            <a:r>
              <a:rPr lang="en-US" b="0" dirty="0"/>
              <a:t>Financial planning – key to showing value.</a:t>
            </a:r>
          </a:p>
          <a:p>
            <a:pPr marL="347663" indent="-347663">
              <a:buFont typeface="Arial" panose="020B0604020202020204" pitchFamily="34" charset="0"/>
              <a:buChar char="•"/>
            </a:pPr>
            <a:r>
              <a:rPr lang="en-US" b="0" dirty="0"/>
              <a:t>Clients have different planning needs and therefore may need different software (Dennis &amp; Nicole).</a:t>
            </a:r>
          </a:p>
          <a:p>
            <a:pPr marL="347663" indent="-347663">
              <a:buFont typeface="Arial" panose="020B0604020202020204" pitchFamily="34" charset="0"/>
              <a:buChar char="•"/>
            </a:pPr>
            <a:r>
              <a:rPr lang="en-US" b="0" dirty="0"/>
              <a:t>The new frontier:  Advice Management – automating the financial planning process.</a:t>
            </a:r>
          </a:p>
          <a:p>
            <a:pPr marL="0" indent="0" algn="ctr">
              <a:buNone/>
            </a:pPr>
            <a:r>
              <a:rPr lang="en-US" dirty="0">
                <a:solidFill>
                  <a:schemeClr val="accent6"/>
                </a:solidFill>
              </a:rPr>
              <a:t>Mechanize the inside – Customize the outside</a:t>
            </a:r>
            <a:endParaRPr lang="en-US" b="0" dirty="0"/>
          </a:p>
          <a:p>
            <a:pPr>
              <a:buNone/>
            </a:pPr>
            <a:endParaRPr lang="en-US" b="0" dirty="0"/>
          </a:p>
          <a:p>
            <a:pPr>
              <a:buNone/>
            </a:pPr>
            <a:endParaRPr lang="en-US" b="0" dirty="0"/>
          </a:p>
          <a:p>
            <a:pPr>
              <a:buNone/>
            </a:pPr>
            <a:endParaRPr lang="en-US" b="0" dirty="0"/>
          </a:p>
          <a:p>
            <a:pPr>
              <a:buNone/>
            </a:pPr>
            <a:endParaRPr lang="en-US" b="0" dirty="0"/>
          </a:p>
          <a:p>
            <a:pPr>
              <a:buNone/>
            </a:pPr>
            <a:endParaRPr lang="en-US" b="0" dirty="0"/>
          </a:p>
          <a:p>
            <a:pPr>
              <a:buNone/>
            </a:pPr>
            <a:endParaRPr lang="en-US" b="0" dirty="0"/>
          </a:p>
          <a:p>
            <a:pPr>
              <a:buNone/>
            </a:pPr>
            <a:endParaRPr lang="en-US" b="0" dirty="0"/>
          </a:p>
          <a:p>
            <a:pPr>
              <a:buNone/>
            </a:pPr>
            <a:endParaRPr lang="en-US" sz="1800" b="0" dirty="0">
              <a:solidFill>
                <a:schemeClr val="tx1"/>
              </a:solidFill>
            </a:endParaRPr>
          </a:p>
          <a:p>
            <a:pPr>
              <a:buClrTx/>
              <a:buFont typeface="Arial" pitchFamily="34" charset="0"/>
              <a:buChar char="•"/>
            </a:pPr>
            <a:endParaRPr lang="en-US" sz="1800" b="0" dirty="0">
              <a:solidFill>
                <a:schemeClr val="tx1"/>
              </a:solidFill>
            </a:endParaRPr>
          </a:p>
        </p:txBody>
      </p:sp>
    </p:spTree>
    <p:extLst>
      <p:ext uri="{BB962C8B-B14F-4D97-AF65-F5344CB8AC3E}">
        <p14:creationId xmlns:p14="http://schemas.microsoft.com/office/powerpoint/2010/main" val="7563040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6"/>
          <p:cNvSpPr>
            <a:spLocks noGrp="1" noChangeArrowheads="1"/>
          </p:cNvSpPr>
          <p:nvPr>
            <p:ph type="title"/>
          </p:nvPr>
        </p:nvSpPr>
        <p:spPr>
          <a:xfrm>
            <a:off x="457200" y="461812"/>
            <a:ext cx="8229600" cy="777875"/>
          </a:xfrm>
        </p:spPr>
        <p:txBody>
          <a:bodyPr rtlCol="0" anchor="b">
            <a:noAutofit/>
          </a:bodyPr>
          <a:lstStyle/>
          <a:p>
            <a:pPr>
              <a:defRPr/>
            </a:pPr>
            <a:r>
              <a:rPr lang="en-US" dirty="0"/>
              <a:t>Independent Advisor Solutions by SEI </a:t>
            </a:r>
            <a:r>
              <a:rPr lang="en-US" dirty="0">
                <a:latin typeface="Arial Black" pitchFamily="34" charset="0"/>
                <a:cs typeface="Arial" charset="0"/>
              </a:rPr>
              <a:t>›</a:t>
            </a:r>
            <a:r>
              <a:rPr lang="en-US" dirty="0"/>
              <a:t> </a:t>
            </a:r>
            <a:r>
              <a:rPr lang="en-US" dirty="0">
                <a:solidFill>
                  <a:schemeClr val="accent6"/>
                </a:solidFill>
              </a:rPr>
              <a:t>Who We Are</a:t>
            </a:r>
            <a:endParaRPr lang="en-US" dirty="0"/>
          </a:p>
        </p:txBody>
      </p:sp>
      <p:sp>
        <p:nvSpPr>
          <p:cNvPr id="44035" name="TextBox 21"/>
          <p:cNvSpPr txBox="1">
            <a:spLocks noChangeArrowheads="1"/>
          </p:cNvSpPr>
          <p:nvPr/>
        </p:nvSpPr>
        <p:spPr bwMode="auto">
          <a:xfrm>
            <a:off x="265113" y="1330325"/>
            <a:ext cx="85772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spcAft>
                <a:spcPts val="600"/>
              </a:spcAft>
              <a:defRPr sz="1600" b="1">
                <a:solidFill>
                  <a:schemeClr val="tx1"/>
                </a:solidFill>
                <a:latin typeface="Arial" pitchFamily="34" charset="0"/>
              </a:defRPr>
            </a:lvl1pPr>
            <a:lvl2pPr marL="742950" indent="-285750" eaLnBrk="0" hangingPunct="0">
              <a:spcAft>
                <a:spcPts val="600"/>
              </a:spcAft>
              <a:buSzPct val="120000"/>
              <a:buFont typeface="Arial" pitchFamily="34" charset="0"/>
              <a:buChar char="•"/>
              <a:defRPr sz="1400">
                <a:solidFill>
                  <a:schemeClr val="tx1"/>
                </a:solidFill>
                <a:latin typeface="Arial" pitchFamily="34" charset="0"/>
              </a:defRPr>
            </a:lvl2pPr>
            <a:lvl3pPr marL="1143000" indent="-228600" eaLnBrk="0" hangingPunct="0">
              <a:spcAft>
                <a:spcPts val="600"/>
              </a:spcAft>
              <a:buSzPct val="100000"/>
              <a:buFont typeface="Arial" pitchFamily="34" charset="0"/>
              <a:buChar char="–"/>
              <a:defRPr sz="1200">
                <a:solidFill>
                  <a:schemeClr val="tx1"/>
                </a:solidFill>
                <a:latin typeface="Arial" pitchFamily="34" charset="0"/>
              </a:defRPr>
            </a:lvl3pPr>
            <a:lvl4pPr marL="1600200" indent="-228600" eaLnBrk="0" hangingPunct="0">
              <a:spcAft>
                <a:spcPts val="600"/>
              </a:spcAft>
              <a:buFont typeface="Arial" pitchFamily="34" charset="0"/>
              <a:buChar char="•"/>
              <a:defRPr sz="1100">
                <a:solidFill>
                  <a:schemeClr val="tx1"/>
                </a:solidFill>
                <a:latin typeface="Arial" pitchFamily="34" charset="0"/>
              </a:defRPr>
            </a:lvl4pPr>
            <a:lvl5pPr marL="2057400" indent="-228600" eaLnBrk="0" hangingPunct="0">
              <a:spcAft>
                <a:spcPts val="600"/>
              </a:spcAft>
              <a:buFont typeface="Arial" pitchFamily="34" charset="0"/>
              <a:buChar char="•"/>
              <a:defRPr sz="1100">
                <a:solidFill>
                  <a:schemeClr val="tx1"/>
                </a:solidFill>
                <a:latin typeface="Arial" pitchFamily="34" charset="0"/>
              </a:defRPr>
            </a:lvl5pPr>
            <a:lvl6pPr marL="25146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6pPr>
            <a:lvl7pPr marL="29718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7pPr>
            <a:lvl8pPr marL="34290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8pPr>
            <a:lvl9pPr marL="38862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9pPr>
          </a:lstStyle>
          <a:p>
            <a:pPr eaLnBrk="1">
              <a:spcBef>
                <a:spcPct val="0"/>
              </a:spcBef>
              <a:spcAft>
                <a:spcPct val="0"/>
              </a:spcAft>
              <a:buClr>
                <a:srgbClr val="960000"/>
              </a:buClr>
              <a:buFont typeface="Wingdings" pitchFamily="2" charset="2"/>
              <a:buNone/>
            </a:pPr>
            <a:r>
              <a:rPr lang="en-GB" altLang="en-US" sz="1200" b="0" dirty="0">
                <a:solidFill>
                  <a:srgbClr val="000000"/>
                </a:solidFill>
              </a:rPr>
              <a:t>SEI is a leading global provider of wealth management solutions. We help professional wealth managers, institutional investors, and private investors create and manage wealth – and enable their long-term success – by providing solutions that are both comprehensive and innovative. </a:t>
            </a:r>
            <a:endParaRPr lang="en-US" altLang="en-US" sz="1200" b="0" dirty="0">
              <a:solidFill>
                <a:srgbClr val="000000"/>
              </a:solidFill>
            </a:endParaRPr>
          </a:p>
        </p:txBody>
      </p:sp>
      <p:pic>
        <p:nvPicPr>
          <p:cNvPr id="44038" name="Picture 1" descr="sei_panora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91440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txBox="1">
            <a:spLocks noChangeArrowheads="1"/>
          </p:cNvSpPr>
          <p:nvPr/>
        </p:nvSpPr>
        <p:spPr bwMode="auto">
          <a:xfrm>
            <a:off x="350838" y="2006600"/>
            <a:ext cx="429736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ts val="600"/>
              </a:spcBef>
              <a:spcAft>
                <a:spcPts val="600"/>
              </a:spcAft>
              <a:defRPr sz="1600" b="1">
                <a:solidFill>
                  <a:schemeClr val="tx1"/>
                </a:solidFill>
                <a:latin typeface="Arial" pitchFamily="34" charset="0"/>
              </a:defRPr>
            </a:lvl1pPr>
            <a:lvl2pPr marL="742950" indent="-285750" eaLnBrk="0" hangingPunct="0">
              <a:spcAft>
                <a:spcPts val="600"/>
              </a:spcAft>
              <a:buSzPct val="120000"/>
              <a:buFont typeface="Arial" pitchFamily="34" charset="0"/>
              <a:buChar char="•"/>
              <a:defRPr sz="1400">
                <a:solidFill>
                  <a:schemeClr val="tx1"/>
                </a:solidFill>
                <a:latin typeface="Arial" pitchFamily="34" charset="0"/>
              </a:defRPr>
            </a:lvl2pPr>
            <a:lvl3pPr marL="1143000" indent="-228600" eaLnBrk="0" hangingPunct="0">
              <a:spcAft>
                <a:spcPts val="600"/>
              </a:spcAft>
              <a:buSzPct val="100000"/>
              <a:buFont typeface="Arial" pitchFamily="34" charset="0"/>
              <a:buChar char="–"/>
              <a:defRPr sz="1200">
                <a:solidFill>
                  <a:schemeClr val="tx1"/>
                </a:solidFill>
                <a:latin typeface="Arial" pitchFamily="34" charset="0"/>
              </a:defRPr>
            </a:lvl3pPr>
            <a:lvl4pPr marL="1600200" indent="-228600" eaLnBrk="0" hangingPunct="0">
              <a:spcAft>
                <a:spcPts val="600"/>
              </a:spcAft>
              <a:buFont typeface="Arial" pitchFamily="34" charset="0"/>
              <a:buChar char="•"/>
              <a:defRPr sz="1100">
                <a:solidFill>
                  <a:schemeClr val="tx1"/>
                </a:solidFill>
                <a:latin typeface="Arial" pitchFamily="34" charset="0"/>
              </a:defRPr>
            </a:lvl4pPr>
            <a:lvl5pPr marL="2057400" indent="-228600" eaLnBrk="0" hangingPunct="0">
              <a:spcAft>
                <a:spcPts val="600"/>
              </a:spcAft>
              <a:buFont typeface="Arial" pitchFamily="34" charset="0"/>
              <a:buChar char="•"/>
              <a:defRPr sz="1100">
                <a:solidFill>
                  <a:schemeClr val="tx1"/>
                </a:solidFill>
                <a:latin typeface="Arial" pitchFamily="34" charset="0"/>
              </a:defRPr>
            </a:lvl5pPr>
            <a:lvl6pPr marL="25146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6pPr>
            <a:lvl7pPr marL="29718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7pPr>
            <a:lvl8pPr marL="34290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8pPr>
            <a:lvl9pPr marL="38862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9pPr>
          </a:lstStyle>
          <a:p>
            <a:pPr eaLnBrk="1">
              <a:spcBef>
                <a:spcPct val="0"/>
              </a:spcBef>
              <a:spcAft>
                <a:spcPct val="0"/>
              </a:spcAft>
              <a:buClr>
                <a:srgbClr val="960000"/>
              </a:buClr>
              <a:buFont typeface="Wingdings" pitchFamily="2" charset="2"/>
              <a:buNone/>
            </a:pPr>
            <a:r>
              <a:rPr lang="en-US" altLang="en-US" dirty="0">
                <a:solidFill>
                  <a:schemeClr val="accent6"/>
                </a:solidFill>
              </a:rPr>
              <a:t>A Market Leader</a:t>
            </a:r>
            <a:endParaRPr lang="en-US" altLang="en-US" sz="1100" dirty="0">
              <a:solidFill>
                <a:schemeClr val="accent6"/>
              </a:solidFill>
            </a:endParaRPr>
          </a:p>
          <a:p>
            <a:pPr eaLnBrk="1" hangingPunct="1">
              <a:spcBef>
                <a:spcPct val="0"/>
              </a:spcBef>
              <a:spcAft>
                <a:spcPct val="0"/>
              </a:spcAft>
              <a:buFontTx/>
              <a:buChar char="•"/>
            </a:pPr>
            <a:r>
              <a:rPr lang="en-US" altLang="en-US" sz="1400" b="0" dirty="0"/>
              <a:t>Manages $337 billion assets</a:t>
            </a:r>
            <a:r>
              <a:rPr lang="en-US" altLang="en-US" sz="1400" b="0" baseline="30000" dirty="0"/>
              <a:t>1</a:t>
            </a:r>
          </a:p>
          <a:p>
            <a:pPr eaLnBrk="1" hangingPunct="1">
              <a:spcBef>
                <a:spcPct val="0"/>
              </a:spcBef>
              <a:spcAft>
                <a:spcPct val="0"/>
              </a:spcAft>
              <a:buFontTx/>
              <a:buChar char="•"/>
            </a:pPr>
            <a:r>
              <a:rPr lang="en-US" altLang="en-US" sz="1400" b="0" dirty="0"/>
              <a:t>Administers $518 billion in client assets</a:t>
            </a:r>
            <a:r>
              <a:rPr lang="en-US" altLang="en-US" sz="1400" b="0" baseline="30000" dirty="0"/>
              <a:t>1</a:t>
            </a:r>
          </a:p>
          <a:p>
            <a:pPr eaLnBrk="1" hangingPunct="1">
              <a:spcBef>
                <a:spcPct val="0"/>
              </a:spcBef>
              <a:spcAft>
                <a:spcPct val="0"/>
              </a:spcAft>
              <a:buFontTx/>
              <a:buChar char="•"/>
            </a:pPr>
            <a:r>
              <a:rPr lang="en-US" altLang="en-US" sz="1400" b="0" dirty="0"/>
              <a:t>Leading global provider of Bank Trust technology</a:t>
            </a:r>
          </a:p>
          <a:p>
            <a:pPr eaLnBrk="1" hangingPunct="1">
              <a:spcBef>
                <a:spcPct val="0"/>
              </a:spcBef>
              <a:spcAft>
                <a:spcPct val="0"/>
              </a:spcAft>
              <a:buFontTx/>
              <a:buChar char="•"/>
            </a:pPr>
            <a:r>
              <a:rPr lang="en-US" altLang="en-US" sz="1400" b="0" dirty="0"/>
              <a:t>Relationships with trust departments of 11 of the 20 largest U.S. banks</a:t>
            </a:r>
            <a:r>
              <a:rPr lang="en-US" altLang="en-US" sz="1400" b="0" baseline="30000" dirty="0"/>
              <a:t>1</a:t>
            </a:r>
          </a:p>
        </p:txBody>
      </p:sp>
      <p:sp>
        <p:nvSpPr>
          <p:cNvPr id="10" name="Rectangle 6"/>
          <p:cNvSpPr txBox="1">
            <a:spLocks noChangeArrowheads="1"/>
          </p:cNvSpPr>
          <p:nvPr/>
        </p:nvSpPr>
        <p:spPr bwMode="auto">
          <a:xfrm>
            <a:off x="4792663" y="2003425"/>
            <a:ext cx="424815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ts val="600"/>
              </a:spcBef>
              <a:spcAft>
                <a:spcPts val="600"/>
              </a:spcAft>
              <a:defRPr sz="1600" b="1">
                <a:solidFill>
                  <a:schemeClr val="tx1"/>
                </a:solidFill>
                <a:latin typeface="Arial" pitchFamily="34" charset="0"/>
              </a:defRPr>
            </a:lvl1pPr>
            <a:lvl2pPr marL="742950" indent="-285750" eaLnBrk="0" hangingPunct="0">
              <a:spcAft>
                <a:spcPts val="600"/>
              </a:spcAft>
              <a:buSzPct val="120000"/>
              <a:buFont typeface="Arial" pitchFamily="34" charset="0"/>
              <a:buChar char="•"/>
              <a:defRPr sz="1400">
                <a:solidFill>
                  <a:schemeClr val="tx1"/>
                </a:solidFill>
                <a:latin typeface="Arial" pitchFamily="34" charset="0"/>
              </a:defRPr>
            </a:lvl2pPr>
            <a:lvl3pPr marL="1143000" indent="-228600" eaLnBrk="0" hangingPunct="0">
              <a:spcAft>
                <a:spcPts val="600"/>
              </a:spcAft>
              <a:buSzPct val="100000"/>
              <a:buFont typeface="Arial" pitchFamily="34" charset="0"/>
              <a:buChar char="–"/>
              <a:defRPr sz="1200">
                <a:solidFill>
                  <a:schemeClr val="tx1"/>
                </a:solidFill>
                <a:latin typeface="Arial" pitchFamily="34" charset="0"/>
              </a:defRPr>
            </a:lvl3pPr>
            <a:lvl4pPr marL="1600200" indent="-228600" eaLnBrk="0" hangingPunct="0">
              <a:spcAft>
                <a:spcPts val="600"/>
              </a:spcAft>
              <a:buFont typeface="Arial" pitchFamily="34" charset="0"/>
              <a:buChar char="•"/>
              <a:defRPr sz="1100">
                <a:solidFill>
                  <a:schemeClr val="tx1"/>
                </a:solidFill>
                <a:latin typeface="Arial" pitchFamily="34" charset="0"/>
              </a:defRPr>
            </a:lvl4pPr>
            <a:lvl5pPr marL="2057400" indent="-228600" eaLnBrk="0" hangingPunct="0">
              <a:spcAft>
                <a:spcPts val="600"/>
              </a:spcAft>
              <a:buFont typeface="Arial" pitchFamily="34" charset="0"/>
              <a:buChar char="•"/>
              <a:defRPr sz="1100">
                <a:solidFill>
                  <a:schemeClr val="tx1"/>
                </a:solidFill>
                <a:latin typeface="Arial" pitchFamily="34" charset="0"/>
              </a:defRPr>
            </a:lvl5pPr>
            <a:lvl6pPr marL="25146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6pPr>
            <a:lvl7pPr marL="29718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7pPr>
            <a:lvl8pPr marL="34290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8pPr>
            <a:lvl9pPr marL="38862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9pPr>
          </a:lstStyle>
          <a:p>
            <a:pPr eaLnBrk="1">
              <a:spcBef>
                <a:spcPct val="0"/>
              </a:spcBef>
              <a:spcAft>
                <a:spcPct val="0"/>
              </a:spcAft>
              <a:buClr>
                <a:srgbClr val="960000"/>
              </a:buClr>
              <a:buFont typeface="Wingdings" pitchFamily="2" charset="2"/>
              <a:buNone/>
            </a:pPr>
            <a:r>
              <a:rPr lang="en-US" altLang="en-US" dirty="0">
                <a:solidFill>
                  <a:schemeClr val="accent6"/>
                </a:solidFill>
              </a:rPr>
              <a:t>SEI Advisor Network</a:t>
            </a:r>
          </a:p>
          <a:p>
            <a:pPr eaLnBrk="1" hangingPunct="1">
              <a:spcBef>
                <a:spcPct val="0"/>
              </a:spcBef>
              <a:spcAft>
                <a:spcPct val="0"/>
              </a:spcAft>
              <a:buFontTx/>
              <a:buChar char="•"/>
            </a:pPr>
            <a:r>
              <a:rPr lang="en-US" altLang="en-US" sz="1400" b="0" dirty="0"/>
              <a:t>25 years of experience in providing outsourced solutions to independent advisors</a:t>
            </a:r>
          </a:p>
          <a:p>
            <a:pPr eaLnBrk="1" hangingPunct="1">
              <a:spcBef>
                <a:spcPct val="0"/>
              </a:spcBef>
              <a:spcAft>
                <a:spcPct val="0"/>
              </a:spcAft>
              <a:buFontTx/>
              <a:buChar char="•"/>
            </a:pPr>
            <a:r>
              <a:rPr lang="en-US" altLang="en-US" sz="1400" b="0" dirty="0"/>
              <a:t>Over 7,500 advisors using SEI’s solution</a:t>
            </a:r>
            <a:r>
              <a:rPr lang="en-US" altLang="en-US" sz="1400" b="0" baseline="30000" dirty="0"/>
              <a:t>1</a:t>
            </a:r>
            <a:r>
              <a:rPr lang="en-US" altLang="en-US" sz="1400" b="0" dirty="0"/>
              <a:t> </a:t>
            </a:r>
          </a:p>
          <a:p>
            <a:pPr eaLnBrk="1" hangingPunct="1">
              <a:spcBef>
                <a:spcPct val="0"/>
              </a:spcBef>
              <a:spcAft>
                <a:spcPct val="0"/>
              </a:spcAft>
              <a:buFontTx/>
              <a:buChar char="•"/>
            </a:pPr>
            <a:r>
              <a:rPr lang="en-US" altLang="en-US" sz="1400" b="0" dirty="0"/>
              <a:t>$66 billion in advisors’ AUM</a:t>
            </a:r>
            <a:r>
              <a:rPr lang="en-US" altLang="en-US" sz="1400" b="0" baseline="30000" dirty="0"/>
              <a:t>1 </a:t>
            </a:r>
          </a:p>
          <a:p>
            <a:pPr eaLnBrk="1" hangingPunct="1">
              <a:spcBef>
                <a:spcPct val="0"/>
              </a:spcBef>
              <a:spcAft>
                <a:spcPct val="0"/>
              </a:spcAft>
              <a:buFontTx/>
              <a:buChar char="•"/>
            </a:pPr>
            <a:r>
              <a:rPr lang="en-US" altLang="en-US" sz="1400" b="0" dirty="0"/>
              <a:t>SEI is the one of the top U.S. Advisory Third-Party Managed Account Providers</a:t>
            </a:r>
            <a:r>
              <a:rPr lang="en-US" altLang="en-US" sz="1400" b="0" baseline="30000" dirty="0"/>
              <a:t>3</a:t>
            </a:r>
          </a:p>
          <a:p>
            <a:pPr eaLnBrk="1" hangingPunct="1">
              <a:spcBef>
                <a:spcPct val="0"/>
              </a:spcBef>
              <a:spcAft>
                <a:spcPct val="0"/>
              </a:spcAft>
              <a:buFontTx/>
              <a:buChar char="•"/>
            </a:pPr>
            <a:r>
              <a:rPr lang="en-US" altLang="en-US" sz="1400" b="0" dirty="0"/>
              <a:t>One-stop accountability with SEI Private </a:t>
            </a:r>
            <a:br>
              <a:rPr lang="en-US" altLang="en-US" sz="1400" b="0" dirty="0"/>
            </a:br>
            <a:r>
              <a:rPr lang="en-US" altLang="en-US" sz="1400" b="0" dirty="0"/>
              <a:t>Trust Company</a:t>
            </a:r>
          </a:p>
          <a:p>
            <a:pPr eaLnBrk="1" hangingPunct="1">
              <a:spcBef>
                <a:spcPct val="0"/>
              </a:spcBef>
              <a:spcAft>
                <a:spcPct val="0"/>
              </a:spcAft>
              <a:buFontTx/>
              <a:buChar char="•"/>
            </a:pPr>
            <a:endParaRPr lang="en-US" altLang="en-US" sz="1400" b="0" dirty="0">
              <a:solidFill>
                <a:srgbClr val="000000"/>
              </a:solidFill>
            </a:endParaRPr>
          </a:p>
          <a:p>
            <a:pPr algn="r" eaLnBrk="1" hangingPunct="1">
              <a:spcBef>
                <a:spcPct val="0"/>
              </a:spcBef>
              <a:spcAft>
                <a:spcPct val="0"/>
              </a:spcAft>
              <a:buClr>
                <a:srgbClr val="960000"/>
              </a:buClr>
              <a:buFontTx/>
              <a:buChar char="•"/>
            </a:pPr>
            <a:endParaRPr lang="en-US" altLang="en-US" sz="1800" b="0" dirty="0">
              <a:solidFill>
                <a:srgbClr val="000000"/>
              </a:solidFill>
            </a:endParaRPr>
          </a:p>
          <a:p>
            <a:pPr eaLnBrk="1" hangingPunct="1">
              <a:spcBef>
                <a:spcPct val="0"/>
              </a:spcBef>
              <a:spcAft>
                <a:spcPct val="0"/>
              </a:spcAft>
              <a:buClr>
                <a:srgbClr val="960000"/>
              </a:buClr>
              <a:buFont typeface="Wingdings" pitchFamily="2" charset="2"/>
              <a:buNone/>
            </a:pPr>
            <a:endParaRPr lang="en-US" altLang="en-US" sz="1800" b="0" dirty="0">
              <a:solidFill>
                <a:srgbClr val="000000"/>
              </a:solidFill>
            </a:endParaRPr>
          </a:p>
        </p:txBody>
      </p:sp>
      <p:sp>
        <p:nvSpPr>
          <p:cNvPr id="11" name="Rectangle 6"/>
          <p:cNvSpPr txBox="1">
            <a:spLocks noChangeArrowheads="1"/>
          </p:cNvSpPr>
          <p:nvPr/>
        </p:nvSpPr>
        <p:spPr bwMode="auto">
          <a:xfrm>
            <a:off x="3971925" y="4724400"/>
            <a:ext cx="50688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600"/>
              </a:spcBef>
              <a:spcAft>
                <a:spcPts val="600"/>
              </a:spcAft>
              <a:defRPr sz="1600" b="1">
                <a:solidFill>
                  <a:schemeClr val="tx1"/>
                </a:solidFill>
                <a:latin typeface="Arial" pitchFamily="34" charset="0"/>
              </a:defRPr>
            </a:lvl1pPr>
            <a:lvl2pPr marL="742950" indent="-285750" eaLnBrk="0" hangingPunct="0">
              <a:spcAft>
                <a:spcPts val="600"/>
              </a:spcAft>
              <a:buSzPct val="120000"/>
              <a:buFont typeface="Arial" pitchFamily="34" charset="0"/>
              <a:buChar char="•"/>
              <a:defRPr sz="1400">
                <a:solidFill>
                  <a:schemeClr val="tx1"/>
                </a:solidFill>
                <a:latin typeface="Arial" pitchFamily="34" charset="0"/>
              </a:defRPr>
            </a:lvl2pPr>
            <a:lvl3pPr marL="1143000" indent="-228600" eaLnBrk="0" hangingPunct="0">
              <a:spcAft>
                <a:spcPts val="600"/>
              </a:spcAft>
              <a:buSzPct val="100000"/>
              <a:buFont typeface="Arial" pitchFamily="34" charset="0"/>
              <a:buChar char="–"/>
              <a:defRPr sz="1200">
                <a:solidFill>
                  <a:schemeClr val="tx1"/>
                </a:solidFill>
                <a:latin typeface="Arial" pitchFamily="34" charset="0"/>
              </a:defRPr>
            </a:lvl3pPr>
            <a:lvl4pPr marL="1600200" indent="-228600" eaLnBrk="0" hangingPunct="0">
              <a:spcAft>
                <a:spcPts val="600"/>
              </a:spcAft>
              <a:buFont typeface="Arial" pitchFamily="34" charset="0"/>
              <a:buChar char="•"/>
              <a:defRPr sz="1100">
                <a:solidFill>
                  <a:schemeClr val="tx1"/>
                </a:solidFill>
                <a:latin typeface="Arial" pitchFamily="34" charset="0"/>
              </a:defRPr>
            </a:lvl4pPr>
            <a:lvl5pPr marL="2057400" indent="-228600" eaLnBrk="0" hangingPunct="0">
              <a:spcAft>
                <a:spcPts val="600"/>
              </a:spcAft>
              <a:buFont typeface="Arial" pitchFamily="34" charset="0"/>
              <a:buChar char="•"/>
              <a:defRPr sz="1100">
                <a:solidFill>
                  <a:schemeClr val="tx1"/>
                </a:solidFill>
                <a:latin typeface="Arial" pitchFamily="34" charset="0"/>
              </a:defRPr>
            </a:lvl5pPr>
            <a:lvl6pPr marL="25146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6pPr>
            <a:lvl7pPr marL="29718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7pPr>
            <a:lvl8pPr marL="34290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8pPr>
            <a:lvl9pPr marL="38862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9pPr>
          </a:lstStyle>
          <a:p>
            <a:pPr algn="r" eaLnBrk="1" hangingPunct="1">
              <a:spcBef>
                <a:spcPct val="0"/>
              </a:spcBef>
              <a:spcAft>
                <a:spcPct val="0"/>
              </a:spcAft>
              <a:buClr>
                <a:srgbClr val="960000"/>
              </a:buClr>
              <a:buFont typeface="Wingdings" pitchFamily="2" charset="2"/>
              <a:buNone/>
            </a:pPr>
            <a:r>
              <a:rPr lang="en-US" altLang="en-US" sz="1000" b="0" baseline="30000" dirty="0"/>
              <a:t>1</a:t>
            </a:r>
            <a:r>
              <a:rPr lang="en-US" altLang="en-US" sz="1000" b="0" dirty="0"/>
              <a:t>As of December 31, 2017</a:t>
            </a:r>
          </a:p>
          <a:p>
            <a:pPr algn="r" eaLnBrk="1" hangingPunct="1">
              <a:spcBef>
                <a:spcPct val="0"/>
              </a:spcBef>
              <a:spcAft>
                <a:spcPct val="0"/>
              </a:spcAft>
              <a:buClr>
                <a:srgbClr val="960000"/>
              </a:buClr>
            </a:pPr>
            <a:r>
              <a:rPr lang="en-US" altLang="en-US" sz="1000" b="0" baseline="30000" dirty="0"/>
              <a:t>2</a:t>
            </a:r>
            <a:r>
              <a:rPr lang="en-US" altLang="en-US" sz="1000" b="0" dirty="0"/>
              <a:t>As of December 31, 2017</a:t>
            </a:r>
          </a:p>
          <a:p>
            <a:pPr algn="r" eaLnBrk="1" hangingPunct="1">
              <a:spcBef>
                <a:spcPct val="0"/>
              </a:spcBef>
              <a:spcAft>
                <a:spcPct val="0"/>
              </a:spcAft>
              <a:buClr>
                <a:srgbClr val="960000"/>
              </a:buClr>
            </a:pPr>
            <a:r>
              <a:rPr lang="en-US" altLang="en-US" sz="1000" b="0" baseline="30000" dirty="0"/>
              <a:t>3</a:t>
            </a:r>
            <a:r>
              <a:rPr lang="en-US" altLang="en-US" sz="1000" b="0" dirty="0"/>
              <a:t>Cerulli Associates, Q3 2017</a:t>
            </a:r>
          </a:p>
        </p:txBody>
      </p:sp>
      <p:sp>
        <p:nvSpPr>
          <p:cNvPr id="12" name="Rectangle 6"/>
          <p:cNvSpPr txBox="1">
            <a:spLocks noChangeArrowheads="1"/>
          </p:cNvSpPr>
          <p:nvPr/>
        </p:nvSpPr>
        <p:spPr bwMode="auto">
          <a:xfrm>
            <a:off x="350838" y="3485163"/>
            <a:ext cx="4195762"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spcBef>
                <a:spcPts val="600"/>
              </a:spcBef>
              <a:spcAft>
                <a:spcPts val="600"/>
              </a:spcAft>
              <a:defRPr sz="1600" b="1">
                <a:solidFill>
                  <a:schemeClr val="tx1"/>
                </a:solidFill>
                <a:latin typeface="Arial" pitchFamily="34" charset="0"/>
              </a:defRPr>
            </a:lvl1pPr>
            <a:lvl2pPr marL="742950" indent="-285750" eaLnBrk="0" hangingPunct="0">
              <a:spcAft>
                <a:spcPts val="600"/>
              </a:spcAft>
              <a:buSzPct val="120000"/>
              <a:buFont typeface="Arial" pitchFamily="34" charset="0"/>
              <a:buChar char="•"/>
              <a:defRPr sz="1400">
                <a:solidFill>
                  <a:schemeClr val="tx1"/>
                </a:solidFill>
                <a:latin typeface="Arial" pitchFamily="34" charset="0"/>
              </a:defRPr>
            </a:lvl2pPr>
            <a:lvl3pPr marL="1143000" indent="-228600" eaLnBrk="0" hangingPunct="0">
              <a:spcAft>
                <a:spcPts val="600"/>
              </a:spcAft>
              <a:buSzPct val="100000"/>
              <a:buFont typeface="Arial" pitchFamily="34" charset="0"/>
              <a:buChar char="–"/>
              <a:defRPr sz="1200">
                <a:solidFill>
                  <a:schemeClr val="tx1"/>
                </a:solidFill>
                <a:latin typeface="Arial" pitchFamily="34" charset="0"/>
              </a:defRPr>
            </a:lvl3pPr>
            <a:lvl4pPr marL="1600200" indent="-228600" eaLnBrk="0" hangingPunct="0">
              <a:spcAft>
                <a:spcPts val="600"/>
              </a:spcAft>
              <a:buFont typeface="Arial" pitchFamily="34" charset="0"/>
              <a:buChar char="•"/>
              <a:defRPr sz="1100">
                <a:solidFill>
                  <a:schemeClr val="tx1"/>
                </a:solidFill>
                <a:latin typeface="Arial" pitchFamily="34" charset="0"/>
              </a:defRPr>
            </a:lvl4pPr>
            <a:lvl5pPr marL="2057400" indent="-228600" eaLnBrk="0" hangingPunct="0">
              <a:spcAft>
                <a:spcPts val="600"/>
              </a:spcAft>
              <a:buFont typeface="Arial" pitchFamily="34" charset="0"/>
              <a:buChar char="•"/>
              <a:defRPr sz="1100">
                <a:solidFill>
                  <a:schemeClr val="tx1"/>
                </a:solidFill>
                <a:latin typeface="Arial" pitchFamily="34" charset="0"/>
              </a:defRPr>
            </a:lvl5pPr>
            <a:lvl6pPr marL="25146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6pPr>
            <a:lvl7pPr marL="29718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7pPr>
            <a:lvl8pPr marL="34290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8pPr>
            <a:lvl9pPr marL="3886200" indent="-228600" eaLnBrk="0" fontAlgn="base" hangingPunct="0">
              <a:spcBef>
                <a:spcPct val="0"/>
              </a:spcBef>
              <a:spcAft>
                <a:spcPts val="600"/>
              </a:spcAft>
              <a:buFont typeface="Arial" pitchFamily="34" charset="0"/>
              <a:buChar char="•"/>
              <a:defRPr sz="1100">
                <a:solidFill>
                  <a:schemeClr val="tx1"/>
                </a:solidFill>
                <a:latin typeface="Arial" pitchFamily="34" charset="0"/>
              </a:defRPr>
            </a:lvl9pPr>
          </a:lstStyle>
          <a:p>
            <a:pPr eaLnBrk="1">
              <a:spcBef>
                <a:spcPct val="0"/>
              </a:spcBef>
              <a:spcAft>
                <a:spcPct val="0"/>
              </a:spcAft>
              <a:buClr>
                <a:srgbClr val="960000"/>
              </a:buClr>
              <a:buFont typeface="Wingdings" pitchFamily="2" charset="2"/>
              <a:buNone/>
            </a:pPr>
            <a:r>
              <a:rPr lang="en-US" altLang="en-US" dirty="0">
                <a:solidFill>
                  <a:schemeClr val="accent6"/>
                </a:solidFill>
              </a:rPr>
              <a:t>A Successful Company</a:t>
            </a:r>
          </a:p>
          <a:p>
            <a:pPr eaLnBrk="1" hangingPunct="1">
              <a:spcBef>
                <a:spcPct val="0"/>
              </a:spcBef>
              <a:spcAft>
                <a:spcPct val="0"/>
              </a:spcAft>
              <a:buFontTx/>
              <a:buChar char="•"/>
            </a:pPr>
            <a:r>
              <a:rPr lang="en-US" altLang="en-US" sz="1400" b="0" dirty="0"/>
              <a:t>Founded in 1968, a public company since 1981 (NASDAQ: SEIC)</a:t>
            </a:r>
          </a:p>
          <a:p>
            <a:pPr eaLnBrk="1" hangingPunct="1">
              <a:spcBef>
                <a:spcPct val="0"/>
              </a:spcBef>
              <a:spcAft>
                <a:spcPct val="0"/>
              </a:spcAft>
              <a:buFontTx/>
              <a:buChar char="•"/>
            </a:pPr>
            <a:r>
              <a:rPr lang="en-US" altLang="en-US" sz="1400" b="0" dirty="0"/>
              <a:t>2017 revenues: $1.52 billion</a:t>
            </a:r>
            <a:r>
              <a:rPr lang="en-US" altLang="en-US" sz="1400" b="0" baseline="30000" dirty="0"/>
              <a:t>2</a:t>
            </a:r>
          </a:p>
          <a:p>
            <a:pPr eaLnBrk="1" hangingPunct="1">
              <a:spcBef>
                <a:spcPct val="0"/>
              </a:spcBef>
              <a:spcAft>
                <a:spcPct val="0"/>
              </a:spcAft>
              <a:buFontTx/>
              <a:buChar char="•"/>
            </a:pPr>
            <a:r>
              <a:rPr lang="en-US" altLang="en-US" sz="1400" b="0" dirty="0"/>
              <a:t>2017 net income: $404 million</a:t>
            </a:r>
            <a:r>
              <a:rPr lang="en-US" altLang="en-US" sz="1400" b="0" baseline="30000" dirty="0"/>
              <a:t>2</a:t>
            </a:r>
          </a:p>
          <a:p>
            <a:pPr eaLnBrk="1" hangingPunct="1">
              <a:spcBef>
                <a:spcPct val="0"/>
              </a:spcBef>
              <a:spcAft>
                <a:spcPct val="0"/>
              </a:spcAft>
              <a:buFontTx/>
              <a:buChar char="•"/>
            </a:pPr>
            <a:endParaRPr lang="en-US" altLang="en-US" sz="1400" b="0" baseline="30000" dirty="0">
              <a:solidFill>
                <a:srgbClr val="000000"/>
              </a:solidFill>
            </a:endParaRPr>
          </a:p>
          <a:p>
            <a:pPr eaLnBrk="1">
              <a:spcBef>
                <a:spcPct val="0"/>
              </a:spcBef>
              <a:spcAft>
                <a:spcPct val="0"/>
              </a:spcAft>
              <a:buClr>
                <a:srgbClr val="960000"/>
              </a:buClr>
              <a:buFont typeface="Wingdings" pitchFamily="2" charset="2"/>
              <a:buNone/>
            </a:pPr>
            <a:r>
              <a:rPr lang="en-US" altLang="en-US" dirty="0">
                <a:solidFill>
                  <a:schemeClr val="accent6"/>
                </a:solidFill>
              </a:rPr>
              <a:t>A Global Company</a:t>
            </a:r>
          </a:p>
          <a:p>
            <a:pPr eaLnBrk="1" hangingPunct="1">
              <a:spcBef>
                <a:spcPct val="0"/>
              </a:spcBef>
              <a:spcAft>
                <a:spcPct val="0"/>
              </a:spcAft>
              <a:buFontTx/>
              <a:buChar char="•"/>
            </a:pPr>
            <a:r>
              <a:rPr lang="en-US" altLang="en-US" sz="1400" b="0" dirty="0"/>
              <a:t>3,650 employees worldwide</a:t>
            </a:r>
            <a:r>
              <a:rPr lang="en-US" altLang="en-US" sz="1400" b="0" baseline="30000" dirty="0"/>
              <a:t>1</a:t>
            </a:r>
          </a:p>
          <a:p>
            <a:pPr eaLnBrk="1" hangingPunct="1">
              <a:spcBef>
                <a:spcPct val="0"/>
              </a:spcBef>
              <a:spcAft>
                <a:spcPct val="0"/>
              </a:spcAft>
            </a:pPr>
            <a:endParaRPr lang="en-US" altLang="en-US" sz="1400" b="0" baseline="30000" dirty="0">
              <a:solidFill>
                <a:srgbClr val="000000"/>
              </a:solidFill>
            </a:endParaRPr>
          </a:p>
          <a:p>
            <a:pPr eaLnBrk="1" hangingPunct="1">
              <a:spcBef>
                <a:spcPct val="0"/>
              </a:spcBef>
              <a:spcAft>
                <a:spcPct val="0"/>
              </a:spcAft>
              <a:buFontTx/>
              <a:buChar char="•"/>
            </a:pPr>
            <a:endParaRPr lang="en-US" altLang="en-US" sz="1400" b="0" baseline="30000" dirty="0">
              <a:solidFill>
                <a:srgbClr val="000000"/>
              </a:solidFill>
            </a:endParaRPr>
          </a:p>
          <a:p>
            <a:pPr eaLnBrk="1" hangingPunct="1">
              <a:spcBef>
                <a:spcPct val="0"/>
              </a:spcBef>
              <a:spcAft>
                <a:spcPct val="0"/>
              </a:spcAft>
              <a:buFontTx/>
              <a:buChar char="•"/>
            </a:pPr>
            <a:endParaRPr lang="en-US" altLang="en-US" sz="1400" b="0" baseline="30000" dirty="0">
              <a:solidFill>
                <a:srgbClr val="000000"/>
              </a:solidFill>
            </a:endParaRPr>
          </a:p>
        </p:txBody>
      </p:sp>
      <p:sp>
        <p:nvSpPr>
          <p:cNvPr id="14" name="Slide Number Placeholder 26"/>
          <p:cNvSpPr txBox="1">
            <a:spLocks/>
          </p:cNvSpPr>
          <p:nvPr/>
        </p:nvSpPr>
        <p:spPr>
          <a:xfrm>
            <a:off x="7629534" y="6494458"/>
            <a:ext cx="1143000" cy="320675"/>
          </a:xfrm>
          <a:prstGeom prst="rect">
            <a:avLst/>
          </a:prstGeom>
        </p:spPr>
        <p:txBody>
          <a:bodyPr/>
          <a:lstStyle>
            <a:defPPr>
              <a:defRPr lang="en-US"/>
            </a:defPPr>
            <a:lvl1pPr algn="l" rtl="0" fontAlgn="base">
              <a:spcBef>
                <a:spcPct val="0"/>
              </a:spcBef>
              <a:spcAft>
                <a:spcPct val="0"/>
              </a:spcAft>
              <a:defRPr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bg1"/>
                </a:solidFill>
                <a:latin typeface="Arial" pitchFamily="34" charset="0"/>
                <a:ea typeface="+mn-ea"/>
                <a:cs typeface="Arial" pitchFamily="34" charset="0"/>
              </a:defRPr>
            </a:lvl2pPr>
            <a:lvl3pPr marL="914400" algn="l" rtl="0" fontAlgn="base">
              <a:spcBef>
                <a:spcPct val="0"/>
              </a:spcBef>
              <a:spcAft>
                <a:spcPct val="0"/>
              </a:spcAft>
              <a:defRPr kern="1200">
                <a:solidFill>
                  <a:schemeClr val="bg1"/>
                </a:solidFill>
                <a:latin typeface="Arial" pitchFamily="34" charset="0"/>
                <a:ea typeface="+mn-ea"/>
                <a:cs typeface="Arial" pitchFamily="34" charset="0"/>
              </a:defRPr>
            </a:lvl3pPr>
            <a:lvl4pPr marL="1371600" algn="l" rtl="0" fontAlgn="base">
              <a:spcBef>
                <a:spcPct val="0"/>
              </a:spcBef>
              <a:spcAft>
                <a:spcPct val="0"/>
              </a:spcAft>
              <a:defRPr kern="1200">
                <a:solidFill>
                  <a:schemeClr val="bg1"/>
                </a:solidFill>
                <a:latin typeface="Arial" pitchFamily="34" charset="0"/>
                <a:ea typeface="+mn-ea"/>
                <a:cs typeface="Arial" pitchFamily="34" charset="0"/>
              </a:defRPr>
            </a:lvl4pPr>
            <a:lvl5pPr marL="1828800" algn="l" rtl="0" fontAlgn="base">
              <a:spcBef>
                <a:spcPct val="0"/>
              </a:spcBef>
              <a:spcAft>
                <a:spcPct val="0"/>
              </a:spcAft>
              <a:defRPr kern="1200">
                <a:solidFill>
                  <a:schemeClr val="bg1"/>
                </a:solidFill>
                <a:latin typeface="Arial" pitchFamily="34" charset="0"/>
                <a:ea typeface="+mn-ea"/>
                <a:cs typeface="Arial" pitchFamily="34" charset="0"/>
              </a:defRPr>
            </a:lvl5pPr>
            <a:lvl6pPr marL="2286000" algn="l" defTabSz="914400" rtl="0" eaLnBrk="1" latinLnBrk="0" hangingPunct="1">
              <a:defRPr kern="1200">
                <a:solidFill>
                  <a:schemeClr val="bg1"/>
                </a:solidFill>
                <a:latin typeface="Arial" pitchFamily="34" charset="0"/>
                <a:ea typeface="+mn-ea"/>
                <a:cs typeface="Arial" pitchFamily="34" charset="0"/>
              </a:defRPr>
            </a:lvl6pPr>
            <a:lvl7pPr marL="2743200" algn="l" defTabSz="914400" rtl="0" eaLnBrk="1" latinLnBrk="0" hangingPunct="1">
              <a:defRPr kern="1200">
                <a:solidFill>
                  <a:schemeClr val="bg1"/>
                </a:solidFill>
                <a:latin typeface="Arial" pitchFamily="34" charset="0"/>
                <a:ea typeface="+mn-ea"/>
                <a:cs typeface="Arial" pitchFamily="34" charset="0"/>
              </a:defRPr>
            </a:lvl7pPr>
            <a:lvl8pPr marL="3200400" algn="l" defTabSz="914400" rtl="0" eaLnBrk="1" latinLnBrk="0" hangingPunct="1">
              <a:defRPr kern="1200">
                <a:solidFill>
                  <a:schemeClr val="bg1"/>
                </a:solidFill>
                <a:latin typeface="Arial" pitchFamily="34" charset="0"/>
                <a:ea typeface="+mn-ea"/>
                <a:cs typeface="Arial" pitchFamily="34" charset="0"/>
              </a:defRPr>
            </a:lvl8pPr>
            <a:lvl9pPr marL="3657600" algn="l" defTabSz="914400" rtl="0" eaLnBrk="1" latinLnBrk="0" hangingPunct="1">
              <a:defRPr kern="1200">
                <a:solidFill>
                  <a:schemeClr val="bg1"/>
                </a:solidFill>
                <a:latin typeface="Arial" pitchFamily="34" charset="0"/>
                <a:ea typeface="+mn-ea"/>
                <a:cs typeface="Arial" pitchFamily="34" charset="0"/>
              </a:defRPr>
            </a:lvl9pPr>
          </a:lstStyle>
          <a:p>
            <a:pPr algn="r">
              <a:defRPr/>
            </a:pPr>
            <a:fld id="{93F59BCD-98B9-489C-84B9-03DC13484FED}" type="slidenum">
              <a:rPr lang="en-US" sz="700" smtClean="0">
                <a:solidFill>
                  <a:srgbClr val="000000"/>
                </a:solidFill>
              </a:rPr>
              <a:pPr algn="r">
                <a:defRPr/>
              </a:pPr>
              <a:t>34</a:t>
            </a:fld>
            <a:endParaRPr lang="en-US" sz="700" dirty="0">
              <a:solidFill>
                <a:srgbClr val="000000"/>
              </a:solidFill>
            </a:endParaRPr>
          </a:p>
        </p:txBody>
      </p:sp>
    </p:spTree>
    <p:extLst>
      <p:ext uri="{BB962C8B-B14F-4D97-AF65-F5344CB8AC3E}">
        <p14:creationId xmlns:p14="http://schemas.microsoft.com/office/powerpoint/2010/main" val="24572601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77972" y="457200"/>
            <a:ext cx="8458200" cy="777875"/>
          </a:xfrm>
        </p:spPr>
        <p:txBody>
          <a:bodyPr/>
          <a:lstStyle/>
          <a:p>
            <a:r>
              <a:rPr lang="en-US" dirty="0"/>
              <a:t>Independent Advisor Solutions </a:t>
            </a:r>
            <a:r>
              <a:rPr lang="en-US" sz="2800" dirty="0">
                <a:latin typeface="Arial Black" pitchFamily="34" charset="0"/>
                <a:cs typeface="Arial" pitchFamily="34" charset="0"/>
              </a:rPr>
              <a:t>›</a:t>
            </a:r>
            <a:r>
              <a:rPr lang="en-US" dirty="0">
                <a:cs typeface="Arial" pitchFamily="34" charset="0"/>
              </a:rPr>
              <a:t> </a:t>
            </a:r>
            <a:r>
              <a:rPr lang="en-US" dirty="0">
                <a:solidFill>
                  <a:srgbClr val="00692D"/>
                </a:solidFill>
              </a:rPr>
              <a:t>A Comprehensive Solution</a:t>
            </a:r>
          </a:p>
        </p:txBody>
      </p:sp>
      <p:sp>
        <p:nvSpPr>
          <p:cNvPr id="16400" name="TextBox 61"/>
          <p:cNvSpPr txBox="1">
            <a:spLocks noChangeArrowheads="1"/>
          </p:cNvSpPr>
          <p:nvPr/>
        </p:nvSpPr>
        <p:spPr bwMode="auto">
          <a:xfrm>
            <a:off x="66049" y="2138023"/>
            <a:ext cx="1098867" cy="3123932"/>
          </a:xfrm>
          <a:prstGeom prst="rect">
            <a:avLst/>
          </a:prstGeom>
          <a:noFill/>
          <a:ln w="9525">
            <a:noFill/>
            <a:miter lim="800000"/>
            <a:headEnd/>
            <a:tailEnd/>
          </a:ln>
        </p:spPr>
        <p:txBody>
          <a:bodyPr wrap="square">
            <a:spAutoFit/>
          </a:bodyPr>
          <a:lstStyle/>
          <a:p>
            <a:pPr marL="112713" indent="-112713">
              <a:spcAft>
                <a:spcPts val="300"/>
              </a:spcAft>
              <a:buFont typeface="Arial" pitchFamily="34" charset="0"/>
              <a:buChar char="•"/>
              <a:defRPr/>
            </a:pPr>
            <a:r>
              <a:rPr lang="en-US" sz="1100" dirty="0">
                <a:solidFill>
                  <a:srgbClr val="000000"/>
                </a:solidFill>
                <a:latin typeface="Arial Narrow" pitchFamily="34" charset="0"/>
              </a:rPr>
              <a:t>Scientific, disciplined, and time-tested approach</a:t>
            </a:r>
          </a:p>
          <a:p>
            <a:pPr marL="112713" indent="-112713">
              <a:spcAft>
                <a:spcPts val="300"/>
              </a:spcAft>
              <a:buFont typeface="Arial" pitchFamily="34" charset="0"/>
              <a:buChar char="•"/>
              <a:defRPr/>
            </a:pPr>
            <a:r>
              <a:rPr lang="en-US" sz="1100" dirty="0">
                <a:solidFill>
                  <a:srgbClr val="000000"/>
                </a:solidFill>
                <a:latin typeface="Arial Narrow" pitchFamily="34" charset="0"/>
              </a:rPr>
              <a:t>Supports liquidity, accumulation &amp; distribution</a:t>
            </a:r>
          </a:p>
          <a:p>
            <a:pPr marL="112713" indent="-112713">
              <a:spcAft>
                <a:spcPts val="300"/>
              </a:spcAft>
              <a:buFont typeface="Arial" pitchFamily="34" charset="0"/>
              <a:buChar char="•"/>
              <a:defRPr/>
            </a:pPr>
            <a:r>
              <a:rPr lang="en-US" sz="1100" dirty="0">
                <a:solidFill>
                  <a:srgbClr val="000000"/>
                </a:solidFill>
                <a:latin typeface="Arial Narrow" pitchFamily="34" charset="0"/>
              </a:rPr>
              <a:t>Targeted asset allocation</a:t>
            </a:r>
          </a:p>
          <a:p>
            <a:pPr marL="112713" indent="-112713">
              <a:spcAft>
                <a:spcPts val="300"/>
              </a:spcAft>
              <a:buFont typeface="Arial" pitchFamily="34" charset="0"/>
              <a:buChar char="•"/>
              <a:defRPr/>
            </a:pPr>
            <a:r>
              <a:rPr lang="en-US" sz="1100" dirty="0">
                <a:solidFill>
                  <a:srgbClr val="000000"/>
                </a:solidFill>
                <a:latin typeface="Arial Narrow" pitchFamily="34" charset="0"/>
              </a:rPr>
              <a:t>Multiple specialist managers with dynamic asset allocation</a:t>
            </a:r>
          </a:p>
          <a:p>
            <a:pPr marL="112713" indent="-112713">
              <a:spcAft>
                <a:spcPts val="300"/>
              </a:spcAft>
              <a:buFont typeface="Arial" pitchFamily="34" charset="0"/>
              <a:buChar char="•"/>
              <a:defRPr/>
            </a:pPr>
            <a:r>
              <a:rPr lang="en-US" sz="1100" dirty="0">
                <a:solidFill>
                  <a:srgbClr val="000000"/>
                </a:solidFill>
                <a:latin typeface="Arial Narrow" pitchFamily="34" charset="0"/>
              </a:rPr>
              <a:t>Ongoing oversight</a:t>
            </a:r>
          </a:p>
        </p:txBody>
      </p:sp>
      <p:sp>
        <p:nvSpPr>
          <p:cNvPr id="16401" name="TextBox 64"/>
          <p:cNvSpPr txBox="1">
            <a:spLocks noChangeArrowheads="1"/>
          </p:cNvSpPr>
          <p:nvPr/>
        </p:nvSpPr>
        <p:spPr bwMode="auto">
          <a:xfrm>
            <a:off x="3368420" y="2138023"/>
            <a:ext cx="1199195" cy="4524315"/>
          </a:xfrm>
          <a:prstGeom prst="rect">
            <a:avLst/>
          </a:prstGeom>
          <a:noFill/>
          <a:ln w="9525">
            <a:noFill/>
            <a:miter lim="800000"/>
            <a:headEnd/>
            <a:tailEnd/>
          </a:ln>
        </p:spPr>
        <p:txBody>
          <a:bodyPr wrap="square">
            <a:spAutoFit/>
          </a:bodyPr>
          <a:lstStyle/>
          <a:p>
            <a:pPr marL="112713" indent="-112713">
              <a:spcAft>
                <a:spcPts val="300"/>
              </a:spcAft>
              <a:buFont typeface="Arial" pitchFamily="34" charset="0"/>
              <a:buChar char="•"/>
              <a:defRPr/>
            </a:pPr>
            <a:r>
              <a:rPr lang="en-US" sz="1100" dirty="0">
                <a:solidFill>
                  <a:srgbClr val="000000"/>
                </a:solidFill>
                <a:latin typeface="Arial Narrow" pitchFamily="34" charset="0"/>
              </a:rPr>
              <a:t>Full Custody</a:t>
            </a:r>
          </a:p>
          <a:p>
            <a:pPr marL="112713" indent="-112713">
              <a:spcAft>
                <a:spcPts val="300"/>
              </a:spcAft>
              <a:buFont typeface="Arial" pitchFamily="34" charset="0"/>
              <a:buChar char="•"/>
              <a:defRPr/>
            </a:pPr>
            <a:r>
              <a:rPr lang="en-US" sz="1100" dirty="0">
                <a:solidFill>
                  <a:srgbClr val="000000"/>
                </a:solidFill>
                <a:latin typeface="Arial Narrow" pitchFamily="34" charset="0"/>
              </a:rPr>
              <a:t>No trading fees</a:t>
            </a:r>
          </a:p>
          <a:p>
            <a:pPr marL="112713" indent="-112713">
              <a:spcAft>
                <a:spcPts val="300"/>
              </a:spcAft>
              <a:buFont typeface="Arial" pitchFamily="34" charset="0"/>
              <a:buChar char="•"/>
              <a:defRPr/>
            </a:pPr>
            <a:r>
              <a:rPr lang="en-US" sz="1100" dirty="0">
                <a:solidFill>
                  <a:srgbClr val="000000"/>
                </a:solidFill>
                <a:latin typeface="Arial Narrow" pitchFamily="34" charset="0"/>
              </a:rPr>
              <a:t>No IRA fees</a:t>
            </a:r>
          </a:p>
          <a:p>
            <a:pPr marL="112713" indent="-112713">
              <a:spcAft>
                <a:spcPts val="300"/>
              </a:spcAft>
              <a:buFont typeface="Arial" pitchFamily="34" charset="0"/>
              <a:buChar char="•"/>
              <a:defRPr/>
            </a:pPr>
            <a:r>
              <a:rPr lang="en-US" sz="1100" dirty="0">
                <a:solidFill>
                  <a:srgbClr val="000000"/>
                </a:solidFill>
                <a:latin typeface="Arial Narrow" pitchFamily="34" charset="0"/>
              </a:rPr>
              <a:t>Automated Trade processing</a:t>
            </a:r>
          </a:p>
          <a:p>
            <a:pPr marL="112713" indent="-112713">
              <a:spcAft>
                <a:spcPts val="300"/>
              </a:spcAft>
              <a:buFont typeface="Arial" pitchFamily="34" charset="0"/>
              <a:buChar char="•"/>
              <a:defRPr/>
            </a:pPr>
            <a:r>
              <a:rPr lang="en-US" sz="1100" dirty="0">
                <a:solidFill>
                  <a:srgbClr val="000000"/>
                </a:solidFill>
                <a:latin typeface="Arial Narrow" pitchFamily="34" charset="0"/>
              </a:rPr>
              <a:t>Auto fee calc &amp; deduction</a:t>
            </a:r>
          </a:p>
          <a:p>
            <a:pPr marL="112713" indent="-112713">
              <a:spcAft>
                <a:spcPts val="300"/>
              </a:spcAft>
              <a:buFont typeface="Arial" pitchFamily="34" charset="0"/>
              <a:buChar char="•"/>
              <a:defRPr/>
            </a:pPr>
            <a:r>
              <a:rPr lang="en-US" sz="1100" dirty="0">
                <a:solidFill>
                  <a:srgbClr val="000000"/>
                </a:solidFill>
                <a:latin typeface="Arial Narrow" pitchFamily="34" charset="0"/>
              </a:rPr>
              <a:t>Systematic withdrawals</a:t>
            </a:r>
          </a:p>
          <a:p>
            <a:pPr marL="112713" indent="-112713">
              <a:spcAft>
                <a:spcPts val="300"/>
              </a:spcAft>
              <a:buFont typeface="Arial" pitchFamily="34" charset="0"/>
              <a:buChar char="•"/>
              <a:defRPr/>
            </a:pPr>
            <a:r>
              <a:rPr lang="en-US" sz="1100" dirty="0">
                <a:solidFill>
                  <a:srgbClr val="000000"/>
                </a:solidFill>
                <a:latin typeface="Arial Narrow" pitchFamily="34" charset="0"/>
              </a:rPr>
              <a:t>Portfolio rebalancing</a:t>
            </a:r>
          </a:p>
          <a:p>
            <a:pPr marL="112713" indent="-112713">
              <a:spcAft>
                <a:spcPts val="300"/>
              </a:spcAft>
              <a:buFont typeface="Arial" pitchFamily="34" charset="0"/>
              <a:buChar char="•"/>
              <a:defRPr/>
            </a:pPr>
            <a:r>
              <a:rPr lang="en-US" sz="1100" dirty="0">
                <a:solidFill>
                  <a:srgbClr val="000000"/>
                </a:solidFill>
                <a:latin typeface="Arial Narrow" pitchFamily="34" charset="0"/>
              </a:rPr>
              <a:t>Model management</a:t>
            </a:r>
          </a:p>
          <a:p>
            <a:pPr marL="112713" indent="-112713">
              <a:spcAft>
                <a:spcPts val="300"/>
              </a:spcAft>
              <a:buFont typeface="Arial" pitchFamily="34" charset="0"/>
              <a:buChar char="•"/>
              <a:defRPr/>
            </a:pPr>
            <a:r>
              <a:rPr lang="en-US" sz="1100" dirty="0">
                <a:solidFill>
                  <a:srgbClr val="000000"/>
                </a:solidFill>
                <a:latin typeface="Arial Narrow" pitchFamily="34" charset="0"/>
              </a:rPr>
              <a:t>Householding</a:t>
            </a:r>
          </a:p>
          <a:p>
            <a:pPr marL="112713" indent="-112713">
              <a:spcAft>
                <a:spcPts val="300"/>
              </a:spcAft>
              <a:buFont typeface="Arial" pitchFamily="34" charset="0"/>
              <a:buChar char="•"/>
              <a:defRPr/>
            </a:pPr>
            <a:r>
              <a:rPr lang="en-US" sz="1100" dirty="0">
                <a:solidFill>
                  <a:srgbClr val="000000"/>
                </a:solidFill>
                <a:latin typeface="Arial Narrow" pitchFamily="34" charset="0"/>
              </a:rPr>
              <a:t>UMA</a:t>
            </a:r>
          </a:p>
          <a:p>
            <a:pPr marL="112713" indent="-112713">
              <a:spcAft>
                <a:spcPts val="300"/>
              </a:spcAft>
              <a:buFont typeface="Arial" pitchFamily="34" charset="0"/>
              <a:buChar char="•"/>
              <a:defRPr/>
            </a:pPr>
            <a:r>
              <a:rPr lang="en-US" sz="1100" dirty="0">
                <a:solidFill>
                  <a:srgbClr val="000000"/>
                </a:solidFill>
                <a:latin typeface="Arial Narrow" pitchFamily="34" charset="0"/>
              </a:rPr>
              <a:t>Proposal System</a:t>
            </a:r>
          </a:p>
          <a:p>
            <a:pPr marL="112713" indent="-112713">
              <a:spcAft>
                <a:spcPts val="300"/>
              </a:spcAft>
              <a:buFont typeface="Arial" pitchFamily="34" charset="0"/>
              <a:buChar char="•"/>
              <a:defRPr/>
            </a:pPr>
            <a:r>
              <a:rPr lang="en-US" sz="1100" dirty="0">
                <a:solidFill>
                  <a:srgbClr val="000000"/>
                </a:solidFill>
                <a:latin typeface="Arial Narrow" pitchFamily="34" charset="0"/>
              </a:rPr>
              <a:t>Tax loss harvesting</a:t>
            </a:r>
          </a:p>
          <a:p>
            <a:pPr marL="112713" indent="-112713">
              <a:spcAft>
                <a:spcPts val="300"/>
              </a:spcAft>
              <a:buFont typeface="Arial" pitchFamily="34" charset="0"/>
              <a:buChar char="•"/>
              <a:defRPr/>
            </a:pPr>
            <a:r>
              <a:rPr lang="en-US" sz="1100" dirty="0">
                <a:solidFill>
                  <a:srgbClr val="000000"/>
                </a:solidFill>
                <a:latin typeface="Arial Narrow" pitchFamily="34" charset="0"/>
              </a:rPr>
              <a:t>Tax reporting</a:t>
            </a:r>
          </a:p>
          <a:p>
            <a:pPr marL="112713" indent="-112713">
              <a:spcAft>
                <a:spcPts val="300"/>
              </a:spcAft>
              <a:buFont typeface="Arial" pitchFamily="34" charset="0"/>
              <a:buChar char="•"/>
              <a:defRPr/>
            </a:pPr>
            <a:r>
              <a:rPr lang="en-US" sz="1100" dirty="0">
                <a:solidFill>
                  <a:srgbClr val="000000"/>
                </a:solidFill>
                <a:latin typeface="Arial Narrow" pitchFamily="34" charset="0"/>
              </a:rPr>
              <a:t>Integrated workflows &amp; approvals</a:t>
            </a:r>
          </a:p>
          <a:p>
            <a:pPr marL="112713" indent="-112713">
              <a:spcAft>
                <a:spcPts val="300"/>
              </a:spcAft>
              <a:buFont typeface="Arial" pitchFamily="34" charset="0"/>
              <a:buChar char="•"/>
              <a:defRPr/>
            </a:pPr>
            <a:endParaRPr lang="en-US" sz="1100" dirty="0">
              <a:solidFill>
                <a:srgbClr val="000000"/>
              </a:solidFill>
              <a:latin typeface="Arial Narrow" pitchFamily="34" charset="0"/>
            </a:endParaRPr>
          </a:p>
        </p:txBody>
      </p:sp>
      <p:sp>
        <p:nvSpPr>
          <p:cNvPr id="16402" name="TextBox 65"/>
          <p:cNvSpPr txBox="1">
            <a:spLocks noChangeArrowheads="1"/>
          </p:cNvSpPr>
          <p:nvPr/>
        </p:nvSpPr>
        <p:spPr bwMode="auto">
          <a:xfrm>
            <a:off x="4565650" y="2138023"/>
            <a:ext cx="1148882" cy="4085734"/>
          </a:xfrm>
          <a:prstGeom prst="rect">
            <a:avLst/>
          </a:prstGeom>
          <a:noFill/>
          <a:ln w="9525">
            <a:noFill/>
            <a:miter lim="800000"/>
            <a:headEnd/>
            <a:tailEnd/>
          </a:ln>
        </p:spPr>
        <p:txBody>
          <a:bodyPr wrap="square">
            <a:spAutoFit/>
          </a:bodyPr>
          <a:lstStyle/>
          <a:p>
            <a:pPr marL="112713" indent="-112713">
              <a:spcAft>
                <a:spcPts val="300"/>
              </a:spcAft>
              <a:buFont typeface="Arial" pitchFamily="34" charset="0"/>
              <a:buChar char="•"/>
              <a:defRPr/>
            </a:pPr>
            <a:r>
              <a:rPr lang="en-US" sz="1100" dirty="0">
                <a:solidFill>
                  <a:srgbClr val="000000"/>
                </a:solidFill>
                <a:latin typeface="Arial Narrow" pitchFamily="34" charset="0"/>
              </a:rPr>
              <a:t>Advisor &amp; Admin custom Dashboards</a:t>
            </a:r>
          </a:p>
          <a:p>
            <a:pPr marL="112713" indent="-112713">
              <a:spcAft>
                <a:spcPts val="300"/>
              </a:spcAft>
              <a:buFont typeface="Arial" pitchFamily="34" charset="0"/>
              <a:buChar char="•"/>
              <a:defRPr/>
            </a:pPr>
            <a:r>
              <a:rPr lang="en-US" sz="1100" dirty="0">
                <a:solidFill>
                  <a:srgbClr val="000000"/>
                </a:solidFill>
                <a:latin typeface="Arial Narrow" pitchFamily="34" charset="0"/>
              </a:rPr>
              <a:t>Online Account app with           e-signature</a:t>
            </a:r>
          </a:p>
          <a:p>
            <a:pPr marL="112713" indent="-112713">
              <a:spcAft>
                <a:spcPts val="300"/>
              </a:spcAft>
              <a:buFont typeface="Arial" pitchFamily="34" charset="0"/>
              <a:buChar char="•"/>
              <a:defRPr/>
            </a:pPr>
            <a:r>
              <a:rPr lang="en-US" sz="1100" dirty="0">
                <a:solidFill>
                  <a:srgbClr val="000000"/>
                </a:solidFill>
                <a:latin typeface="Arial Narrow" pitchFamily="34" charset="0"/>
              </a:rPr>
              <a:t>Advanced performance reporting</a:t>
            </a:r>
          </a:p>
          <a:p>
            <a:pPr marL="112713" indent="-112713">
              <a:spcAft>
                <a:spcPts val="300"/>
              </a:spcAft>
              <a:buFont typeface="Arial" pitchFamily="34" charset="0"/>
              <a:buChar char="•"/>
              <a:defRPr/>
            </a:pPr>
            <a:r>
              <a:rPr lang="en-US" sz="1100" dirty="0">
                <a:solidFill>
                  <a:srgbClr val="000000"/>
                </a:solidFill>
                <a:latin typeface="Arial Narrow" pitchFamily="34" charset="0"/>
              </a:rPr>
              <a:t>Goals-based client statements</a:t>
            </a:r>
          </a:p>
          <a:p>
            <a:pPr marL="112713" indent="-112713">
              <a:spcAft>
                <a:spcPts val="300"/>
              </a:spcAft>
              <a:buFont typeface="Arial" pitchFamily="34" charset="0"/>
              <a:buChar char="•"/>
              <a:defRPr/>
            </a:pPr>
            <a:r>
              <a:rPr lang="en-US" sz="1100" dirty="0">
                <a:solidFill>
                  <a:srgbClr val="000000"/>
                </a:solidFill>
                <a:latin typeface="Arial Narrow" pitchFamily="34" charset="0"/>
              </a:rPr>
              <a:t>Account Aggregation</a:t>
            </a:r>
          </a:p>
          <a:p>
            <a:pPr marL="112713" indent="-112713">
              <a:spcAft>
                <a:spcPts val="300"/>
              </a:spcAft>
              <a:buFont typeface="Arial" pitchFamily="34" charset="0"/>
              <a:buChar char="•"/>
              <a:defRPr/>
            </a:pPr>
            <a:r>
              <a:rPr lang="en-US" sz="1100" dirty="0">
                <a:solidFill>
                  <a:srgbClr val="000000"/>
                </a:solidFill>
                <a:latin typeface="Arial Narrow" pitchFamily="34" charset="0"/>
              </a:rPr>
              <a:t>New End-investor website</a:t>
            </a:r>
          </a:p>
          <a:p>
            <a:pPr marL="112713" indent="-112713">
              <a:spcAft>
                <a:spcPts val="300"/>
              </a:spcAft>
              <a:buFont typeface="Arial" pitchFamily="34" charset="0"/>
              <a:buChar char="•"/>
              <a:defRPr/>
            </a:pPr>
            <a:r>
              <a:rPr lang="en-US" sz="1100" dirty="0">
                <a:solidFill>
                  <a:srgbClr val="000000"/>
                </a:solidFill>
                <a:latin typeface="Arial Narrow" pitchFamily="34" charset="0"/>
              </a:rPr>
              <a:t>Comprehensive Downloading capabilities</a:t>
            </a:r>
          </a:p>
          <a:p>
            <a:pPr marL="112713" indent="-112713">
              <a:spcAft>
                <a:spcPts val="300"/>
              </a:spcAft>
              <a:buFont typeface="Arial" pitchFamily="34" charset="0"/>
              <a:buChar char="•"/>
              <a:defRPr/>
            </a:pPr>
            <a:r>
              <a:rPr lang="en-US" sz="1100" dirty="0">
                <a:solidFill>
                  <a:srgbClr val="000000"/>
                </a:solidFill>
                <a:latin typeface="Arial Narrow" pitchFamily="34" charset="0"/>
              </a:rPr>
              <a:t>Deep integration with CRM’s and Fin Planning</a:t>
            </a:r>
          </a:p>
        </p:txBody>
      </p:sp>
      <p:sp>
        <p:nvSpPr>
          <p:cNvPr id="16403" name="TextBox 66"/>
          <p:cNvSpPr txBox="1">
            <a:spLocks noChangeArrowheads="1"/>
          </p:cNvSpPr>
          <p:nvPr/>
        </p:nvSpPr>
        <p:spPr bwMode="auto">
          <a:xfrm>
            <a:off x="5714532" y="2138023"/>
            <a:ext cx="1092200" cy="2823850"/>
          </a:xfrm>
          <a:prstGeom prst="rect">
            <a:avLst/>
          </a:prstGeom>
          <a:noFill/>
          <a:ln w="9525">
            <a:noFill/>
            <a:miter lim="800000"/>
            <a:headEnd/>
            <a:tailEnd/>
          </a:ln>
        </p:spPr>
        <p:txBody>
          <a:bodyPr>
            <a:spAutoFit/>
          </a:bodyPr>
          <a:lstStyle/>
          <a:p>
            <a:pPr marL="112713" indent="-112713">
              <a:spcAft>
                <a:spcPts val="300"/>
              </a:spcAft>
              <a:buFont typeface="Arial" pitchFamily="34" charset="0"/>
              <a:buChar char="•"/>
              <a:defRPr/>
            </a:pPr>
            <a:r>
              <a:rPr lang="en-US" sz="1100" dirty="0">
                <a:solidFill>
                  <a:srgbClr val="000000"/>
                </a:solidFill>
                <a:latin typeface="Arial Narrow" pitchFamily="34" charset="0"/>
              </a:rPr>
              <a:t>Dedicated project management team</a:t>
            </a:r>
          </a:p>
          <a:p>
            <a:pPr marL="112713" indent="-112713">
              <a:spcAft>
                <a:spcPts val="300"/>
              </a:spcAft>
              <a:buFont typeface="Arial" pitchFamily="34" charset="0"/>
              <a:buChar char="•"/>
              <a:defRPr/>
            </a:pPr>
            <a:r>
              <a:rPr lang="en-US" sz="1100" dirty="0">
                <a:solidFill>
                  <a:srgbClr val="000000"/>
                </a:solidFill>
                <a:latin typeface="Arial Narrow" pitchFamily="34" charset="0"/>
              </a:rPr>
              <a:t>Client segmentation</a:t>
            </a:r>
          </a:p>
          <a:p>
            <a:pPr marL="112713" indent="-112713">
              <a:spcAft>
                <a:spcPts val="300"/>
              </a:spcAft>
              <a:buFont typeface="Arial" pitchFamily="34" charset="0"/>
              <a:buChar char="•"/>
              <a:defRPr/>
            </a:pPr>
            <a:r>
              <a:rPr lang="en-US" sz="1100" dirty="0">
                <a:solidFill>
                  <a:srgbClr val="000000"/>
                </a:solidFill>
                <a:latin typeface="Arial Narrow" pitchFamily="34" charset="0"/>
              </a:rPr>
              <a:t>Develop a project plan</a:t>
            </a:r>
          </a:p>
          <a:p>
            <a:pPr marL="112713" indent="-112713">
              <a:spcAft>
                <a:spcPts val="300"/>
              </a:spcAft>
              <a:buFont typeface="Arial" pitchFamily="34" charset="0"/>
              <a:buChar char="•"/>
              <a:defRPr/>
            </a:pPr>
            <a:r>
              <a:rPr lang="en-US" sz="1100" dirty="0">
                <a:solidFill>
                  <a:srgbClr val="000000"/>
                </a:solidFill>
                <a:latin typeface="Arial Narrow" pitchFamily="34" charset="0"/>
              </a:rPr>
              <a:t>Complete IPS &amp; proposals </a:t>
            </a:r>
          </a:p>
          <a:p>
            <a:pPr marL="112713" indent="-112713">
              <a:spcAft>
                <a:spcPts val="300"/>
              </a:spcAft>
              <a:buFont typeface="Arial" pitchFamily="34" charset="0"/>
              <a:buChar char="•"/>
              <a:defRPr/>
            </a:pPr>
            <a:r>
              <a:rPr lang="en-US" sz="1100" dirty="0">
                <a:solidFill>
                  <a:srgbClr val="000000"/>
                </a:solidFill>
                <a:latin typeface="Arial Narrow" pitchFamily="34" charset="0"/>
              </a:rPr>
              <a:t>Complete all account open paperwork</a:t>
            </a:r>
          </a:p>
          <a:p>
            <a:pPr marL="112713" indent="-112713">
              <a:spcAft>
                <a:spcPts val="300"/>
              </a:spcAft>
              <a:buFont typeface="Arial" pitchFamily="34" charset="0"/>
              <a:buChar char="•"/>
              <a:defRPr/>
            </a:pPr>
            <a:r>
              <a:rPr lang="en-US" sz="1100" dirty="0">
                <a:solidFill>
                  <a:srgbClr val="000000"/>
                </a:solidFill>
                <a:latin typeface="Arial Narrow" pitchFamily="34" charset="0"/>
              </a:rPr>
              <a:t>Assist in client meetings</a:t>
            </a:r>
          </a:p>
        </p:txBody>
      </p:sp>
      <p:sp>
        <p:nvSpPr>
          <p:cNvPr id="16404" name="TextBox 67"/>
          <p:cNvSpPr txBox="1">
            <a:spLocks noChangeArrowheads="1"/>
          </p:cNvSpPr>
          <p:nvPr/>
        </p:nvSpPr>
        <p:spPr bwMode="auto">
          <a:xfrm>
            <a:off x="6813717" y="2138023"/>
            <a:ext cx="1097280" cy="3331681"/>
          </a:xfrm>
          <a:prstGeom prst="rect">
            <a:avLst/>
          </a:prstGeom>
          <a:noFill/>
          <a:ln w="9525">
            <a:noFill/>
            <a:miter lim="800000"/>
            <a:headEnd/>
            <a:tailEnd/>
          </a:ln>
        </p:spPr>
        <p:txBody>
          <a:bodyPr wrap="square">
            <a:spAutoFit/>
          </a:bodyPr>
          <a:lstStyle/>
          <a:p>
            <a:pPr marL="112713" indent="-112713">
              <a:spcAft>
                <a:spcPts val="300"/>
              </a:spcAft>
              <a:buFont typeface="Arial" pitchFamily="34" charset="0"/>
              <a:buChar char="•"/>
              <a:defRPr/>
            </a:pPr>
            <a:r>
              <a:rPr lang="en-US" sz="1100" dirty="0">
                <a:solidFill>
                  <a:srgbClr val="000000"/>
                </a:solidFill>
                <a:latin typeface="Arial Narrow" pitchFamily="34" charset="0"/>
              </a:rPr>
              <a:t>Investment advice, planning, &amp; presentation support</a:t>
            </a:r>
          </a:p>
          <a:p>
            <a:pPr marL="112713" indent="-112713">
              <a:spcAft>
                <a:spcPts val="300"/>
              </a:spcAft>
              <a:buFont typeface="Arial" pitchFamily="34" charset="0"/>
              <a:buChar char="•"/>
              <a:defRPr/>
            </a:pPr>
            <a:r>
              <a:rPr lang="en-US" sz="1100" dirty="0">
                <a:solidFill>
                  <a:srgbClr val="000000"/>
                </a:solidFill>
                <a:latin typeface="Arial Narrow" pitchFamily="34" charset="0"/>
              </a:rPr>
              <a:t>Experienced team of CFAS, CFPS, &amp; CPAS.</a:t>
            </a:r>
          </a:p>
          <a:p>
            <a:pPr marL="112713" indent="-112713">
              <a:spcAft>
                <a:spcPts val="300"/>
              </a:spcAft>
              <a:buFont typeface="Arial" pitchFamily="34" charset="0"/>
              <a:buChar char="•"/>
              <a:defRPr/>
            </a:pPr>
            <a:r>
              <a:rPr lang="en-US" sz="1100" dirty="0">
                <a:solidFill>
                  <a:srgbClr val="000000"/>
                </a:solidFill>
                <a:latin typeface="Arial Narrow" pitchFamily="34" charset="0"/>
              </a:rPr>
              <a:t>Customized performance analytics</a:t>
            </a:r>
          </a:p>
          <a:p>
            <a:pPr marL="112713" indent="-112713">
              <a:spcAft>
                <a:spcPts val="300"/>
              </a:spcAft>
              <a:buFont typeface="Arial" pitchFamily="34" charset="0"/>
              <a:buChar char="•"/>
              <a:defRPr/>
            </a:pPr>
            <a:r>
              <a:rPr lang="en-US" sz="1100" dirty="0">
                <a:solidFill>
                  <a:srgbClr val="000000"/>
                </a:solidFill>
                <a:latin typeface="Arial Narrow" pitchFamily="34" charset="0"/>
              </a:rPr>
              <a:t>Ongoing proposal support</a:t>
            </a:r>
          </a:p>
          <a:p>
            <a:pPr marL="112713" indent="-112713">
              <a:spcAft>
                <a:spcPts val="300"/>
              </a:spcAft>
              <a:buFont typeface="Arial" pitchFamily="34" charset="0"/>
              <a:buChar char="•"/>
              <a:defRPr/>
            </a:pPr>
            <a:r>
              <a:rPr lang="en-US" sz="1100" dirty="0">
                <a:solidFill>
                  <a:srgbClr val="000000"/>
                </a:solidFill>
                <a:latin typeface="Arial Narrow" pitchFamily="34" charset="0"/>
              </a:rPr>
              <a:t>Online proposal tool</a:t>
            </a:r>
          </a:p>
          <a:p>
            <a:pPr marL="114300" indent="-114300">
              <a:spcAft>
                <a:spcPts val="300"/>
              </a:spcAft>
              <a:buClr>
                <a:srgbClr val="960000"/>
              </a:buClr>
              <a:defRPr/>
            </a:pPr>
            <a:endParaRPr lang="en-US" sz="1100" dirty="0">
              <a:solidFill>
                <a:srgbClr val="000000"/>
              </a:solidFill>
              <a:latin typeface="Arial Narrow" pitchFamily="34" charset="0"/>
            </a:endParaRPr>
          </a:p>
        </p:txBody>
      </p:sp>
      <p:sp>
        <p:nvSpPr>
          <p:cNvPr id="16405" name="TextBox 68"/>
          <p:cNvSpPr txBox="1">
            <a:spLocks noChangeArrowheads="1"/>
          </p:cNvSpPr>
          <p:nvPr/>
        </p:nvSpPr>
        <p:spPr bwMode="auto">
          <a:xfrm>
            <a:off x="7916712" y="2138023"/>
            <a:ext cx="1106805" cy="3708708"/>
          </a:xfrm>
          <a:prstGeom prst="rect">
            <a:avLst/>
          </a:prstGeom>
          <a:noFill/>
          <a:ln w="9525">
            <a:noFill/>
            <a:miter lim="800000"/>
            <a:headEnd/>
            <a:tailEnd/>
          </a:ln>
        </p:spPr>
        <p:txBody>
          <a:bodyPr wrap="square">
            <a:spAutoFit/>
          </a:bodyPr>
          <a:lstStyle/>
          <a:p>
            <a:pPr marL="112713" indent="-112713">
              <a:spcAft>
                <a:spcPts val="300"/>
              </a:spcAft>
              <a:buFont typeface="Arial" pitchFamily="34" charset="0"/>
              <a:buChar char="•"/>
              <a:defRPr/>
            </a:pPr>
            <a:r>
              <a:rPr lang="en-US" sz="1100" dirty="0">
                <a:solidFill>
                  <a:srgbClr val="000000"/>
                </a:solidFill>
                <a:latin typeface="Arial Narrow" pitchFamily="34" charset="0"/>
              </a:rPr>
              <a:t>Custom marketing materials</a:t>
            </a:r>
          </a:p>
          <a:p>
            <a:pPr marL="112713" indent="-112713">
              <a:spcAft>
                <a:spcPts val="300"/>
              </a:spcAft>
              <a:buFont typeface="Arial" pitchFamily="34" charset="0"/>
              <a:buChar char="•"/>
              <a:defRPr/>
            </a:pPr>
            <a:r>
              <a:rPr lang="en-US" sz="1100" dirty="0">
                <a:solidFill>
                  <a:srgbClr val="000000"/>
                </a:solidFill>
                <a:latin typeface="Arial Narrow" pitchFamily="34" charset="0"/>
              </a:rPr>
              <a:t>Investor- approved seminars</a:t>
            </a:r>
          </a:p>
          <a:p>
            <a:pPr marL="112713" indent="-112713">
              <a:spcAft>
                <a:spcPts val="300"/>
              </a:spcAft>
              <a:buFont typeface="Arial" pitchFamily="34" charset="0"/>
              <a:buChar char="•"/>
              <a:defRPr/>
            </a:pPr>
            <a:r>
              <a:rPr lang="en-US" sz="1100" dirty="0">
                <a:solidFill>
                  <a:srgbClr val="000000"/>
                </a:solidFill>
                <a:latin typeface="Arial Narrow" pitchFamily="34" charset="0"/>
              </a:rPr>
              <a:t>Research papers and commentaries</a:t>
            </a:r>
          </a:p>
          <a:p>
            <a:pPr marL="112713" indent="-112713">
              <a:spcAft>
                <a:spcPts val="300"/>
              </a:spcAft>
              <a:buFont typeface="Arial" pitchFamily="34" charset="0"/>
              <a:buChar char="•"/>
              <a:defRPr/>
            </a:pPr>
            <a:r>
              <a:rPr lang="en-US" sz="1100" dirty="0">
                <a:solidFill>
                  <a:srgbClr val="000000"/>
                </a:solidFill>
                <a:latin typeface="Arial Narrow" pitchFamily="34" charset="0"/>
              </a:rPr>
              <a:t>Quarterly investment reviews</a:t>
            </a:r>
          </a:p>
          <a:p>
            <a:pPr marL="112713" indent="-112713">
              <a:spcAft>
                <a:spcPts val="300"/>
              </a:spcAft>
              <a:buFont typeface="Arial" pitchFamily="34" charset="0"/>
              <a:buChar char="•"/>
              <a:defRPr/>
            </a:pPr>
            <a:r>
              <a:rPr lang="en-US" sz="1100" dirty="0">
                <a:solidFill>
                  <a:srgbClr val="000000"/>
                </a:solidFill>
                <a:latin typeface="Arial Narrow" pitchFamily="34" charset="0"/>
              </a:rPr>
              <a:t>Coaching &amp; growth programs</a:t>
            </a:r>
          </a:p>
          <a:p>
            <a:pPr marL="112713" indent="-112713">
              <a:spcAft>
                <a:spcPts val="300"/>
              </a:spcAft>
              <a:buFont typeface="Arial" pitchFamily="34" charset="0"/>
              <a:buChar char="•"/>
              <a:defRPr/>
            </a:pPr>
            <a:r>
              <a:rPr lang="en-US" sz="1100" dirty="0">
                <a:solidFill>
                  <a:srgbClr val="000000"/>
                </a:solidFill>
                <a:latin typeface="Arial Narrow" pitchFamily="34" charset="0"/>
              </a:rPr>
              <a:t>Market positioning &amp; branding</a:t>
            </a:r>
          </a:p>
          <a:p>
            <a:pPr marL="112713" indent="-112713">
              <a:spcAft>
                <a:spcPts val="300"/>
              </a:spcAft>
              <a:buFont typeface="Arial" pitchFamily="34" charset="0"/>
              <a:buChar char="•"/>
              <a:defRPr/>
            </a:pPr>
            <a:r>
              <a:rPr lang="en-US" sz="1100" dirty="0">
                <a:solidFill>
                  <a:srgbClr val="000000"/>
                </a:solidFill>
                <a:latin typeface="Arial Narrow" pitchFamily="34" charset="0"/>
              </a:rPr>
              <a:t>Marketing planning guides</a:t>
            </a:r>
          </a:p>
        </p:txBody>
      </p:sp>
      <p:sp>
        <p:nvSpPr>
          <p:cNvPr id="16409" name="TextBox 61"/>
          <p:cNvSpPr txBox="1">
            <a:spLocks noChangeArrowheads="1"/>
          </p:cNvSpPr>
          <p:nvPr/>
        </p:nvSpPr>
        <p:spPr bwMode="auto">
          <a:xfrm>
            <a:off x="1155075" y="2126872"/>
            <a:ext cx="1114742" cy="4239622"/>
          </a:xfrm>
          <a:prstGeom prst="rect">
            <a:avLst/>
          </a:prstGeom>
          <a:noFill/>
          <a:ln w="9525">
            <a:noFill/>
            <a:miter lim="800000"/>
            <a:headEnd/>
            <a:tailEnd/>
          </a:ln>
        </p:spPr>
        <p:txBody>
          <a:bodyPr wrap="square">
            <a:spAutoFit/>
          </a:bodyPr>
          <a:lstStyle/>
          <a:p>
            <a:pPr marL="112713" lvl="1" indent="-112713">
              <a:spcAft>
                <a:spcPts val="300"/>
              </a:spcAft>
              <a:buFont typeface="Arial" pitchFamily="34" charset="0"/>
              <a:buChar char="•"/>
              <a:defRPr/>
            </a:pPr>
            <a:r>
              <a:rPr lang="en-US" sz="1100" dirty="0">
                <a:solidFill>
                  <a:srgbClr val="000000"/>
                </a:solidFill>
                <a:latin typeface="Arial Narrow" pitchFamily="34" charset="0"/>
              </a:rPr>
              <a:t>Mutual Fund Models</a:t>
            </a:r>
          </a:p>
          <a:p>
            <a:pPr marL="112713" lvl="1" indent="-112713">
              <a:spcAft>
                <a:spcPts val="300"/>
              </a:spcAft>
              <a:buFont typeface="Arial" pitchFamily="34" charset="0"/>
              <a:buChar char="•"/>
              <a:defRPr/>
            </a:pPr>
            <a:r>
              <a:rPr lang="en-US" sz="1100" dirty="0">
                <a:solidFill>
                  <a:srgbClr val="000000"/>
                </a:solidFill>
                <a:latin typeface="Arial Narrow" pitchFamily="34" charset="0"/>
              </a:rPr>
              <a:t>Managed Accounts</a:t>
            </a:r>
          </a:p>
          <a:p>
            <a:pPr marL="112713" lvl="1" indent="-112713">
              <a:spcAft>
                <a:spcPts val="300"/>
              </a:spcAft>
              <a:buFont typeface="Arial" pitchFamily="34" charset="0"/>
              <a:buChar char="•"/>
              <a:defRPr/>
            </a:pPr>
            <a:r>
              <a:rPr lang="en-US" sz="1100" dirty="0">
                <a:solidFill>
                  <a:srgbClr val="000000"/>
                </a:solidFill>
                <a:latin typeface="Arial Narrow" pitchFamily="34" charset="0"/>
              </a:rPr>
              <a:t>ETF Strategies</a:t>
            </a:r>
          </a:p>
          <a:p>
            <a:pPr marL="112713" indent="-112713">
              <a:spcAft>
                <a:spcPts val="300"/>
              </a:spcAft>
              <a:buFont typeface="Arial" pitchFamily="34" charset="0"/>
              <a:buChar char="•"/>
              <a:defRPr/>
            </a:pPr>
            <a:r>
              <a:rPr lang="en-US" sz="1100" dirty="0">
                <a:solidFill>
                  <a:srgbClr val="000000"/>
                </a:solidFill>
                <a:latin typeface="Arial Narrow" pitchFamily="34" charset="0"/>
              </a:rPr>
              <a:t>Goals -Based Strategies</a:t>
            </a:r>
          </a:p>
          <a:p>
            <a:pPr marL="112713" indent="-112713">
              <a:spcAft>
                <a:spcPts val="300"/>
              </a:spcAft>
              <a:buFont typeface="Arial" pitchFamily="34" charset="0"/>
              <a:buChar char="•"/>
              <a:defRPr/>
            </a:pPr>
            <a:r>
              <a:rPr lang="en-US" sz="1100" dirty="0">
                <a:solidFill>
                  <a:srgbClr val="000000"/>
                </a:solidFill>
                <a:latin typeface="Arial Narrow" pitchFamily="34" charset="0"/>
              </a:rPr>
              <a:t>Distribution -Focused Strategies</a:t>
            </a:r>
          </a:p>
          <a:p>
            <a:pPr marL="112713" indent="-112713">
              <a:spcAft>
                <a:spcPts val="300"/>
              </a:spcAft>
              <a:buFont typeface="Arial" pitchFamily="34" charset="0"/>
              <a:buChar char="•"/>
              <a:defRPr/>
            </a:pPr>
            <a:r>
              <a:rPr lang="en-US" sz="1100" dirty="0">
                <a:solidFill>
                  <a:srgbClr val="000000"/>
                </a:solidFill>
                <a:latin typeface="Arial Narrow" pitchFamily="34" charset="0"/>
              </a:rPr>
              <a:t>Tax Management</a:t>
            </a:r>
          </a:p>
          <a:p>
            <a:pPr marL="112713" indent="-112713">
              <a:spcAft>
                <a:spcPts val="300"/>
              </a:spcAft>
              <a:buFont typeface="Arial" pitchFamily="34" charset="0"/>
              <a:buChar char="•"/>
              <a:defRPr/>
            </a:pPr>
            <a:r>
              <a:rPr lang="en-US" sz="1100" dirty="0">
                <a:solidFill>
                  <a:srgbClr val="000000"/>
                </a:solidFill>
                <a:latin typeface="Arial Narrow" pitchFamily="34" charset="0"/>
              </a:rPr>
              <a:t>Taxable Ladders</a:t>
            </a:r>
          </a:p>
          <a:p>
            <a:pPr marL="234950" lvl="2" indent="-120650">
              <a:spcAft>
                <a:spcPts val="300"/>
              </a:spcAft>
              <a:buSzPct val="100000"/>
              <a:buFont typeface="Arial" pitchFamily="34" charset="0"/>
              <a:buChar char="-"/>
              <a:defRPr/>
            </a:pPr>
            <a:r>
              <a:rPr lang="en-US" sz="1100" dirty="0">
                <a:solidFill>
                  <a:srgbClr val="000000"/>
                </a:solidFill>
                <a:latin typeface="Arial Narrow" pitchFamily="34" charset="0"/>
              </a:rPr>
              <a:t>Corporate</a:t>
            </a:r>
          </a:p>
          <a:p>
            <a:pPr marL="234950" lvl="2" indent="-120650">
              <a:spcAft>
                <a:spcPts val="300"/>
              </a:spcAft>
              <a:buSzPct val="100000"/>
              <a:buFont typeface="Arial" pitchFamily="34" charset="0"/>
              <a:buChar char="-"/>
              <a:defRPr/>
            </a:pPr>
            <a:r>
              <a:rPr lang="en-US" sz="1100" dirty="0">
                <a:solidFill>
                  <a:srgbClr val="000000"/>
                </a:solidFill>
                <a:latin typeface="Arial Narrow" pitchFamily="34" charset="0"/>
              </a:rPr>
              <a:t>TIPS</a:t>
            </a:r>
          </a:p>
          <a:p>
            <a:pPr marL="112713" lvl="1" indent="-112713">
              <a:spcAft>
                <a:spcPts val="300"/>
              </a:spcAft>
              <a:buFont typeface="Arial" pitchFamily="34" charset="0"/>
              <a:buChar char="•"/>
              <a:defRPr/>
            </a:pPr>
            <a:r>
              <a:rPr lang="en-US" sz="1100" dirty="0">
                <a:solidFill>
                  <a:srgbClr val="000000"/>
                </a:solidFill>
                <a:latin typeface="Arial Narrow" pitchFamily="34" charset="0"/>
              </a:rPr>
              <a:t>Municipal Ladders</a:t>
            </a:r>
          </a:p>
          <a:p>
            <a:pPr marL="234950" lvl="2" indent="-120650">
              <a:spcAft>
                <a:spcPts val="300"/>
              </a:spcAft>
              <a:buSzPct val="100000"/>
              <a:buFont typeface="Arial" pitchFamily="34" charset="0"/>
              <a:buChar char="-"/>
              <a:defRPr/>
            </a:pPr>
            <a:r>
              <a:rPr lang="en-US" sz="1100" dirty="0">
                <a:solidFill>
                  <a:srgbClr val="000000"/>
                </a:solidFill>
                <a:latin typeface="Arial Narrow" pitchFamily="34" charset="0"/>
              </a:rPr>
              <a:t>National</a:t>
            </a:r>
          </a:p>
          <a:p>
            <a:pPr marL="234950" lvl="2" indent="-120650">
              <a:spcAft>
                <a:spcPts val="300"/>
              </a:spcAft>
              <a:buSzPct val="100000"/>
              <a:buFont typeface="Arial" pitchFamily="34" charset="0"/>
              <a:buChar char="-"/>
              <a:defRPr/>
            </a:pPr>
            <a:r>
              <a:rPr lang="en-US" sz="1100" dirty="0">
                <a:solidFill>
                  <a:srgbClr val="000000"/>
                </a:solidFill>
                <a:latin typeface="Arial Narrow" pitchFamily="34" charset="0"/>
              </a:rPr>
              <a:t>State Focused/ Specific</a:t>
            </a:r>
          </a:p>
        </p:txBody>
      </p:sp>
      <p:sp>
        <p:nvSpPr>
          <p:cNvPr id="16411" name="TextBox 61"/>
          <p:cNvSpPr txBox="1">
            <a:spLocks noChangeArrowheads="1"/>
          </p:cNvSpPr>
          <p:nvPr/>
        </p:nvSpPr>
        <p:spPr bwMode="auto">
          <a:xfrm>
            <a:off x="2278071" y="2123033"/>
            <a:ext cx="1073785" cy="4031873"/>
          </a:xfrm>
          <a:prstGeom prst="rect">
            <a:avLst/>
          </a:prstGeom>
          <a:noFill/>
          <a:ln w="9525">
            <a:noFill/>
            <a:miter lim="800000"/>
            <a:headEnd/>
            <a:tailEnd/>
          </a:ln>
        </p:spPr>
        <p:txBody>
          <a:bodyPr wrap="square">
            <a:spAutoFit/>
          </a:bodyPr>
          <a:lstStyle/>
          <a:p>
            <a:pPr marL="0" lvl="1">
              <a:spcAft>
                <a:spcPts val="300"/>
              </a:spcAft>
              <a:defRPr/>
            </a:pPr>
            <a:r>
              <a:rPr lang="en-US" sz="1100" i="1" dirty="0">
                <a:solidFill>
                  <a:srgbClr val="000000"/>
                </a:solidFill>
                <a:latin typeface="Arial Narrow" pitchFamily="34" charset="0"/>
              </a:rPr>
              <a:t>Banking</a:t>
            </a:r>
          </a:p>
          <a:p>
            <a:pPr marL="112713" lvl="1" indent="-112713">
              <a:spcAft>
                <a:spcPts val="300"/>
              </a:spcAft>
              <a:buFont typeface="Arial" pitchFamily="34" charset="0"/>
              <a:buChar char="•"/>
              <a:defRPr/>
            </a:pPr>
            <a:r>
              <a:rPr lang="en-US" sz="1100" dirty="0">
                <a:solidFill>
                  <a:srgbClr val="000000"/>
                </a:solidFill>
                <a:latin typeface="Arial Narrow" pitchFamily="34" charset="0"/>
              </a:rPr>
              <a:t>FDIC-insured CD program</a:t>
            </a:r>
          </a:p>
          <a:p>
            <a:pPr marL="112713" lvl="1" indent="-112713">
              <a:spcAft>
                <a:spcPts val="300"/>
              </a:spcAft>
              <a:buFont typeface="Arial" pitchFamily="34" charset="0"/>
              <a:buChar char="•"/>
              <a:defRPr/>
            </a:pPr>
            <a:r>
              <a:rPr lang="en-US" sz="1100" dirty="0">
                <a:solidFill>
                  <a:srgbClr val="000000"/>
                </a:solidFill>
                <a:latin typeface="Arial Narrow" pitchFamily="34" charset="0"/>
              </a:rPr>
              <a:t>Debit card</a:t>
            </a:r>
          </a:p>
          <a:p>
            <a:pPr marL="112713" lvl="1" indent="-112713">
              <a:spcAft>
                <a:spcPts val="300"/>
              </a:spcAft>
              <a:buFont typeface="Arial" pitchFamily="34" charset="0"/>
              <a:buChar char="•"/>
              <a:defRPr/>
            </a:pPr>
            <a:r>
              <a:rPr lang="en-US" sz="1100" dirty="0">
                <a:solidFill>
                  <a:srgbClr val="000000"/>
                </a:solidFill>
                <a:latin typeface="Arial Narrow" pitchFamily="34" charset="0"/>
              </a:rPr>
              <a:t>Online bill pay</a:t>
            </a:r>
          </a:p>
          <a:p>
            <a:pPr marL="112713" lvl="1" indent="-112713">
              <a:spcAft>
                <a:spcPts val="300"/>
              </a:spcAft>
              <a:buFont typeface="Arial" pitchFamily="34" charset="0"/>
              <a:buChar char="•"/>
              <a:defRPr/>
            </a:pPr>
            <a:r>
              <a:rPr lang="en-US" sz="1100" dirty="0">
                <a:solidFill>
                  <a:srgbClr val="000000"/>
                </a:solidFill>
                <a:latin typeface="Arial Narrow" pitchFamily="34" charset="0"/>
              </a:rPr>
              <a:t>Checking</a:t>
            </a:r>
          </a:p>
          <a:p>
            <a:pPr marL="112713" lvl="1" indent="-112713">
              <a:spcAft>
                <a:spcPts val="300"/>
              </a:spcAft>
              <a:buFont typeface="Arial" pitchFamily="34" charset="0"/>
              <a:buChar char="•"/>
              <a:defRPr/>
            </a:pPr>
            <a:r>
              <a:rPr lang="en-US" sz="1100" dirty="0">
                <a:solidFill>
                  <a:srgbClr val="000000"/>
                </a:solidFill>
                <a:latin typeface="Arial Narrow" pitchFamily="34" charset="0"/>
              </a:rPr>
              <a:t>Securities-backed lines of credit</a:t>
            </a:r>
          </a:p>
          <a:p>
            <a:pPr marL="112713" lvl="1" indent="-112713">
              <a:spcAft>
                <a:spcPts val="300"/>
              </a:spcAft>
              <a:buFont typeface="Arial" pitchFamily="34" charset="0"/>
              <a:buChar char="•"/>
              <a:defRPr/>
            </a:pPr>
            <a:r>
              <a:rPr lang="en-US" sz="1100" dirty="0">
                <a:solidFill>
                  <a:srgbClr val="000000"/>
                </a:solidFill>
                <a:latin typeface="Arial Narrow" pitchFamily="34" charset="0"/>
              </a:rPr>
              <a:t>Insurance premium payment program (IP3)</a:t>
            </a:r>
          </a:p>
          <a:p>
            <a:pPr marL="0" lvl="1">
              <a:spcAft>
                <a:spcPts val="300"/>
              </a:spcAft>
              <a:defRPr/>
            </a:pPr>
            <a:r>
              <a:rPr lang="en-US" sz="1100" i="1" dirty="0">
                <a:solidFill>
                  <a:srgbClr val="000000"/>
                </a:solidFill>
                <a:latin typeface="Arial Narrow" pitchFamily="34" charset="0"/>
              </a:rPr>
              <a:t>Trusts</a:t>
            </a:r>
          </a:p>
          <a:p>
            <a:pPr marL="112713" lvl="1" indent="-112713">
              <a:spcAft>
                <a:spcPts val="300"/>
              </a:spcAft>
              <a:buFont typeface="Arial" pitchFamily="34" charset="0"/>
              <a:buChar char="•"/>
              <a:defRPr/>
            </a:pPr>
            <a:r>
              <a:rPr lang="en-US" sz="1100" dirty="0">
                <a:solidFill>
                  <a:srgbClr val="000000"/>
                </a:solidFill>
                <a:latin typeface="Arial Narrow" pitchFamily="34" charset="0"/>
              </a:rPr>
              <a:t>Agent or directed trustee in 50 states</a:t>
            </a:r>
          </a:p>
          <a:p>
            <a:pPr marL="0" lvl="1">
              <a:spcAft>
                <a:spcPts val="300"/>
              </a:spcAft>
              <a:defRPr/>
            </a:pPr>
            <a:r>
              <a:rPr lang="en-US" sz="1100" i="1" dirty="0">
                <a:solidFill>
                  <a:srgbClr val="000000"/>
                </a:solidFill>
                <a:latin typeface="Arial Narrow" pitchFamily="34" charset="0"/>
              </a:rPr>
              <a:t>Charitable giving</a:t>
            </a:r>
          </a:p>
          <a:p>
            <a:pPr marL="171450" lvl="1" indent="-171450">
              <a:spcAft>
                <a:spcPts val="300"/>
              </a:spcAft>
              <a:buFont typeface="Arial" panose="020B0604020202020204" pitchFamily="34" charset="0"/>
              <a:buChar char="•"/>
              <a:defRPr/>
            </a:pPr>
            <a:r>
              <a:rPr lang="en-US" sz="1100" dirty="0">
                <a:solidFill>
                  <a:srgbClr val="000000"/>
                </a:solidFill>
                <a:latin typeface="Arial Narrow" pitchFamily="34" charset="0"/>
              </a:rPr>
              <a:t>Donor- advised fund</a:t>
            </a:r>
          </a:p>
        </p:txBody>
      </p:sp>
      <p:grpSp>
        <p:nvGrpSpPr>
          <p:cNvPr id="2" name="Group 4"/>
          <p:cNvGrpSpPr/>
          <p:nvPr/>
        </p:nvGrpSpPr>
        <p:grpSpPr>
          <a:xfrm>
            <a:off x="141893" y="1263116"/>
            <a:ext cx="3226527" cy="866729"/>
            <a:chOff x="84743" y="981958"/>
            <a:chExt cx="3226527" cy="866729"/>
          </a:xfrm>
        </p:grpSpPr>
        <p:sp>
          <p:nvSpPr>
            <p:cNvPr id="6" name="Rectangle 5"/>
            <p:cNvSpPr/>
            <p:nvPr/>
          </p:nvSpPr>
          <p:spPr>
            <a:xfrm>
              <a:off x="84743" y="981958"/>
              <a:ext cx="3223967" cy="235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Narrow" pitchFamily="34" charset="0"/>
                </a:rPr>
                <a:t>INVESTMENT &amp; WEALTH PROGRAMS</a:t>
              </a:r>
            </a:p>
          </p:txBody>
        </p:sp>
        <p:sp>
          <p:nvSpPr>
            <p:cNvPr id="7" name="Rectangle 6"/>
            <p:cNvSpPr/>
            <p:nvPr/>
          </p:nvSpPr>
          <p:spPr>
            <a:xfrm>
              <a:off x="86550" y="1245843"/>
              <a:ext cx="1018095" cy="602844"/>
            </a:xfrm>
            <a:prstGeom prst="rect">
              <a:avLst/>
            </a:prstGeom>
            <a:solidFill>
              <a:srgbClr val="0B6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Investment Philosophy</a:t>
              </a:r>
            </a:p>
          </p:txBody>
        </p:sp>
        <p:sp>
          <p:nvSpPr>
            <p:cNvPr id="47" name="Rectangle 6"/>
            <p:cNvSpPr/>
            <p:nvPr/>
          </p:nvSpPr>
          <p:spPr>
            <a:xfrm>
              <a:off x="1189863" y="1245843"/>
              <a:ext cx="1018095" cy="602844"/>
            </a:xfrm>
            <a:prstGeom prst="rect">
              <a:avLst/>
            </a:prstGeom>
            <a:solidFill>
              <a:srgbClr val="0B6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Investment Strategies</a:t>
              </a:r>
            </a:p>
          </p:txBody>
        </p:sp>
        <p:sp>
          <p:nvSpPr>
            <p:cNvPr id="48" name="Rectangle 6"/>
            <p:cNvSpPr/>
            <p:nvPr/>
          </p:nvSpPr>
          <p:spPr>
            <a:xfrm>
              <a:off x="2293175" y="1245843"/>
              <a:ext cx="1018095" cy="602844"/>
            </a:xfrm>
            <a:prstGeom prst="rect">
              <a:avLst/>
            </a:prstGeom>
            <a:solidFill>
              <a:srgbClr val="0B6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Wealth Programs</a:t>
              </a:r>
            </a:p>
          </p:txBody>
        </p:sp>
      </p:grpSp>
      <p:grpSp>
        <p:nvGrpSpPr>
          <p:cNvPr id="3" name="Group 7"/>
          <p:cNvGrpSpPr/>
          <p:nvPr/>
        </p:nvGrpSpPr>
        <p:grpSpPr>
          <a:xfrm>
            <a:off x="3429000" y="1263116"/>
            <a:ext cx="2277229" cy="866729"/>
            <a:chOff x="3393649" y="981958"/>
            <a:chExt cx="2124248" cy="866729"/>
          </a:xfrm>
        </p:grpSpPr>
        <p:sp>
          <p:nvSpPr>
            <p:cNvPr id="41" name="Rectangle 40"/>
            <p:cNvSpPr/>
            <p:nvPr/>
          </p:nvSpPr>
          <p:spPr>
            <a:xfrm>
              <a:off x="3393649" y="981958"/>
              <a:ext cx="2121326" cy="2356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Narrow" pitchFamily="34" charset="0"/>
                </a:rPr>
                <a:t>ADMINISTRATION &amp; TECHNOLOGY</a:t>
              </a:r>
            </a:p>
          </p:txBody>
        </p:sp>
        <p:sp>
          <p:nvSpPr>
            <p:cNvPr id="50" name="Rectangle 6"/>
            <p:cNvSpPr/>
            <p:nvPr/>
          </p:nvSpPr>
          <p:spPr>
            <a:xfrm>
              <a:off x="3393650" y="1245843"/>
              <a:ext cx="2124247" cy="6028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Wealth Platform &amp; Technology</a:t>
              </a:r>
            </a:p>
          </p:txBody>
        </p:sp>
      </p:grpSp>
      <p:grpSp>
        <p:nvGrpSpPr>
          <p:cNvPr id="4" name="Group 8"/>
          <p:cNvGrpSpPr/>
          <p:nvPr/>
        </p:nvGrpSpPr>
        <p:grpSpPr>
          <a:xfrm>
            <a:off x="5783770" y="1263116"/>
            <a:ext cx="3224720" cy="866729"/>
            <a:chOff x="5688520" y="981958"/>
            <a:chExt cx="3224720" cy="866729"/>
          </a:xfrm>
        </p:grpSpPr>
        <p:sp>
          <p:nvSpPr>
            <p:cNvPr id="46" name="Rectangle 45"/>
            <p:cNvSpPr/>
            <p:nvPr/>
          </p:nvSpPr>
          <p:spPr>
            <a:xfrm>
              <a:off x="5689109" y="981958"/>
              <a:ext cx="3219941" cy="2356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latin typeface="Arial Narrow" pitchFamily="34" charset="0"/>
                </a:rPr>
                <a:t>PRACTICE MANAGEMENT PROGRAMS</a:t>
              </a:r>
            </a:p>
          </p:txBody>
        </p:sp>
        <p:sp>
          <p:nvSpPr>
            <p:cNvPr id="52" name="Rectangle 6"/>
            <p:cNvSpPr/>
            <p:nvPr/>
          </p:nvSpPr>
          <p:spPr>
            <a:xfrm>
              <a:off x="5688520" y="1245843"/>
              <a:ext cx="1018095" cy="602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Business Transition</a:t>
              </a:r>
            </a:p>
          </p:txBody>
        </p:sp>
        <p:sp>
          <p:nvSpPr>
            <p:cNvPr id="53" name="Rectangle 6"/>
            <p:cNvSpPr/>
            <p:nvPr/>
          </p:nvSpPr>
          <p:spPr>
            <a:xfrm>
              <a:off x="6791833" y="1245843"/>
              <a:ext cx="1018095" cy="602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Case </a:t>
              </a:r>
              <a:r>
                <a:rPr lang="en-US" sz="1030" b="1" dirty="0">
                  <a:solidFill>
                    <a:srgbClr val="FFFFFF"/>
                  </a:solidFill>
                  <a:cs typeface="Arial" pitchFamily="34" charset="0"/>
                </a:rPr>
                <a:t>Management</a:t>
              </a:r>
            </a:p>
          </p:txBody>
        </p:sp>
        <p:sp>
          <p:nvSpPr>
            <p:cNvPr id="54" name="Rectangle 6"/>
            <p:cNvSpPr/>
            <p:nvPr/>
          </p:nvSpPr>
          <p:spPr>
            <a:xfrm>
              <a:off x="7895145" y="1245843"/>
              <a:ext cx="1018095" cy="602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FFFFFF"/>
                  </a:solidFill>
                  <a:cs typeface="Arial" pitchFamily="34" charset="0"/>
                </a:rPr>
                <a:t>Marketing &amp; Growth Programs</a:t>
              </a:r>
            </a:p>
          </p:txBody>
        </p:sp>
      </p:grpSp>
      <p:sp>
        <p:nvSpPr>
          <p:cNvPr id="25" name="TextBox 24"/>
          <p:cNvSpPr txBox="1"/>
          <p:nvPr/>
        </p:nvSpPr>
        <p:spPr>
          <a:xfrm>
            <a:off x="7381466" y="6277748"/>
            <a:ext cx="914400" cy="914400"/>
          </a:xfrm>
          <a:prstGeom prst="rect">
            <a:avLst/>
          </a:prstGeom>
          <a:noFill/>
        </p:spPr>
        <p:txBody>
          <a:bodyPr wrap="none" lIns="0" tIns="0" rIns="0" bIns="0" rtlCol="0">
            <a:noAutofit/>
          </a:bodyPr>
          <a:lstStyle/>
          <a:p>
            <a:pPr algn="ctr"/>
            <a:r>
              <a:rPr lang="en-US" sz="800" dirty="0">
                <a:solidFill>
                  <a:schemeClr val="tx1"/>
                </a:solidFill>
              </a:rPr>
              <a:t>* Banking services provided by The Bancorp</a:t>
            </a:r>
          </a:p>
        </p:txBody>
      </p:sp>
    </p:spTree>
    <p:extLst>
      <p:ext uri="{BB962C8B-B14F-4D97-AF65-F5344CB8AC3E}">
        <p14:creationId xmlns:p14="http://schemas.microsoft.com/office/powerpoint/2010/main" val="313647879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4025" y="457200"/>
            <a:ext cx="8283575" cy="736600"/>
          </a:xfrm>
        </p:spPr>
        <p:txBody>
          <a:bodyPr/>
          <a:lstStyle/>
          <a:p>
            <a:r>
              <a:rPr lang="en-US" sz="2400" dirty="0">
                <a:solidFill>
                  <a:schemeClr val="tx1"/>
                </a:solidFill>
              </a:rPr>
              <a:t>Disclaimer</a:t>
            </a:r>
          </a:p>
        </p:txBody>
      </p:sp>
      <p:sp>
        <p:nvSpPr>
          <p:cNvPr id="97283" name="Rectangle 3"/>
          <p:cNvSpPr>
            <a:spLocks noGrp="1" noChangeArrowheads="1"/>
          </p:cNvSpPr>
          <p:nvPr>
            <p:ph type="body" sz="half" idx="1"/>
          </p:nvPr>
        </p:nvSpPr>
        <p:spPr>
          <a:xfrm>
            <a:off x="454025" y="1349375"/>
            <a:ext cx="8080375" cy="4226798"/>
          </a:xfrm>
        </p:spPr>
        <p:txBody>
          <a:bodyPr/>
          <a:lstStyle/>
          <a:p>
            <a:r>
              <a:rPr lang="en-US" sz="1400" b="0" dirty="0"/>
              <a:t>Information provided by SEI Advisor Network, a strategic business unit of SEI. Services provided by SEI Investments Management Corporation (SIMC), a wholly owned subsidiary of SEI.</a:t>
            </a:r>
          </a:p>
          <a:p>
            <a:r>
              <a:rPr lang="en-US" sz="1400" b="0" dirty="0"/>
              <a:t>The types of investors have been categorized by SEI based on shared demographics we found meaningful to distinguish between from our study responses and are for illustration only.</a:t>
            </a:r>
          </a:p>
          <a:p>
            <a:r>
              <a:rPr lang="en-US" sz="1400" b="0" dirty="0"/>
              <a:t>SEI, Spenser Segal, Bob Curtis and Hussain Zaidi are not affiliated. Opinions expressed by them are their own. SEI cannot guarantee the accuracy or completeness of the information presented by independent third parties and assumes no responsibility or liability for any incompleteness or inaccuracy.</a:t>
            </a:r>
          </a:p>
          <a:p>
            <a:endParaRPr lang="en-US" sz="1400" b="0" dirty="0">
              <a:solidFill>
                <a:schemeClr val="tx1"/>
              </a:solidFill>
            </a:endParaRPr>
          </a:p>
        </p:txBody>
      </p:sp>
    </p:spTree>
    <p:extLst>
      <p:ext uri="{BB962C8B-B14F-4D97-AF65-F5344CB8AC3E}">
        <p14:creationId xmlns:p14="http://schemas.microsoft.com/office/powerpoint/2010/main" val="19118149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62"/>
            <a:ext cx="8610600" cy="719138"/>
          </a:xfrm>
        </p:spPr>
        <p:txBody>
          <a:bodyPr/>
          <a:lstStyle/>
          <a:p>
            <a:r>
              <a:rPr lang="en-US" dirty="0">
                <a:solidFill>
                  <a:schemeClr val="accent6"/>
                </a:solidFill>
              </a:rPr>
              <a:t>The Future of Advice Management </a:t>
            </a:r>
            <a:r>
              <a:rPr lang="en-US" dirty="0">
                <a:latin typeface="Arial Black" pitchFamily="34" charset="0"/>
                <a:cs typeface="Arial" charset="0"/>
              </a:rPr>
              <a:t>›</a:t>
            </a:r>
            <a:r>
              <a:rPr lang="en-US" dirty="0">
                <a:solidFill>
                  <a:srgbClr val="0B6D65"/>
                </a:solidFill>
              </a:rPr>
              <a:t> </a:t>
            </a:r>
            <a:r>
              <a:rPr lang="en-US" dirty="0"/>
              <a:t>Summary</a:t>
            </a:r>
          </a:p>
        </p:txBody>
      </p:sp>
      <p:sp>
        <p:nvSpPr>
          <p:cNvPr id="11" name="TextBox 10"/>
          <p:cNvSpPr txBox="1"/>
          <p:nvPr/>
        </p:nvSpPr>
        <p:spPr>
          <a:xfrm>
            <a:off x="457200" y="1447800"/>
            <a:ext cx="8534400" cy="5755422"/>
          </a:xfrm>
          <a:prstGeom prst="rect">
            <a:avLst/>
          </a:prstGeom>
          <a:noFill/>
        </p:spPr>
        <p:txBody>
          <a:bodyPr wrap="square" lIns="0" rIns="0" numCol="2" rtlCol="0">
            <a:spAutoFit/>
          </a:bodyPr>
          <a:lstStyle/>
          <a:p>
            <a:r>
              <a:rPr lang="en-US" sz="1400" b="1" dirty="0"/>
              <a:t>John D. Anderson</a:t>
            </a:r>
            <a:endParaRPr lang="en-US" sz="1400" dirty="0"/>
          </a:p>
          <a:p>
            <a:r>
              <a:rPr lang="en-US" sz="1400" dirty="0"/>
              <a:t>Managing Director and Head of  Practice Management Services</a:t>
            </a:r>
            <a:br>
              <a:rPr lang="en-US" sz="1400" dirty="0"/>
            </a:br>
            <a:r>
              <a:rPr lang="en-US" sz="1400" dirty="0"/>
              <a:t>SEI Advisor Network</a:t>
            </a:r>
          </a:p>
          <a:p>
            <a:endParaRPr lang="en-US" sz="1400" b="1" dirty="0"/>
          </a:p>
          <a:p>
            <a:r>
              <a:rPr lang="en-US" sz="1400" b="1" dirty="0"/>
              <a:t>Raef Lee</a:t>
            </a:r>
            <a:endParaRPr lang="en-US" sz="1400" dirty="0"/>
          </a:p>
          <a:p>
            <a:r>
              <a:rPr lang="en-US" sz="1400" dirty="0"/>
              <a:t>Managing Director and Head of New Services </a:t>
            </a:r>
            <a:br>
              <a:rPr lang="en-US" sz="1400" dirty="0"/>
            </a:br>
            <a:r>
              <a:rPr lang="en-US" sz="1400" dirty="0"/>
              <a:t>and Strategic Partnerships</a:t>
            </a:r>
            <a:br>
              <a:rPr lang="en-US" sz="1400" dirty="0"/>
            </a:br>
            <a:r>
              <a:rPr lang="en-US" sz="1400" dirty="0"/>
              <a:t>SEI Advisor Network</a:t>
            </a:r>
          </a:p>
          <a:p>
            <a:endParaRPr lang="en-US" sz="1400" dirty="0"/>
          </a:p>
          <a:p>
            <a:r>
              <a:rPr lang="en-US" sz="1400" b="1" dirty="0"/>
              <a:t>Spenser Segal</a:t>
            </a:r>
            <a:br>
              <a:rPr lang="en-US" sz="1400" dirty="0"/>
            </a:br>
            <a:r>
              <a:rPr lang="en-US" sz="1400" dirty="0"/>
              <a:t>CEO and founder of </a:t>
            </a:r>
            <a:r>
              <a:rPr lang="en-US" sz="1400" dirty="0" err="1"/>
              <a:t>ActiFi</a:t>
            </a:r>
            <a:r>
              <a:rPr lang="en-US" sz="1400" dirty="0"/>
              <a:t> and one of the      industry’s most respected thought leaders</a:t>
            </a:r>
          </a:p>
          <a:p>
            <a:pPr lvl="0"/>
            <a:endParaRPr lang="en-US" b="1" dirty="0"/>
          </a:p>
          <a:p>
            <a:pPr lvl="0"/>
            <a:r>
              <a:rPr lang="en-US" sz="1400" b="1" dirty="0"/>
              <a:t>Industry insights:</a:t>
            </a:r>
            <a:endParaRPr lang="en-US" sz="1400" dirty="0"/>
          </a:p>
          <a:p>
            <a:pPr marL="285750" lvl="0" indent="-285750">
              <a:buFont typeface="Arial" panose="020B0604020202020204" pitchFamily="34" charset="0"/>
              <a:buChar char="•"/>
            </a:pPr>
            <a:r>
              <a:rPr lang="en-US" sz="1400" dirty="0"/>
              <a:t>Hussain Zaidi, CFP</a:t>
            </a:r>
            <a:r>
              <a:rPr lang="en-US" sz="1400" baseline="30000" dirty="0"/>
              <a:t>®</a:t>
            </a:r>
            <a:r>
              <a:rPr lang="en-US" sz="1400" dirty="0"/>
              <a:t> Co-founder and CEO </a:t>
            </a:r>
            <a:br>
              <a:rPr lang="en-US" sz="1400" dirty="0"/>
            </a:br>
            <a:r>
              <a:rPr lang="en-US" sz="1400" dirty="0"/>
              <a:t>of </a:t>
            </a:r>
            <a:r>
              <a:rPr lang="en-US" sz="1400" dirty="0" err="1"/>
              <a:t>Advizr</a:t>
            </a:r>
            <a:endParaRPr lang="en-US" sz="1400" dirty="0"/>
          </a:p>
          <a:p>
            <a:pPr marL="285750" lvl="1" indent="-285750">
              <a:buFont typeface="Arial" panose="020B0604020202020204" pitchFamily="34" charset="0"/>
              <a:buChar char="•"/>
            </a:pPr>
            <a:r>
              <a:rPr lang="en-US" sz="1400" dirty="0"/>
              <a:t>Bob Curtis, Founder and CEO </a:t>
            </a:r>
            <a:r>
              <a:rPr lang="en-US" sz="1400" dirty="0" err="1"/>
              <a:t>Pietech</a:t>
            </a:r>
            <a:r>
              <a:rPr lang="en-US" sz="1400" dirty="0"/>
              <a:t>/</a:t>
            </a:r>
            <a:r>
              <a:rPr lang="en-US" sz="1400" dirty="0" err="1"/>
              <a:t>MoneyGuidePro</a:t>
            </a:r>
            <a:r>
              <a:rPr lang="en-US" sz="1400" baseline="30000" dirty="0"/>
              <a:t>®</a:t>
            </a:r>
            <a:endParaRPr lang="en-US" sz="1400" dirty="0"/>
          </a:p>
          <a:p>
            <a:endParaRPr lang="en-US" sz="1400" dirty="0"/>
          </a:p>
          <a:p>
            <a:pPr lvl="0"/>
            <a:endParaRPr lang="en-US" sz="1400" b="1" dirty="0">
              <a:solidFill>
                <a:srgbClr val="000000"/>
              </a:solidFill>
            </a:endParaRPr>
          </a:p>
          <a:p>
            <a:pPr lvl="0"/>
            <a:endParaRPr lang="en-US" sz="1400" b="1" dirty="0">
              <a:solidFill>
                <a:srgbClr val="000000"/>
              </a:solidFill>
            </a:endParaRPr>
          </a:p>
          <a:p>
            <a:pPr lvl="0"/>
            <a:endParaRPr lang="en-US" sz="1400" b="1" dirty="0">
              <a:solidFill>
                <a:srgbClr val="000000"/>
              </a:solidFill>
            </a:endParaRPr>
          </a:p>
          <a:p>
            <a:pPr lvl="0"/>
            <a:endParaRPr lang="en-US" sz="1400" b="1" dirty="0">
              <a:solidFill>
                <a:srgbClr val="000000"/>
              </a:solidFill>
            </a:endParaRPr>
          </a:p>
          <a:p>
            <a:pPr lvl="0"/>
            <a:endParaRPr lang="en-US" sz="1400" b="1" dirty="0">
              <a:solidFill>
                <a:srgbClr val="000000"/>
              </a:solidFill>
            </a:endParaRPr>
          </a:p>
          <a:p>
            <a:pPr lvl="0"/>
            <a:endParaRPr lang="en-US" sz="1400" b="1" dirty="0">
              <a:solidFill>
                <a:srgbClr val="000000"/>
              </a:solidFill>
            </a:endParaRPr>
          </a:p>
          <a:p>
            <a:pPr lvl="0"/>
            <a:r>
              <a:rPr lang="en-US" sz="1400" b="1" dirty="0">
                <a:solidFill>
                  <a:srgbClr val="000000"/>
                </a:solidFill>
              </a:rPr>
              <a:t>Primary Research:</a:t>
            </a:r>
          </a:p>
          <a:p>
            <a:pPr marL="285750" lvl="0" indent="-285750">
              <a:spcAft>
                <a:spcPts val="600"/>
              </a:spcAft>
              <a:buFont typeface="Arial" panose="020B0604020202020204" pitchFamily="34" charset="0"/>
              <a:buChar char="•"/>
            </a:pPr>
            <a:r>
              <a:rPr lang="en-US" sz="1400" dirty="0">
                <a:solidFill>
                  <a:srgbClr val="000000"/>
                </a:solidFill>
              </a:rPr>
              <a:t>Financial Advisor Online Survey* -  Focus on financial planning and business processes: </a:t>
            </a:r>
            <a:r>
              <a:rPr lang="en-US" sz="1400" b="1" dirty="0">
                <a:solidFill>
                  <a:srgbClr val="000000"/>
                </a:solidFill>
              </a:rPr>
              <a:t>542 respondents, November 2017</a:t>
            </a:r>
          </a:p>
          <a:p>
            <a:pPr marL="512763" lvl="1" indent="-168275">
              <a:buFont typeface="Arial" panose="020B0604020202020204" pitchFamily="34" charset="0"/>
              <a:buChar char="̶"/>
            </a:pPr>
            <a:r>
              <a:rPr lang="en-US" sz="1400" dirty="0">
                <a:solidFill>
                  <a:srgbClr val="000000"/>
                </a:solidFill>
              </a:rPr>
              <a:t>46% RIAs or Hybrid firms</a:t>
            </a:r>
          </a:p>
          <a:p>
            <a:pPr marL="512763" lvl="1" indent="-168275">
              <a:buFont typeface="Arial" panose="020B0604020202020204" pitchFamily="34" charset="0"/>
              <a:buChar char="̶"/>
            </a:pPr>
            <a:r>
              <a:rPr lang="en-US" sz="1400" dirty="0">
                <a:solidFill>
                  <a:srgbClr val="000000"/>
                </a:solidFill>
              </a:rPr>
              <a:t>45% BD-affiliated</a:t>
            </a:r>
          </a:p>
          <a:p>
            <a:pPr marL="512763" lvl="1" indent="-168275">
              <a:buFont typeface="Arial" panose="020B0604020202020204" pitchFamily="34" charset="0"/>
              <a:buChar char="̶"/>
            </a:pPr>
            <a:r>
              <a:rPr lang="en-US" sz="1400" dirty="0">
                <a:solidFill>
                  <a:srgbClr val="000000"/>
                </a:solidFill>
              </a:rPr>
              <a:t>75%  in business 10+ years</a:t>
            </a:r>
          </a:p>
          <a:p>
            <a:pPr marL="512763" lvl="1" indent="-168275">
              <a:buFont typeface="Arial" panose="020B0604020202020204" pitchFamily="34" charset="0"/>
              <a:buChar char="̶"/>
            </a:pPr>
            <a:r>
              <a:rPr lang="en-US" sz="1400" dirty="0">
                <a:solidFill>
                  <a:srgbClr val="000000"/>
                </a:solidFill>
              </a:rPr>
              <a:t>49% have between 3 – 10 employees</a:t>
            </a:r>
          </a:p>
          <a:p>
            <a:pPr marL="742950" lvl="1" indent="-285750">
              <a:spcAft>
                <a:spcPts val="600"/>
              </a:spcAft>
              <a:buFont typeface="Arial" panose="020B0604020202020204" pitchFamily="34" charset="0"/>
              <a:buChar char="•"/>
            </a:pPr>
            <a:endParaRPr lang="en-US" sz="1400" dirty="0">
              <a:solidFill>
                <a:srgbClr val="000000"/>
              </a:solidFill>
            </a:endParaRPr>
          </a:p>
          <a:p>
            <a:pPr marL="285750" indent="-285750">
              <a:spcAft>
                <a:spcPts val="600"/>
              </a:spcAft>
              <a:buFont typeface="Arial" panose="020B0604020202020204" pitchFamily="34" charset="0"/>
              <a:buChar char="•"/>
            </a:pPr>
            <a:r>
              <a:rPr lang="en-US" sz="1400" dirty="0"/>
              <a:t>Process Assessments** </a:t>
            </a:r>
            <a:r>
              <a:rPr lang="en-US" sz="1400" b="1" dirty="0"/>
              <a:t>-  </a:t>
            </a:r>
            <a:r>
              <a:rPr lang="en-US" sz="1400" dirty="0"/>
              <a:t>We tracked the performance of </a:t>
            </a:r>
            <a:r>
              <a:rPr lang="en-US" sz="1400" b="1" dirty="0"/>
              <a:t>46 firms between September  2015 and December 2017</a:t>
            </a:r>
            <a:r>
              <a:rPr lang="en-US" sz="1400" dirty="0"/>
              <a:t>, before and after they implemented repeatable processes to determine how it ultimately impacted their business.</a:t>
            </a:r>
          </a:p>
          <a:p>
            <a:pPr marL="512064" lvl="1" indent="-164592">
              <a:buClr>
                <a:schemeClr val="tx1"/>
              </a:buClr>
              <a:buFont typeface="Arial" panose="020B0604020202020204" pitchFamily="34" charset="0"/>
              <a:buChar char="̶"/>
            </a:pPr>
            <a:r>
              <a:rPr lang="en-US" sz="1400" dirty="0"/>
              <a:t>Average # of clients/firm – 262</a:t>
            </a:r>
          </a:p>
          <a:p>
            <a:pPr marL="512064" lvl="1" indent="-164592">
              <a:buClr>
                <a:schemeClr val="tx1"/>
              </a:buClr>
              <a:buFont typeface="Arial" panose="020B0604020202020204" pitchFamily="34" charset="0"/>
              <a:buChar char="̶"/>
            </a:pPr>
            <a:r>
              <a:rPr lang="en-US" sz="1400" dirty="0"/>
              <a:t>Average # of employees – 3.7</a:t>
            </a:r>
          </a:p>
          <a:p>
            <a:pPr lvl="1">
              <a:spcAft>
                <a:spcPts val="600"/>
              </a:spcAft>
              <a:buClr>
                <a:schemeClr val="tx1"/>
              </a:buClr>
            </a:pPr>
            <a:endParaRPr lang="en-US" sz="1400" dirty="0"/>
          </a:p>
          <a:p>
            <a:pPr marL="285750" lvl="0" indent="-285750">
              <a:buFont typeface="Arial" panose="020B0604020202020204" pitchFamily="34" charset="0"/>
              <a:buChar char="•"/>
            </a:pPr>
            <a:endParaRPr lang="en-US" sz="1400" dirty="0">
              <a:solidFill>
                <a:srgbClr val="000000"/>
              </a:solidFill>
            </a:endParaRPr>
          </a:p>
          <a:p>
            <a:endParaRPr lang="en-US" sz="1400" dirty="0"/>
          </a:p>
          <a:p>
            <a:endParaRPr lang="en-US" sz="1400" b="1" dirty="0"/>
          </a:p>
          <a:p>
            <a:endParaRPr lang="en-US" sz="1400" b="1" dirty="0"/>
          </a:p>
        </p:txBody>
      </p:sp>
      <p:cxnSp>
        <p:nvCxnSpPr>
          <p:cNvPr id="4" name="Straight Connector 3"/>
          <p:cNvCxnSpPr/>
          <p:nvPr/>
        </p:nvCxnSpPr>
        <p:spPr>
          <a:xfrm>
            <a:off x="4419600" y="1371600"/>
            <a:ext cx="76200" cy="4572000"/>
          </a:xfrm>
          <a:prstGeom prst="line">
            <a:avLst/>
          </a:prstGeom>
          <a:ln w="3175">
            <a:solidFill>
              <a:srgbClr val="C3CD19"/>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724400" y="5924490"/>
            <a:ext cx="4267200" cy="400110"/>
          </a:xfrm>
          <a:prstGeom prst="rect">
            <a:avLst/>
          </a:prstGeom>
        </p:spPr>
        <p:txBody>
          <a:bodyPr wrap="square">
            <a:spAutoFit/>
          </a:bodyPr>
          <a:lstStyle/>
          <a:p>
            <a:r>
              <a:rPr lang="en-US" sz="1000" dirty="0"/>
              <a:t>* Conducted by SEI</a:t>
            </a:r>
          </a:p>
          <a:p>
            <a:r>
              <a:rPr lang="en-US" sz="1000" dirty="0"/>
              <a:t>** Conducted by </a:t>
            </a:r>
            <a:r>
              <a:rPr lang="en-US" sz="1000" dirty="0" err="1"/>
              <a:t>ActFi</a:t>
            </a:r>
            <a:r>
              <a:rPr lang="en-US" sz="1000" dirty="0"/>
              <a:t> as part of SEI’s workflow program</a:t>
            </a:r>
          </a:p>
        </p:txBody>
      </p:sp>
    </p:spTree>
    <p:extLst>
      <p:ext uri="{BB962C8B-B14F-4D97-AF65-F5344CB8AC3E}">
        <p14:creationId xmlns:p14="http://schemas.microsoft.com/office/powerpoint/2010/main" val="302025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dirty="0">
                <a:solidFill>
                  <a:schemeClr val="accent6"/>
                </a:solidFill>
              </a:rPr>
              <a:t>Agenda</a:t>
            </a:r>
          </a:p>
        </p:txBody>
      </p:sp>
      <p:sp>
        <p:nvSpPr>
          <p:cNvPr id="3" name="Content Placeholder 2"/>
          <p:cNvSpPr>
            <a:spLocks noGrp="1"/>
          </p:cNvSpPr>
          <p:nvPr>
            <p:ph type="body" sz="quarter" idx="11"/>
          </p:nvPr>
        </p:nvSpPr>
        <p:spPr>
          <a:xfrm>
            <a:off x="457200" y="1463675"/>
            <a:ext cx="3962400" cy="4800600"/>
          </a:xfrm>
        </p:spPr>
        <p:txBody>
          <a:bodyPr/>
          <a:lstStyle/>
          <a:p>
            <a:pPr marL="342900" indent="-342900">
              <a:buClrTx/>
              <a:buSzPct val="100000"/>
              <a:buFont typeface="Arial" panose="020B0604020202020204" pitchFamily="34" charset="0"/>
              <a:buChar char="•"/>
            </a:pPr>
            <a:r>
              <a:rPr lang="en-US" sz="1800" b="0" dirty="0">
                <a:solidFill>
                  <a:schemeClr val="tx1"/>
                </a:solidFill>
              </a:rPr>
              <a:t>The Present, </a:t>
            </a:r>
            <a:r>
              <a:rPr lang="en-US" sz="1800" b="0" dirty="0"/>
              <a:t>Future, and </a:t>
            </a:r>
            <a:r>
              <a:rPr lang="en-US" sz="1800" b="0" dirty="0">
                <a:solidFill>
                  <a:schemeClr val="tx1"/>
                </a:solidFill>
              </a:rPr>
              <a:t>Evolution of Advice</a:t>
            </a:r>
          </a:p>
          <a:p>
            <a:pPr marL="342900" indent="-342900">
              <a:buClrTx/>
              <a:buSzPct val="100000"/>
              <a:buFont typeface="Arial" panose="020B0604020202020204" pitchFamily="34" charset="0"/>
              <a:buChar char="•"/>
            </a:pPr>
            <a:endParaRPr lang="en-US" sz="1800" b="0" dirty="0">
              <a:solidFill>
                <a:schemeClr val="tx1"/>
              </a:solidFill>
            </a:endParaRPr>
          </a:p>
          <a:p>
            <a:pPr marL="342900" indent="-342900">
              <a:buClrTx/>
              <a:buSzPct val="100000"/>
              <a:buFont typeface="Arial" panose="020B0604020202020204" pitchFamily="34" charset="0"/>
              <a:buChar char="•"/>
            </a:pPr>
            <a:r>
              <a:rPr lang="en-US" sz="1800" b="0" dirty="0">
                <a:solidFill>
                  <a:schemeClr val="tx1"/>
                </a:solidFill>
              </a:rPr>
              <a:t>The Future Is Already Here</a:t>
            </a:r>
          </a:p>
          <a:p>
            <a:pPr marL="687388" lvl="2" indent="-230188">
              <a:buClrTx/>
              <a:buFont typeface="Arial" panose="020B0604020202020204" pitchFamily="34" charset="0"/>
              <a:buChar char="̶"/>
            </a:pPr>
            <a:r>
              <a:rPr lang="en-US" sz="1800" b="0" dirty="0">
                <a:solidFill>
                  <a:schemeClr val="tx1"/>
                </a:solidFill>
              </a:rPr>
              <a:t>How Techno-Advisors and Clients Collaborate</a:t>
            </a:r>
          </a:p>
          <a:p>
            <a:pPr marL="687388" lvl="2" indent="-230188">
              <a:buClrTx/>
              <a:buFont typeface="Arial" panose="020B0604020202020204" pitchFamily="34" charset="0"/>
              <a:buChar char="̶"/>
            </a:pPr>
            <a:r>
              <a:rPr lang="en-US" sz="1800" b="0" dirty="0">
                <a:solidFill>
                  <a:schemeClr val="tx1"/>
                </a:solidFill>
              </a:rPr>
              <a:t>A smarter front office, more satisfied clients	</a:t>
            </a:r>
          </a:p>
          <a:p>
            <a:pPr marL="687388" lvl="2" indent="-230188">
              <a:buClrTx/>
              <a:buFont typeface="Arial" panose="020B0604020202020204" pitchFamily="34" charset="0"/>
              <a:buChar char="̶"/>
            </a:pPr>
            <a:r>
              <a:rPr lang="en-US" sz="1800" b="0" dirty="0">
                <a:solidFill>
                  <a:schemeClr val="tx1"/>
                </a:solidFill>
              </a:rPr>
              <a:t>Financial Planning 2.0</a:t>
            </a:r>
          </a:p>
          <a:p>
            <a:pPr marL="687388" lvl="2" indent="-230188">
              <a:buClrTx/>
              <a:buFont typeface="Arial" panose="020B0604020202020204" pitchFamily="34" charset="0"/>
              <a:buChar char="̶"/>
            </a:pPr>
            <a:endParaRPr lang="en-US" sz="1800" b="0" dirty="0">
              <a:solidFill>
                <a:schemeClr val="tx1"/>
              </a:solidFill>
            </a:endParaRPr>
          </a:p>
          <a:p>
            <a:pPr marL="342900" indent="-342900">
              <a:buClrTx/>
              <a:buSzPct val="100000"/>
              <a:buFont typeface="Arial" panose="020B0604020202020204" pitchFamily="34" charset="0"/>
              <a:buChar char="•"/>
            </a:pPr>
            <a:r>
              <a:rPr lang="en-US" sz="1800" b="0" dirty="0">
                <a:solidFill>
                  <a:schemeClr val="tx1"/>
                </a:solidFill>
              </a:rPr>
              <a:t>The Glue of Advice Management: </a:t>
            </a:r>
            <a:r>
              <a:rPr lang="en-US" sz="1800" dirty="0">
                <a:solidFill>
                  <a:schemeClr val="tx1"/>
                </a:solidFill>
              </a:rPr>
              <a:t>Your Co-planning Process</a:t>
            </a:r>
          </a:p>
          <a:p>
            <a:pPr marL="342900" indent="-342900">
              <a:buClrTx/>
              <a:buSzPct val="100000"/>
              <a:buFont typeface="Arial" panose="020B0604020202020204" pitchFamily="34" charset="0"/>
              <a:buChar char="•"/>
            </a:pPr>
            <a:endParaRPr lang="en-US" sz="1800" b="0" dirty="0">
              <a:solidFill>
                <a:schemeClr val="tx1"/>
              </a:solidFill>
            </a:endParaRPr>
          </a:p>
          <a:p>
            <a:pPr marL="342900" indent="-342900">
              <a:buClrTx/>
              <a:buSzPct val="100000"/>
              <a:buFont typeface="Arial" panose="020B0604020202020204" pitchFamily="34" charset="0"/>
              <a:buChar char="•"/>
            </a:pPr>
            <a:r>
              <a:rPr lang="en-US" sz="1800" b="0" dirty="0">
                <a:solidFill>
                  <a:schemeClr val="tx1"/>
                </a:solidFill>
              </a:rPr>
              <a:t>Your Roadmap to an Advice Management Business Model</a:t>
            </a:r>
          </a:p>
        </p:txBody>
      </p:sp>
      <p:pic>
        <p:nvPicPr>
          <p:cNvPr id="6" name="Picture 5"/>
          <p:cNvPicPr>
            <a:picLocks noChangeAspect="1"/>
          </p:cNvPicPr>
          <p:nvPr/>
        </p:nvPicPr>
        <p:blipFill>
          <a:blip r:embed="rId3"/>
          <a:stretch>
            <a:fillRect/>
          </a:stretch>
        </p:blipFill>
        <p:spPr>
          <a:xfrm>
            <a:off x="4960350" y="1412505"/>
            <a:ext cx="3726450" cy="481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10878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p:txBody>
          <a:bodyPr/>
          <a:lstStyle/>
          <a:p>
            <a:r>
              <a:rPr lang="en-US" dirty="0"/>
              <a:t>The Evolution of Advice</a:t>
            </a:r>
          </a:p>
        </p:txBody>
      </p:sp>
    </p:spTree>
    <p:extLst>
      <p:ext uri="{BB962C8B-B14F-4D97-AF65-F5344CB8AC3E}">
        <p14:creationId xmlns:p14="http://schemas.microsoft.com/office/powerpoint/2010/main" val="122781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Evolution of Advice</a:t>
            </a:r>
          </a:p>
        </p:txBody>
      </p:sp>
      <p:grpSp>
        <p:nvGrpSpPr>
          <p:cNvPr id="5" name="Group 4"/>
          <p:cNvGrpSpPr/>
          <p:nvPr/>
        </p:nvGrpSpPr>
        <p:grpSpPr>
          <a:xfrm>
            <a:off x="228600" y="838200"/>
            <a:ext cx="8686800" cy="5279056"/>
            <a:chOff x="304800" y="1134978"/>
            <a:chExt cx="8686800" cy="5279056"/>
          </a:xfrm>
        </p:grpSpPr>
        <p:graphicFrame>
          <p:nvGraphicFramePr>
            <p:cNvPr id="2" name="Diagram 1"/>
            <p:cNvGraphicFramePr/>
            <p:nvPr>
              <p:extLst>
                <p:ext uri="{D42A27DB-BD31-4B8C-83A1-F6EECF244321}">
                  <p14:modId xmlns:p14="http://schemas.microsoft.com/office/powerpoint/2010/main" val="2641304427"/>
                </p:ext>
              </p:extLst>
            </p:nvPr>
          </p:nvGraphicFramePr>
          <p:xfrm>
            <a:off x="304800" y="1134978"/>
            <a:ext cx="8686800" cy="4961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81000" y="5865394"/>
              <a:ext cx="1371600" cy="548640"/>
            </a:xfrm>
            <a:prstGeom prst="rect">
              <a:avLst/>
            </a:prstGeom>
            <a:solidFill>
              <a:schemeClr val="accent6"/>
            </a:solidFill>
          </p:spPr>
          <p:txBody>
            <a:bodyPr wrap="square" lIns="0" tIns="0" rIns="0" bIns="0" rtlCol="0" anchor="ctr">
              <a:noAutofit/>
            </a:bodyPr>
            <a:lstStyle/>
            <a:p>
              <a:pPr algn="ctr"/>
              <a:r>
                <a:rPr lang="en-US" sz="1400" b="1" dirty="0">
                  <a:solidFill>
                    <a:schemeClr val="bg1"/>
                  </a:solidFill>
                </a:rPr>
                <a:t>Product-driven sales</a:t>
              </a:r>
            </a:p>
          </p:txBody>
        </p:sp>
        <p:sp>
          <p:nvSpPr>
            <p:cNvPr id="6" name="TextBox 5"/>
            <p:cNvSpPr txBox="1"/>
            <p:nvPr/>
          </p:nvSpPr>
          <p:spPr>
            <a:xfrm>
              <a:off x="2057400" y="5865394"/>
              <a:ext cx="1371600" cy="548640"/>
            </a:xfrm>
            <a:prstGeom prst="rect">
              <a:avLst/>
            </a:prstGeom>
            <a:solidFill>
              <a:srgbClr val="00B050"/>
            </a:solidFill>
          </p:spPr>
          <p:txBody>
            <a:bodyPr wrap="square" lIns="0" tIns="0" rIns="0" bIns="0" rtlCol="0" anchor="ctr">
              <a:noAutofit/>
            </a:bodyPr>
            <a:lstStyle/>
            <a:p>
              <a:pPr algn="ctr"/>
              <a:r>
                <a:rPr lang="en-US" sz="1400" b="1" dirty="0">
                  <a:solidFill>
                    <a:schemeClr val="bg1"/>
                  </a:solidFill>
                </a:rPr>
                <a:t>Needs-based selling</a:t>
              </a:r>
            </a:p>
          </p:txBody>
        </p:sp>
        <p:sp>
          <p:nvSpPr>
            <p:cNvPr id="7" name="TextBox 6"/>
            <p:cNvSpPr txBox="1"/>
            <p:nvPr/>
          </p:nvSpPr>
          <p:spPr>
            <a:xfrm>
              <a:off x="3886200" y="5865394"/>
              <a:ext cx="1371600" cy="548640"/>
            </a:xfrm>
            <a:prstGeom prst="rect">
              <a:avLst/>
            </a:prstGeom>
            <a:solidFill>
              <a:srgbClr val="92D050"/>
            </a:solidFill>
          </p:spPr>
          <p:txBody>
            <a:bodyPr wrap="square" lIns="0" tIns="0" rIns="0" bIns="0" rtlCol="0" anchor="ctr">
              <a:noAutofit/>
            </a:bodyPr>
            <a:lstStyle/>
            <a:p>
              <a:pPr algn="ctr"/>
              <a:r>
                <a:rPr lang="en-US" sz="1400" b="1" dirty="0">
                  <a:solidFill>
                    <a:schemeClr val="bg1"/>
                  </a:solidFill>
                </a:rPr>
                <a:t>AUM Model</a:t>
              </a:r>
            </a:p>
          </p:txBody>
        </p:sp>
        <p:sp>
          <p:nvSpPr>
            <p:cNvPr id="8" name="TextBox 7"/>
            <p:cNvSpPr txBox="1"/>
            <p:nvPr/>
          </p:nvSpPr>
          <p:spPr>
            <a:xfrm>
              <a:off x="5638800" y="5859378"/>
              <a:ext cx="3352800" cy="548640"/>
            </a:xfrm>
            <a:prstGeom prst="rect">
              <a:avLst/>
            </a:prstGeom>
            <a:solidFill>
              <a:schemeClr val="accent1"/>
            </a:solidFill>
          </p:spPr>
          <p:txBody>
            <a:bodyPr wrap="square" lIns="0" tIns="0" rIns="0" bIns="0" rtlCol="0" anchor="ctr">
              <a:noAutofit/>
            </a:bodyPr>
            <a:lstStyle/>
            <a:p>
              <a:pPr algn="ctr"/>
              <a:r>
                <a:rPr lang="en-US" sz="1400" b="1" dirty="0">
                  <a:solidFill>
                    <a:schemeClr val="bg1"/>
                  </a:solidFill>
                </a:rPr>
                <a:t>Financial planning</a:t>
              </a:r>
            </a:p>
          </p:txBody>
        </p:sp>
      </p:grpSp>
    </p:spTree>
    <p:extLst>
      <p:ext uri="{BB962C8B-B14F-4D97-AF65-F5344CB8AC3E}">
        <p14:creationId xmlns:p14="http://schemas.microsoft.com/office/powerpoint/2010/main" val="307403790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Innovation &amp; Demand </a:t>
            </a:r>
            <a:r>
              <a:rPr lang="en-US" dirty="0">
                <a:latin typeface="Arial Black" pitchFamily="34" charset="0"/>
                <a:cs typeface="Arial" charset="0"/>
              </a:rPr>
              <a:t>›</a:t>
            </a:r>
            <a:r>
              <a:rPr lang="en-US" dirty="0"/>
              <a:t>  Driving Evolution</a:t>
            </a:r>
            <a:endParaRPr lang="en-US" dirty="0">
              <a:solidFill>
                <a:schemeClr val="accent6"/>
              </a:solidFill>
            </a:endParaRPr>
          </a:p>
        </p:txBody>
      </p:sp>
      <p:sp>
        <p:nvSpPr>
          <p:cNvPr id="3" name="Content Placeholder 2"/>
          <p:cNvSpPr>
            <a:spLocks noGrp="1"/>
          </p:cNvSpPr>
          <p:nvPr>
            <p:ph type="body" sz="quarter" idx="10"/>
          </p:nvPr>
        </p:nvSpPr>
        <p:spPr>
          <a:xfrm>
            <a:off x="452438" y="1466195"/>
            <a:ext cx="8229600" cy="4401205"/>
          </a:xfrm>
        </p:spPr>
        <p:txBody>
          <a:bodyPr/>
          <a:lstStyle/>
          <a:p>
            <a:pPr marL="0" indent="0">
              <a:spcAft>
                <a:spcPts val="1200"/>
              </a:spcAft>
              <a:buNone/>
            </a:pPr>
            <a:r>
              <a:rPr lang="en-US" sz="1800" b="0" dirty="0">
                <a:solidFill>
                  <a:schemeClr val="tx1"/>
                </a:solidFill>
              </a:rPr>
              <a:t>Shift from an </a:t>
            </a:r>
            <a:r>
              <a:rPr lang="en-US" sz="1800" dirty="0">
                <a:solidFill>
                  <a:schemeClr val="accent6"/>
                </a:solidFill>
              </a:rPr>
              <a:t>Advisor-centric model </a:t>
            </a:r>
            <a:r>
              <a:rPr lang="en-US" sz="1800" b="0" dirty="0"/>
              <a:t>to </a:t>
            </a:r>
            <a:r>
              <a:rPr lang="en-US" sz="1800" dirty="0">
                <a:solidFill>
                  <a:schemeClr val="accent6"/>
                </a:solidFill>
              </a:rPr>
              <a:t>client-centric model </a:t>
            </a:r>
          </a:p>
          <a:p>
            <a:pPr>
              <a:spcBef>
                <a:spcPts val="0"/>
              </a:spcBef>
              <a:buFont typeface="Arial" panose="020B0604020202020204" pitchFamily="34" charset="0"/>
              <a:buChar char="•"/>
            </a:pPr>
            <a:r>
              <a:rPr lang="en-US" sz="1800" b="0" dirty="0"/>
              <a:t>Industry challenges:</a:t>
            </a:r>
          </a:p>
          <a:p>
            <a:pPr marL="457200" lvl="2">
              <a:spcAft>
                <a:spcPts val="600"/>
              </a:spcAft>
              <a:buClrTx/>
              <a:buFont typeface="Arial" panose="020B0604020202020204" pitchFamily="34" charset="0"/>
              <a:buChar char="̶"/>
            </a:pPr>
            <a:r>
              <a:rPr lang="en-US" sz="1800" dirty="0"/>
              <a:t>F</a:t>
            </a:r>
            <a:r>
              <a:rPr lang="en-US" sz="1800" b="0" dirty="0"/>
              <a:t>iduciary movement</a:t>
            </a:r>
          </a:p>
          <a:p>
            <a:pPr marL="457200" lvl="2">
              <a:spcAft>
                <a:spcPts val="600"/>
              </a:spcAft>
              <a:buClrTx/>
              <a:buFont typeface="Arial" panose="020B0604020202020204" pitchFamily="34" charset="0"/>
              <a:buChar char="̶"/>
            </a:pPr>
            <a:r>
              <a:rPr lang="en-US" sz="1800" dirty="0"/>
              <a:t>L</a:t>
            </a:r>
            <a:r>
              <a:rPr lang="en-US" sz="1800" b="0" dirty="0"/>
              <a:t>ow-priced digital advice disruptors </a:t>
            </a:r>
          </a:p>
          <a:p>
            <a:pPr marL="457200" lvl="2">
              <a:spcAft>
                <a:spcPts val="600"/>
              </a:spcAft>
              <a:buFont typeface="Arial" panose="020B0604020202020204" pitchFamily="34" charset="0"/>
              <a:buChar char="̶"/>
            </a:pPr>
            <a:r>
              <a:rPr lang="en-US" sz="1800" dirty="0"/>
              <a:t>Commoditization of investment advice</a:t>
            </a:r>
          </a:p>
          <a:p>
            <a:pPr marL="457200" lvl="2">
              <a:spcAft>
                <a:spcPts val="600"/>
              </a:spcAft>
              <a:buClrTx/>
              <a:buFont typeface="Arial" panose="020B0604020202020204" pitchFamily="34" charset="0"/>
              <a:buChar char="̶"/>
            </a:pPr>
            <a:r>
              <a:rPr lang="en-US" sz="1800" dirty="0"/>
              <a:t>C</a:t>
            </a:r>
            <a:r>
              <a:rPr lang="en-US" sz="1800" b="0" dirty="0"/>
              <a:t>hanging investor demographic</a:t>
            </a:r>
          </a:p>
          <a:p>
            <a:pPr>
              <a:spcBef>
                <a:spcPts val="0"/>
              </a:spcBef>
              <a:buFont typeface="Arial" panose="020B0604020202020204" pitchFamily="34" charset="0"/>
              <a:buChar char="•"/>
            </a:pPr>
            <a:endParaRPr lang="en-US" sz="1800" b="0" dirty="0"/>
          </a:p>
          <a:p>
            <a:pPr>
              <a:spcBef>
                <a:spcPts val="0"/>
              </a:spcBef>
              <a:buFont typeface="Arial" panose="020B0604020202020204" pitchFamily="34" charset="0"/>
              <a:buChar char="•"/>
            </a:pPr>
            <a:r>
              <a:rPr lang="en-US" sz="1800" b="0" dirty="0"/>
              <a:t>Consumers are demanding:</a:t>
            </a:r>
          </a:p>
          <a:p>
            <a:pPr marL="457200" lvl="2">
              <a:spcAft>
                <a:spcPts val="600"/>
              </a:spcAft>
              <a:buFont typeface="Arial" panose="020B0604020202020204" pitchFamily="34" charset="0"/>
              <a:buChar char="̶"/>
            </a:pPr>
            <a:r>
              <a:rPr lang="en-US" sz="1800" dirty="0"/>
              <a:t>Participation</a:t>
            </a:r>
          </a:p>
          <a:p>
            <a:pPr marL="457200" lvl="2">
              <a:spcAft>
                <a:spcPts val="600"/>
              </a:spcAft>
              <a:buFont typeface="Arial" panose="020B0604020202020204" pitchFamily="34" charset="0"/>
              <a:buChar char="̶"/>
            </a:pPr>
            <a:r>
              <a:rPr lang="en-US" sz="1800" dirty="0"/>
              <a:t>Transparency</a:t>
            </a:r>
          </a:p>
          <a:p>
            <a:pPr marL="457200" lvl="2">
              <a:spcAft>
                <a:spcPts val="1200"/>
              </a:spcAft>
              <a:buFont typeface="Arial" panose="020B0604020202020204" pitchFamily="34" charset="0"/>
              <a:buChar char="̶"/>
            </a:pPr>
            <a:r>
              <a:rPr lang="en-US" sz="1800" dirty="0"/>
              <a:t>Value</a:t>
            </a:r>
          </a:p>
          <a:p>
            <a:pPr marL="284162" lvl="1">
              <a:spcAft>
                <a:spcPts val="1200"/>
              </a:spcAft>
              <a:buFont typeface="Arial" panose="020B0604020202020204" pitchFamily="34" charset="0"/>
              <a:buChar char="̶"/>
            </a:pPr>
            <a:endParaRPr lang="en-US" sz="1600" dirty="0"/>
          </a:p>
          <a:p>
            <a:pPr>
              <a:buFont typeface="Arial" panose="020B0604020202020204" pitchFamily="34" charset="0"/>
              <a:buChar char="•"/>
            </a:pPr>
            <a:endParaRPr lang="en-US" sz="1800" b="0" dirty="0"/>
          </a:p>
        </p:txBody>
      </p:sp>
    </p:spTree>
    <p:extLst>
      <p:ext uri="{BB962C8B-B14F-4D97-AF65-F5344CB8AC3E}">
        <p14:creationId xmlns:p14="http://schemas.microsoft.com/office/powerpoint/2010/main" val="30291913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500062"/>
            <a:ext cx="8229600" cy="719138"/>
          </a:xfrm>
        </p:spPr>
        <p:txBody>
          <a:bodyPr/>
          <a:lstStyle/>
          <a:p>
            <a:r>
              <a:rPr lang="en-US" dirty="0">
                <a:solidFill>
                  <a:schemeClr val="accent6"/>
                </a:solidFill>
              </a:rPr>
              <a:t>The Client Experience Is Front and Center</a:t>
            </a:r>
          </a:p>
        </p:txBody>
      </p:sp>
      <p:sp>
        <p:nvSpPr>
          <p:cNvPr id="2" name="Rectangle 1"/>
          <p:cNvSpPr/>
          <p:nvPr/>
        </p:nvSpPr>
        <p:spPr>
          <a:xfrm>
            <a:off x="457200" y="6154579"/>
            <a:ext cx="7848600" cy="246221"/>
          </a:xfrm>
          <a:prstGeom prst="rect">
            <a:avLst/>
          </a:prstGeom>
        </p:spPr>
        <p:txBody>
          <a:bodyPr wrap="square">
            <a:spAutoFit/>
          </a:bodyPr>
          <a:lstStyle/>
          <a:p>
            <a:r>
              <a:rPr lang="en-US" sz="1000" dirty="0"/>
              <a:t>Source: Phoenix Synergistics, Financial Advice and Planning for the Mass Affluent, 2017, page 9</a:t>
            </a:r>
          </a:p>
        </p:txBody>
      </p:sp>
      <p:graphicFrame>
        <p:nvGraphicFramePr>
          <p:cNvPr id="4" name="Chart 3"/>
          <p:cNvGraphicFramePr/>
          <p:nvPr>
            <p:extLst>
              <p:ext uri="{D42A27DB-BD31-4B8C-83A1-F6EECF244321}">
                <p14:modId xmlns:p14="http://schemas.microsoft.com/office/powerpoint/2010/main" val="301469884"/>
              </p:ext>
            </p:extLst>
          </p:nvPr>
        </p:nvGraphicFramePr>
        <p:xfrm>
          <a:off x="495300" y="1905000"/>
          <a:ext cx="8077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62000" y="1383268"/>
            <a:ext cx="7543800" cy="369332"/>
          </a:xfrm>
          <a:prstGeom prst="rect">
            <a:avLst/>
          </a:prstGeom>
        </p:spPr>
        <p:txBody>
          <a:bodyPr wrap="square">
            <a:spAutoFit/>
          </a:bodyPr>
          <a:lstStyle/>
          <a:p>
            <a:pPr algn="ctr"/>
            <a:r>
              <a:rPr lang="en-US" b="1" dirty="0">
                <a:solidFill>
                  <a:schemeClr val="accent6"/>
                </a:solidFill>
              </a:rPr>
              <a:t>No single reason dominates for moving an advisory relationship.</a:t>
            </a:r>
          </a:p>
        </p:txBody>
      </p:sp>
    </p:spTree>
    <p:extLst>
      <p:ext uri="{BB962C8B-B14F-4D97-AF65-F5344CB8AC3E}">
        <p14:creationId xmlns:p14="http://schemas.microsoft.com/office/powerpoint/2010/main" val="1072930374"/>
      </p:ext>
    </p:extLst>
  </p:cSld>
  <p:clrMapOvr>
    <a:masterClrMapping/>
  </p:clrMapOvr>
  <p:transition/>
</p:sld>
</file>

<file path=ppt/theme/theme1.xml><?xml version="1.0" encoding="utf-8"?>
<a:theme xmlns:a="http://schemas.openxmlformats.org/drawingml/2006/main" name="SEI">
  <a:themeElements>
    <a:clrScheme name="SEI High Contrast">
      <a:dk1>
        <a:srgbClr val="000000"/>
      </a:dk1>
      <a:lt1>
        <a:srgbClr val="FFFFFF"/>
      </a:lt1>
      <a:dk2>
        <a:srgbClr val="FFFFFF"/>
      </a:dk2>
      <a:lt2>
        <a:srgbClr val="FFFFFF"/>
      </a:lt2>
      <a:accent1>
        <a:srgbClr val="173B6B"/>
      </a:accent1>
      <a:accent2>
        <a:srgbClr val="F0500A"/>
      </a:accent2>
      <a:accent3>
        <a:srgbClr val="13BFB1"/>
      </a:accent3>
      <a:accent4>
        <a:srgbClr val="91140F"/>
      </a:accent4>
      <a:accent5>
        <a:srgbClr val="037EA6"/>
      </a:accent5>
      <a:accent6>
        <a:srgbClr val="00692D"/>
      </a:accent6>
      <a:hlink>
        <a:srgbClr val="FF8A00"/>
      </a:hlink>
      <a:folHlink>
        <a:srgbClr val="D21E05"/>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ctr">
          <a:defRPr sz="800" dirty="0" smtClean="0"/>
        </a:defPPr>
      </a:lstStyle>
    </a:txDef>
  </a:objectDefaults>
  <a:extraClrSchemeLst/>
</a:theme>
</file>

<file path=ppt/theme/theme2.xml><?xml version="1.0" encoding="utf-8"?>
<a:theme xmlns:a="http://schemas.openxmlformats.org/drawingml/2006/main" name="Office Theme">
  <a:themeElements>
    <a:clrScheme name="SEI">
      <a:dk1>
        <a:srgbClr val="000000"/>
      </a:dk1>
      <a:lt1>
        <a:srgbClr val="FFFFFF"/>
      </a:lt1>
      <a:dk2>
        <a:srgbClr val="000000"/>
      </a:dk2>
      <a:lt2>
        <a:srgbClr val="BBC2C2"/>
      </a:lt2>
      <a:accent1>
        <a:srgbClr val="173B6B"/>
      </a:accent1>
      <a:accent2>
        <a:srgbClr val="13BFB1"/>
      </a:accent2>
      <a:accent3>
        <a:srgbClr val="00692D"/>
      </a:accent3>
      <a:accent4>
        <a:srgbClr val="FF8A00"/>
      </a:accent4>
      <a:accent5>
        <a:srgbClr val="91140F"/>
      </a:accent5>
      <a:accent6>
        <a:srgbClr val="037EA6"/>
      </a:accent6>
      <a:hlink>
        <a:srgbClr val="037EA6"/>
      </a:hlink>
      <a:folHlink>
        <a:srgbClr val="5A6464"/>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I">
      <a:dk1>
        <a:srgbClr val="000000"/>
      </a:dk1>
      <a:lt1>
        <a:srgbClr val="FFFFFF"/>
      </a:lt1>
      <a:dk2>
        <a:srgbClr val="000000"/>
      </a:dk2>
      <a:lt2>
        <a:srgbClr val="BBC2C2"/>
      </a:lt2>
      <a:accent1>
        <a:srgbClr val="173B6B"/>
      </a:accent1>
      <a:accent2>
        <a:srgbClr val="13BFB1"/>
      </a:accent2>
      <a:accent3>
        <a:srgbClr val="00692D"/>
      </a:accent3>
      <a:accent4>
        <a:srgbClr val="FF8A00"/>
      </a:accent4>
      <a:accent5>
        <a:srgbClr val="91140F"/>
      </a:accent5>
      <a:accent6>
        <a:srgbClr val="037EA6"/>
      </a:accent6>
      <a:hlink>
        <a:srgbClr val="037EA6"/>
      </a:hlink>
      <a:folHlink>
        <a:srgbClr val="5A6464"/>
      </a:folHlink>
    </a:clrScheme>
    <a:fontScheme name="SE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Template>
  <TotalTime>4092</TotalTime>
  <Words>3825</Words>
  <Application>Microsoft Office PowerPoint</Application>
  <PresentationFormat>On-screen Show (4:3)</PresentationFormat>
  <Paragraphs>521</Paragraphs>
  <Slides>36</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Arial Narrow</vt:lpstr>
      <vt:lpstr>Avenir LT 35 Light</vt:lpstr>
      <vt:lpstr>Lucida Grande</vt:lpstr>
      <vt:lpstr>Symbol</vt:lpstr>
      <vt:lpstr>Wingdings</vt:lpstr>
      <vt:lpstr>SEI</vt:lpstr>
      <vt:lpstr>PowerPoint Presentation</vt:lpstr>
      <vt:lpstr>SEI Advisor Network › Practice Management</vt:lpstr>
      <vt:lpstr>Thought Leadership White Papers ›  How to Work on Your Business</vt:lpstr>
      <vt:lpstr>The Future of Advice Management › Summary</vt:lpstr>
      <vt:lpstr>Agenda</vt:lpstr>
      <vt:lpstr>The Evolution of Advice</vt:lpstr>
      <vt:lpstr>The Evolution of Advice</vt:lpstr>
      <vt:lpstr>Innovation &amp; Demand ›  Driving Evolution</vt:lpstr>
      <vt:lpstr>The Client Experience Is Front and Center</vt:lpstr>
      <vt:lpstr>The Future of Advice Management Is Already Here</vt:lpstr>
      <vt:lpstr>The Future of Advice Management Is Already Here</vt:lpstr>
      <vt:lpstr>The Future Is Already Here ›  How Techno-Advisors &amp; Clients Can/Will Collaborate</vt:lpstr>
      <vt:lpstr>From Traditional Financial Planning to Financial Planning 2.0</vt:lpstr>
      <vt:lpstr>The Future Is (Nearly) Here › Financial Planning 2.0 </vt:lpstr>
      <vt:lpstr>The Future Is Already Here ›  Financial Planning Tools Landscape</vt:lpstr>
      <vt:lpstr>A View from the Top › Two Financial Planning Company CEOs</vt:lpstr>
      <vt:lpstr>Applied Mechanics › Established High Net Worth Investor</vt:lpstr>
      <vt:lpstr>Applied Mechanics › Emerging Wealthy Investor</vt:lpstr>
      <vt:lpstr>The Future Is Already Here › Co-planning Approaches </vt:lpstr>
      <vt:lpstr>The Future Is Already Here › Types of Co-planning</vt:lpstr>
      <vt:lpstr>The Future Is Already Here › Types of Co-planning</vt:lpstr>
      <vt:lpstr>A Look Ahead › The Emerging Fee Landscape</vt:lpstr>
      <vt:lpstr>The Glue of Advice Management</vt:lpstr>
      <vt:lpstr>The Glue of Advice Management › Inside Drives the Outside</vt:lpstr>
      <vt:lpstr>The Glue of Advice Management ›  Five Levels of Technology Utilization</vt:lpstr>
      <vt:lpstr>The Glue of Advice Management ›  People, Process and Technology</vt:lpstr>
      <vt:lpstr>The Glue of Advice Management › Where to Start</vt:lpstr>
      <vt:lpstr>The Glue of Advice Management ›  Life Before and After Process Automation </vt:lpstr>
      <vt:lpstr>The Glue of Advice Management ›  Life Before and After Process Automation</vt:lpstr>
      <vt:lpstr>The Glue of Advice Management ›  Life Before and After Process Automation</vt:lpstr>
      <vt:lpstr>Your Roadmap to an Advice Management Business Model</vt:lpstr>
      <vt:lpstr>Transitioning Into An Advice Management Process</vt:lpstr>
      <vt:lpstr>Summary › The Future of Advice Management </vt:lpstr>
      <vt:lpstr>Independent Advisor Solutions by SEI › Who We Are</vt:lpstr>
      <vt:lpstr>Independent Advisor Solutions › A Comprehensive Solution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MichelleNovak</dc:creator>
  <cp:lastModifiedBy>Roxanne McGettigan</cp:lastModifiedBy>
  <cp:revision>516</cp:revision>
  <dcterms:created xsi:type="dcterms:W3CDTF">2012-04-04T22:07:45Z</dcterms:created>
  <dcterms:modified xsi:type="dcterms:W3CDTF">2019-09-10T15:21:14Z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Jive_LatestUserAccountName">
    <vt:lpwstr>eholland@seic.com</vt:lpwstr>
  </property>
  <property fmtid="{D5CDD505-2E9C-101B-9397-08002B2CF9AE}" pid="4" name="Offisync_UniqueId">
    <vt:lpwstr>9786</vt:lpwstr>
  </property>
  <property fmtid="{D5CDD505-2E9C-101B-9397-08002B2CF9AE}" pid="5" name="Offisync_ProviderInitializationData">
    <vt:lpwstr>https://sei-intranet.jiveon.com</vt:lpwstr>
  </property>
  <property fmtid="{D5CDD505-2E9C-101B-9397-08002B2CF9AE}" pid="6" name="Jive_VersionGuid">
    <vt:lpwstr>8b33e284-baa6-409e-8621-3e54628f5016</vt:lpwstr>
  </property>
  <property fmtid="{D5CDD505-2E9C-101B-9397-08002B2CF9AE}" pid="7" name="Offisync_UpdateToken">
    <vt:lpwstr>1</vt:lpwstr>
  </property>
  <property fmtid="{D5CDD505-2E9C-101B-9397-08002B2CF9AE}" pid="8" name="Offisync_ServerID">
    <vt:lpwstr>fa9f61d4-07e2-4ecc-b1b3-44ef3f36ec16</vt:lpwstr>
  </property>
</Properties>
</file>