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46"/>
  </p:notesMasterIdLst>
  <p:handoutMasterIdLst>
    <p:handoutMasterId r:id="rId47"/>
  </p:handoutMasterIdLst>
  <p:sldIdLst>
    <p:sldId id="256" r:id="rId2"/>
    <p:sldId id="373" r:id="rId3"/>
    <p:sldId id="368" r:id="rId4"/>
    <p:sldId id="353" r:id="rId5"/>
    <p:sldId id="370" r:id="rId6"/>
    <p:sldId id="371" r:id="rId7"/>
    <p:sldId id="356" r:id="rId8"/>
    <p:sldId id="372" r:id="rId9"/>
    <p:sldId id="358" r:id="rId10"/>
    <p:sldId id="359" r:id="rId11"/>
    <p:sldId id="375" r:id="rId12"/>
    <p:sldId id="376" r:id="rId13"/>
    <p:sldId id="377" r:id="rId14"/>
    <p:sldId id="378" r:id="rId15"/>
    <p:sldId id="379" r:id="rId16"/>
    <p:sldId id="380" r:id="rId17"/>
    <p:sldId id="381" r:id="rId18"/>
    <p:sldId id="382" r:id="rId19"/>
    <p:sldId id="383" r:id="rId20"/>
    <p:sldId id="384" r:id="rId21"/>
    <p:sldId id="385" r:id="rId22"/>
    <p:sldId id="386" r:id="rId23"/>
    <p:sldId id="387" r:id="rId24"/>
    <p:sldId id="388" r:id="rId25"/>
    <p:sldId id="389" r:id="rId26"/>
    <p:sldId id="390" r:id="rId27"/>
    <p:sldId id="391" r:id="rId28"/>
    <p:sldId id="392" r:id="rId29"/>
    <p:sldId id="393" r:id="rId30"/>
    <p:sldId id="394" r:id="rId31"/>
    <p:sldId id="395" r:id="rId32"/>
    <p:sldId id="396" r:id="rId33"/>
    <p:sldId id="397" r:id="rId34"/>
    <p:sldId id="398" r:id="rId35"/>
    <p:sldId id="399" r:id="rId36"/>
    <p:sldId id="400" r:id="rId37"/>
    <p:sldId id="401" r:id="rId38"/>
    <p:sldId id="402" r:id="rId39"/>
    <p:sldId id="403" r:id="rId40"/>
    <p:sldId id="404" r:id="rId41"/>
    <p:sldId id="405" r:id="rId42"/>
    <p:sldId id="406" r:id="rId43"/>
    <p:sldId id="347" r:id="rId44"/>
    <p:sldId id="348" r:id="rId4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F243E"/>
    <a:srgbClr val="B3BE2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94"/>
  </p:normalViewPr>
  <p:slideViewPr>
    <p:cSldViewPr>
      <p:cViewPr varScale="1">
        <p:scale>
          <a:sx n="121" d="100"/>
          <a:sy n="121" d="100"/>
        </p:scale>
        <p:origin x="1904" y="17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64" tIns="46582" rIns="93164" bIns="46582"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64" tIns="46582" rIns="93164" bIns="46582" rtlCol="0"/>
          <a:lstStyle>
            <a:lvl1pPr algn="r">
              <a:defRPr sz="1200"/>
            </a:lvl1pPr>
          </a:lstStyle>
          <a:p>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64" tIns="46582" rIns="93164" bIns="46582"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64" tIns="46582" rIns="93164" bIns="46582" rtlCol="0" anchor="b"/>
          <a:lstStyle>
            <a:lvl1pPr algn="r">
              <a:defRPr sz="1200"/>
            </a:lvl1pPr>
          </a:lstStyle>
          <a:p>
            <a:fld id="{07117BD7-0C0B-4C73-8CAE-5D4CCC708148}" type="slidenum">
              <a:rPr lang="en-US" smtClean="0"/>
              <a:t>‹#›</a:t>
            </a:fld>
            <a:endParaRPr lang="en-US"/>
          </a:p>
        </p:txBody>
      </p:sp>
    </p:spTree>
    <p:extLst>
      <p:ext uri="{BB962C8B-B14F-4D97-AF65-F5344CB8AC3E}">
        <p14:creationId xmlns:p14="http://schemas.microsoft.com/office/powerpoint/2010/main" val="310252799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8475" cy="465138"/>
          </a:xfrm>
          <a:prstGeom prst="rect">
            <a:avLst/>
          </a:prstGeom>
        </p:spPr>
        <p:txBody>
          <a:bodyPr vert="horz" lIns="91427" tIns="45713" rIns="91427" bIns="45713" rtlCol="0"/>
          <a:lstStyle>
            <a:lvl1pPr algn="l">
              <a:defRPr sz="1200"/>
            </a:lvl1pPr>
          </a:lstStyle>
          <a:p>
            <a:endParaRPr lang="en-US"/>
          </a:p>
        </p:txBody>
      </p:sp>
      <p:sp>
        <p:nvSpPr>
          <p:cNvPr id="3" name="Date Placeholder 2"/>
          <p:cNvSpPr>
            <a:spLocks noGrp="1"/>
          </p:cNvSpPr>
          <p:nvPr>
            <p:ph type="dt" idx="1"/>
          </p:nvPr>
        </p:nvSpPr>
        <p:spPr>
          <a:xfrm>
            <a:off x="3970339" y="0"/>
            <a:ext cx="3038475" cy="465138"/>
          </a:xfrm>
          <a:prstGeom prst="rect">
            <a:avLst/>
          </a:prstGeom>
        </p:spPr>
        <p:txBody>
          <a:bodyPr vert="horz" lIns="91427" tIns="45713" rIns="91427" bIns="45713" rtlCol="0"/>
          <a:lstStyle>
            <a:lvl1pPr algn="r">
              <a:defRPr sz="1200"/>
            </a:lvl1pPr>
          </a:lstStyle>
          <a:p>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27" tIns="45713" rIns="91427" bIns="45713" rtlCol="0" anchor="ctr"/>
          <a:lstStyle/>
          <a:p>
            <a:endParaRPr lang="en-US"/>
          </a:p>
        </p:txBody>
      </p:sp>
      <p:sp>
        <p:nvSpPr>
          <p:cNvPr id="5" name="Notes Placeholder 4"/>
          <p:cNvSpPr>
            <a:spLocks noGrp="1"/>
          </p:cNvSpPr>
          <p:nvPr>
            <p:ph type="body" sz="quarter" idx="3"/>
          </p:nvPr>
        </p:nvSpPr>
        <p:spPr>
          <a:xfrm>
            <a:off x="701676" y="4416427"/>
            <a:ext cx="5607050" cy="4183063"/>
          </a:xfrm>
          <a:prstGeom prst="rect">
            <a:avLst/>
          </a:prstGeom>
        </p:spPr>
        <p:txBody>
          <a:bodyPr vert="horz" lIns="91427" tIns="45713" rIns="91427" bIns="45713"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829675"/>
            <a:ext cx="3038475" cy="465138"/>
          </a:xfrm>
          <a:prstGeom prst="rect">
            <a:avLst/>
          </a:prstGeom>
        </p:spPr>
        <p:txBody>
          <a:bodyPr vert="horz" lIns="91427" tIns="45713" rIns="91427" bIns="45713" rtlCol="0" anchor="b"/>
          <a:lstStyle>
            <a:lvl1pPr algn="l">
              <a:defRPr sz="1200"/>
            </a:lvl1pPr>
          </a:lstStyle>
          <a:p>
            <a:endParaRPr lang="en-US"/>
          </a:p>
        </p:txBody>
      </p:sp>
      <p:sp>
        <p:nvSpPr>
          <p:cNvPr id="7" name="Slide Number Placeholder 6"/>
          <p:cNvSpPr>
            <a:spLocks noGrp="1"/>
          </p:cNvSpPr>
          <p:nvPr>
            <p:ph type="sldNum" sz="quarter" idx="5"/>
          </p:nvPr>
        </p:nvSpPr>
        <p:spPr>
          <a:xfrm>
            <a:off x="3970339" y="8829675"/>
            <a:ext cx="3038475" cy="465138"/>
          </a:xfrm>
          <a:prstGeom prst="rect">
            <a:avLst/>
          </a:prstGeom>
        </p:spPr>
        <p:txBody>
          <a:bodyPr vert="horz" lIns="91427" tIns="45713" rIns="91427" bIns="45713" rtlCol="0" anchor="b"/>
          <a:lstStyle>
            <a:lvl1pPr algn="r">
              <a:defRPr sz="1200"/>
            </a:lvl1pPr>
          </a:lstStyle>
          <a:p>
            <a:fld id="{233E584D-1750-4A45-8E09-9302184DD6E8}" type="slidenum">
              <a:rPr lang="en-US" smtClean="0"/>
              <a:t>‹#›</a:t>
            </a:fld>
            <a:endParaRPr lang="en-US"/>
          </a:p>
        </p:txBody>
      </p:sp>
    </p:spTree>
    <p:extLst>
      <p:ext uri="{BB962C8B-B14F-4D97-AF65-F5344CB8AC3E}">
        <p14:creationId xmlns:p14="http://schemas.microsoft.com/office/powerpoint/2010/main" val="353368044"/>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5" name="Slide Number Placeholder 4"/>
          <p:cNvSpPr>
            <a:spLocks noGrp="1"/>
          </p:cNvSpPr>
          <p:nvPr>
            <p:ph type="sldNum" sz="quarter" idx="11"/>
          </p:nvPr>
        </p:nvSpPr>
        <p:spPr/>
        <p:txBody>
          <a:bodyPr/>
          <a:lstStyle/>
          <a:p>
            <a:fld id="{233E584D-1750-4A45-8E09-9302184DD6E8}" type="slidenum">
              <a:rPr lang="en-US" smtClean="0"/>
              <a:t>1</a:t>
            </a:fld>
            <a:endParaRPr lang="en-US"/>
          </a:p>
        </p:txBody>
      </p:sp>
    </p:spTree>
    <p:extLst>
      <p:ext uri="{BB962C8B-B14F-4D97-AF65-F5344CB8AC3E}">
        <p14:creationId xmlns:p14="http://schemas.microsoft.com/office/powerpoint/2010/main" val="655831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33E584D-1750-4A45-8E09-9302184DD6E8}" type="slidenum">
              <a:rPr lang="en-US" smtClean="0"/>
              <a:t>10</a:t>
            </a:fld>
            <a:endParaRPr lang="en-US"/>
          </a:p>
        </p:txBody>
      </p:sp>
    </p:spTree>
    <p:extLst>
      <p:ext uri="{BB962C8B-B14F-4D97-AF65-F5344CB8AC3E}">
        <p14:creationId xmlns:p14="http://schemas.microsoft.com/office/powerpoint/2010/main" val="1560862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33E584D-1750-4A45-8E09-9302184DD6E8}" type="slidenum">
              <a:rPr lang="en-US" smtClean="0"/>
              <a:t>11</a:t>
            </a:fld>
            <a:endParaRPr lang="en-US"/>
          </a:p>
        </p:txBody>
      </p:sp>
    </p:spTree>
    <p:extLst>
      <p:ext uri="{BB962C8B-B14F-4D97-AF65-F5344CB8AC3E}">
        <p14:creationId xmlns:p14="http://schemas.microsoft.com/office/powerpoint/2010/main" val="179361090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33E584D-1750-4A45-8E09-9302184DD6E8}" type="slidenum">
              <a:rPr lang="en-US" smtClean="0"/>
              <a:t>12</a:t>
            </a:fld>
            <a:endParaRPr lang="en-US"/>
          </a:p>
        </p:txBody>
      </p:sp>
    </p:spTree>
    <p:extLst>
      <p:ext uri="{BB962C8B-B14F-4D97-AF65-F5344CB8AC3E}">
        <p14:creationId xmlns:p14="http://schemas.microsoft.com/office/powerpoint/2010/main" val="39705113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33E584D-1750-4A45-8E09-9302184DD6E8}" type="slidenum">
              <a:rPr lang="en-US" smtClean="0"/>
              <a:t>13</a:t>
            </a:fld>
            <a:endParaRPr lang="en-US"/>
          </a:p>
        </p:txBody>
      </p:sp>
    </p:spTree>
    <p:extLst>
      <p:ext uri="{BB962C8B-B14F-4D97-AF65-F5344CB8AC3E}">
        <p14:creationId xmlns:p14="http://schemas.microsoft.com/office/powerpoint/2010/main" val="322357996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33E584D-1750-4A45-8E09-9302184DD6E8}" type="slidenum">
              <a:rPr lang="en-US" smtClean="0"/>
              <a:t>14</a:t>
            </a:fld>
            <a:endParaRPr lang="en-US"/>
          </a:p>
        </p:txBody>
      </p:sp>
    </p:spTree>
    <p:extLst>
      <p:ext uri="{BB962C8B-B14F-4D97-AF65-F5344CB8AC3E}">
        <p14:creationId xmlns:p14="http://schemas.microsoft.com/office/powerpoint/2010/main" val="358604098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33E584D-1750-4A45-8E09-9302184DD6E8}" type="slidenum">
              <a:rPr lang="en-US" smtClean="0"/>
              <a:t>15</a:t>
            </a:fld>
            <a:endParaRPr lang="en-US"/>
          </a:p>
        </p:txBody>
      </p:sp>
    </p:spTree>
    <p:extLst>
      <p:ext uri="{BB962C8B-B14F-4D97-AF65-F5344CB8AC3E}">
        <p14:creationId xmlns:p14="http://schemas.microsoft.com/office/powerpoint/2010/main" val="290784271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33E584D-1750-4A45-8E09-9302184DD6E8}" type="slidenum">
              <a:rPr lang="en-US" smtClean="0"/>
              <a:t>16</a:t>
            </a:fld>
            <a:endParaRPr lang="en-US"/>
          </a:p>
        </p:txBody>
      </p:sp>
    </p:spTree>
    <p:extLst>
      <p:ext uri="{BB962C8B-B14F-4D97-AF65-F5344CB8AC3E}">
        <p14:creationId xmlns:p14="http://schemas.microsoft.com/office/powerpoint/2010/main" val="185913019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33E584D-1750-4A45-8E09-9302184DD6E8}" type="slidenum">
              <a:rPr lang="en-US" smtClean="0"/>
              <a:t>17</a:t>
            </a:fld>
            <a:endParaRPr lang="en-US"/>
          </a:p>
        </p:txBody>
      </p:sp>
    </p:spTree>
    <p:extLst>
      <p:ext uri="{BB962C8B-B14F-4D97-AF65-F5344CB8AC3E}">
        <p14:creationId xmlns:p14="http://schemas.microsoft.com/office/powerpoint/2010/main" val="292308810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33E584D-1750-4A45-8E09-9302184DD6E8}" type="slidenum">
              <a:rPr lang="en-US" smtClean="0"/>
              <a:t>18</a:t>
            </a:fld>
            <a:endParaRPr lang="en-US"/>
          </a:p>
        </p:txBody>
      </p:sp>
    </p:spTree>
    <p:extLst>
      <p:ext uri="{BB962C8B-B14F-4D97-AF65-F5344CB8AC3E}">
        <p14:creationId xmlns:p14="http://schemas.microsoft.com/office/powerpoint/2010/main" val="91428412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33E584D-1750-4A45-8E09-9302184DD6E8}" type="slidenum">
              <a:rPr lang="en-US" smtClean="0"/>
              <a:t>19</a:t>
            </a:fld>
            <a:endParaRPr lang="en-US"/>
          </a:p>
        </p:txBody>
      </p:sp>
    </p:spTree>
    <p:extLst>
      <p:ext uri="{BB962C8B-B14F-4D97-AF65-F5344CB8AC3E}">
        <p14:creationId xmlns:p14="http://schemas.microsoft.com/office/powerpoint/2010/main" val="39282058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33E584D-1750-4A45-8E09-9302184DD6E8}" type="slidenum">
              <a:rPr lang="en-US" smtClean="0"/>
              <a:t>2</a:t>
            </a:fld>
            <a:endParaRPr lang="en-US"/>
          </a:p>
        </p:txBody>
      </p:sp>
    </p:spTree>
    <p:extLst>
      <p:ext uri="{BB962C8B-B14F-4D97-AF65-F5344CB8AC3E}">
        <p14:creationId xmlns:p14="http://schemas.microsoft.com/office/powerpoint/2010/main" val="322789441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33E584D-1750-4A45-8E09-9302184DD6E8}" type="slidenum">
              <a:rPr lang="en-US" smtClean="0"/>
              <a:t>20</a:t>
            </a:fld>
            <a:endParaRPr lang="en-US"/>
          </a:p>
        </p:txBody>
      </p:sp>
    </p:spTree>
    <p:extLst>
      <p:ext uri="{BB962C8B-B14F-4D97-AF65-F5344CB8AC3E}">
        <p14:creationId xmlns:p14="http://schemas.microsoft.com/office/powerpoint/2010/main" val="394181270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33E584D-1750-4A45-8E09-9302184DD6E8}" type="slidenum">
              <a:rPr lang="en-US" smtClean="0"/>
              <a:t>21</a:t>
            </a:fld>
            <a:endParaRPr lang="en-US"/>
          </a:p>
        </p:txBody>
      </p:sp>
    </p:spTree>
    <p:extLst>
      <p:ext uri="{BB962C8B-B14F-4D97-AF65-F5344CB8AC3E}">
        <p14:creationId xmlns:p14="http://schemas.microsoft.com/office/powerpoint/2010/main" val="29723609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33E584D-1750-4A45-8E09-9302184DD6E8}" type="slidenum">
              <a:rPr lang="en-US" smtClean="0"/>
              <a:t>22</a:t>
            </a:fld>
            <a:endParaRPr lang="en-US"/>
          </a:p>
        </p:txBody>
      </p:sp>
    </p:spTree>
    <p:extLst>
      <p:ext uri="{BB962C8B-B14F-4D97-AF65-F5344CB8AC3E}">
        <p14:creationId xmlns:p14="http://schemas.microsoft.com/office/powerpoint/2010/main" val="239090767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33E584D-1750-4A45-8E09-9302184DD6E8}" type="slidenum">
              <a:rPr lang="en-US" smtClean="0"/>
              <a:t>23</a:t>
            </a:fld>
            <a:endParaRPr lang="en-US"/>
          </a:p>
        </p:txBody>
      </p:sp>
    </p:spTree>
    <p:extLst>
      <p:ext uri="{BB962C8B-B14F-4D97-AF65-F5344CB8AC3E}">
        <p14:creationId xmlns:p14="http://schemas.microsoft.com/office/powerpoint/2010/main" val="333920938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33E584D-1750-4A45-8E09-9302184DD6E8}" type="slidenum">
              <a:rPr lang="en-US" smtClean="0"/>
              <a:t>24</a:t>
            </a:fld>
            <a:endParaRPr lang="en-US"/>
          </a:p>
        </p:txBody>
      </p:sp>
    </p:spTree>
    <p:extLst>
      <p:ext uri="{BB962C8B-B14F-4D97-AF65-F5344CB8AC3E}">
        <p14:creationId xmlns:p14="http://schemas.microsoft.com/office/powerpoint/2010/main" val="152152265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33E584D-1750-4A45-8E09-9302184DD6E8}" type="slidenum">
              <a:rPr lang="en-US" smtClean="0"/>
              <a:t>25</a:t>
            </a:fld>
            <a:endParaRPr lang="en-US"/>
          </a:p>
        </p:txBody>
      </p:sp>
    </p:spTree>
    <p:extLst>
      <p:ext uri="{BB962C8B-B14F-4D97-AF65-F5344CB8AC3E}">
        <p14:creationId xmlns:p14="http://schemas.microsoft.com/office/powerpoint/2010/main" val="140497672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33E584D-1750-4A45-8E09-9302184DD6E8}" type="slidenum">
              <a:rPr lang="en-US" smtClean="0"/>
              <a:t>26</a:t>
            </a:fld>
            <a:endParaRPr lang="en-US"/>
          </a:p>
        </p:txBody>
      </p:sp>
    </p:spTree>
    <p:extLst>
      <p:ext uri="{BB962C8B-B14F-4D97-AF65-F5344CB8AC3E}">
        <p14:creationId xmlns:p14="http://schemas.microsoft.com/office/powerpoint/2010/main" val="80966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33E584D-1750-4A45-8E09-9302184DD6E8}" type="slidenum">
              <a:rPr lang="en-US" smtClean="0"/>
              <a:t>27</a:t>
            </a:fld>
            <a:endParaRPr lang="en-US"/>
          </a:p>
        </p:txBody>
      </p:sp>
    </p:spTree>
    <p:extLst>
      <p:ext uri="{BB962C8B-B14F-4D97-AF65-F5344CB8AC3E}">
        <p14:creationId xmlns:p14="http://schemas.microsoft.com/office/powerpoint/2010/main" val="144038067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33E584D-1750-4A45-8E09-9302184DD6E8}" type="slidenum">
              <a:rPr lang="en-US" smtClean="0"/>
              <a:t>28</a:t>
            </a:fld>
            <a:endParaRPr lang="en-US"/>
          </a:p>
        </p:txBody>
      </p:sp>
    </p:spTree>
    <p:extLst>
      <p:ext uri="{BB962C8B-B14F-4D97-AF65-F5344CB8AC3E}">
        <p14:creationId xmlns:p14="http://schemas.microsoft.com/office/powerpoint/2010/main" val="58832622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33E584D-1750-4A45-8E09-9302184DD6E8}" type="slidenum">
              <a:rPr lang="en-US" smtClean="0"/>
              <a:t>29</a:t>
            </a:fld>
            <a:endParaRPr lang="en-US"/>
          </a:p>
        </p:txBody>
      </p:sp>
    </p:spTree>
    <p:extLst>
      <p:ext uri="{BB962C8B-B14F-4D97-AF65-F5344CB8AC3E}">
        <p14:creationId xmlns:p14="http://schemas.microsoft.com/office/powerpoint/2010/main" val="1711995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33E584D-1750-4A45-8E09-9302184DD6E8}" type="slidenum">
              <a:rPr lang="en-US" smtClean="0"/>
              <a:t>3</a:t>
            </a:fld>
            <a:endParaRPr lang="en-US"/>
          </a:p>
        </p:txBody>
      </p:sp>
    </p:spTree>
    <p:extLst>
      <p:ext uri="{BB962C8B-B14F-4D97-AF65-F5344CB8AC3E}">
        <p14:creationId xmlns:p14="http://schemas.microsoft.com/office/powerpoint/2010/main" val="204468737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33E584D-1750-4A45-8E09-9302184DD6E8}" type="slidenum">
              <a:rPr lang="en-US" smtClean="0"/>
              <a:t>30</a:t>
            </a:fld>
            <a:endParaRPr lang="en-US"/>
          </a:p>
        </p:txBody>
      </p:sp>
    </p:spTree>
    <p:extLst>
      <p:ext uri="{BB962C8B-B14F-4D97-AF65-F5344CB8AC3E}">
        <p14:creationId xmlns:p14="http://schemas.microsoft.com/office/powerpoint/2010/main" val="393857858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33E584D-1750-4A45-8E09-9302184DD6E8}" type="slidenum">
              <a:rPr lang="en-US" smtClean="0"/>
              <a:t>31</a:t>
            </a:fld>
            <a:endParaRPr lang="en-US"/>
          </a:p>
        </p:txBody>
      </p:sp>
    </p:spTree>
    <p:extLst>
      <p:ext uri="{BB962C8B-B14F-4D97-AF65-F5344CB8AC3E}">
        <p14:creationId xmlns:p14="http://schemas.microsoft.com/office/powerpoint/2010/main" val="262043166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33E584D-1750-4A45-8E09-9302184DD6E8}" type="slidenum">
              <a:rPr lang="en-US" smtClean="0"/>
              <a:t>32</a:t>
            </a:fld>
            <a:endParaRPr lang="en-US"/>
          </a:p>
        </p:txBody>
      </p:sp>
    </p:spTree>
    <p:extLst>
      <p:ext uri="{BB962C8B-B14F-4D97-AF65-F5344CB8AC3E}">
        <p14:creationId xmlns:p14="http://schemas.microsoft.com/office/powerpoint/2010/main" val="385729429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33E584D-1750-4A45-8E09-9302184DD6E8}" type="slidenum">
              <a:rPr lang="en-US" smtClean="0"/>
              <a:t>33</a:t>
            </a:fld>
            <a:endParaRPr lang="en-US"/>
          </a:p>
        </p:txBody>
      </p:sp>
    </p:spTree>
    <p:extLst>
      <p:ext uri="{BB962C8B-B14F-4D97-AF65-F5344CB8AC3E}">
        <p14:creationId xmlns:p14="http://schemas.microsoft.com/office/powerpoint/2010/main" val="41063689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33E584D-1750-4A45-8E09-9302184DD6E8}" type="slidenum">
              <a:rPr lang="en-US" smtClean="0"/>
              <a:t>34</a:t>
            </a:fld>
            <a:endParaRPr lang="en-US"/>
          </a:p>
        </p:txBody>
      </p:sp>
    </p:spTree>
    <p:extLst>
      <p:ext uri="{BB962C8B-B14F-4D97-AF65-F5344CB8AC3E}">
        <p14:creationId xmlns:p14="http://schemas.microsoft.com/office/powerpoint/2010/main" val="207360435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33E584D-1750-4A45-8E09-9302184DD6E8}" type="slidenum">
              <a:rPr lang="en-US" smtClean="0"/>
              <a:t>35</a:t>
            </a:fld>
            <a:endParaRPr lang="en-US"/>
          </a:p>
        </p:txBody>
      </p:sp>
    </p:spTree>
    <p:extLst>
      <p:ext uri="{BB962C8B-B14F-4D97-AF65-F5344CB8AC3E}">
        <p14:creationId xmlns:p14="http://schemas.microsoft.com/office/powerpoint/2010/main" val="36311018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33E584D-1750-4A45-8E09-9302184DD6E8}" type="slidenum">
              <a:rPr lang="en-US" smtClean="0"/>
              <a:t>36</a:t>
            </a:fld>
            <a:endParaRPr lang="en-US"/>
          </a:p>
        </p:txBody>
      </p:sp>
    </p:spTree>
    <p:extLst>
      <p:ext uri="{BB962C8B-B14F-4D97-AF65-F5344CB8AC3E}">
        <p14:creationId xmlns:p14="http://schemas.microsoft.com/office/powerpoint/2010/main" val="376423047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33E584D-1750-4A45-8E09-9302184DD6E8}" type="slidenum">
              <a:rPr lang="en-US" smtClean="0"/>
              <a:t>37</a:t>
            </a:fld>
            <a:endParaRPr lang="en-US"/>
          </a:p>
        </p:txBody>
      </p:sp>
    </p:spTree>
    <p:extLst>
      <p:ext uri="{BB962C8B-B14F-4D97-AF65-F5344CB8AC3E}">
        <p14:creationId xmlns:p14="http://schemas.microsoft.com/office/powerpoint/2010/main" val="3766878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33E584D-1750-4A45-8E09-9302184DD6E8}" type="slidenum">
              <a:rPr lang="en-US" smtClean="0"/>
              <a:t>38</a:t>
            </a:fld>
            <a:endParaRPr lang="en-US"/>
          </a:p>
        </p:txBody>
      </p:sp>
    </p:spTree>
    <p:extLst>
      <p:ext uri="{BB962C8B-B14F-4D97-AF65-F5344CB8AC3E}">
        <p14:creationId xmlns:p14="http://schemas.microsoft.com/office/powerpoint/2010/main" val="52887910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33E584D-1750-4A45-8E09-9302184DD6E8}" type="slidenum">
              <a:rPr lang="en-US" smtClean="0"/>
              <a:t>39</a:t>
            </a:fld>
            <a:endParaRPr lang="en-US"/>
          </a:p>
        </p:txBody>
      </p:sp>
    </p:spTree>
    <p:extLst>
      <p:ext uri="{BB962C8B-B14F-4D97-AF65-F5344CB8AC3E}">
        <p14:creationId xmlns:p14="http://schemas.microsoft.com/office/powerpoint/2010/main" val="26007751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33E584D-1750-4A45-8E09-9302184DD6E8}" type="slidenum">
              <a:rPr lang="en-US" smtClean="0"/>
              <a:t>4</a:t>
            </a:fld>
            <a:endParaRPr lang="en-US"/>
          </a:p>
        </p:txBody>
      </p:sp>
    </p:spTree>
    <p:extLst>
      <p:ext uri="{BB962C8B-B14F-4D97-AF65-F5344CB8AC3E}">
        <p14:creationId xmlns:p14="http://schemas.microsoft.com/office/powerpoint/2010/main" val="63148169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33E584D-1750-4A45-8E09-9302184DD6E8}" type="slidenum">
              <a:rPr lang="en-US" smtClean="0"/>
              <a:t>40</a:t>
            </a:fld>
            <a:endParaRPr lang="en-US"/>
          </a:p>
        </p:txBody>
      </p:sp>
    </p:spTree>
    <p:extLst>
      <p:ext uri="{BB962C8B-B14F-4D97-AF65-F5344CB8AC3E}">
        <p14:creationId xmlns:p14="http://schemas.microsoft.com/office/powerpoint/2010/main" val="807449485"/>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33E584D-1750-4A45-8E09-9302184DD6E8}" type="slidenum">
              <a:rPr lang="en-US" smtClean="0"/>
              <a:t>41</a:t>
            </a:fld>
            <a:endParaRPr lang="en-US"/>
          </a:p>
        </p:txBody>
      </p:sp>
    </p:spTree>
    <p:extLst>
      <p:ext uri="{BB962C8B-B14F-4D97-AF65-F5344CB8AC3E}">
        <p14:creationId xmlns:p14="http://schemas.microsoft.com/office/powerpoint/2010/main" val="3357850268"/>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33E584D-1750-4A45-8E09-9302184DD6E8}" type="slidenum">
              <a:rPr lang="en-US" smtClean="0"/>
              <a:t>42</a:t>
            </a:fld>
            <a:endParaRPr lang="en-US"/>
          </a:p>
        </p:txBody>
      </p:sp>
    </p:spTree>
    <p:extLst>
      <p:ext uri="{BB962C8B-B14F-4D97-AF65-F5344CB8AC3E}">
        <p14:creationId xmlns:p14="http://schemas.microsoft.com/office/powerpoint/2010/main" val="531536752"/>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33E584D-1750-4A45-8E09-9302184DD6E8}" type="slidenum">
              <a:rPr lang="en-US" smtClean="0"/>
              <a:t>43</a:t>
            </a:fld>
            <a:endParaRPr lang="en-US"/>
          </a:p>
        </p:txBody>
      </p:sp>
    </p:spTree>
    <p:extLst>
      <p:ext uri="{BB962C8B-B14F-4D97-AF65-F5344CB8AC3E}">
        <p14:creationId xmlns:p14="http://schemas.microsoft.com/office/powerpoint/2010/main" val="1731603442"/>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33E584D-1750-4A45-8E09-9302184DD6E8}" type="slidenum">
              <a:rPr lang="en-US" smtClean="0"/>
              <a:t>44</a:t>
            </a:fld>
            <a:endParaRPr lang="en-US"/>
          </a:p>
        </p:txBody>
      </p:sp>
    </p:spTree>
    <p:extLst>
      <p:ext uri="{BB962C8B-B14F-4D97-AF65-F5344CB8AC3E}">
        <p14:creationId xmlns:p14="http://schemas.microsoft.com/office/powerpoint/2010/main" val="12812098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33E584D-1750-4A45-8E09-9302184DD6E8}" type="slidenum">
              <a:rPr lang="en-US" smtClean="0"/>
              <a:t>5</a:t>
            </a:fld>
            <a:endParaRPr lang="en-US"/>
          </a:p>
        </p:txBody>
      </p:sp>
    </p:spTree>
    <p:extLst>
      <p:ext uri="{BB962C8B-B14F-4D97-AF65-F5344CB8AC3E}">
        <p14:creationId xmlns:p14="http://schemas.microsoft.com/office/powerpoint/2010/main" val="32384601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33E584D-1750-4A45-8E09-9302184DD6E8}" type="slidenum">
              <a:rPr lang="en-US" smtClean="0"/>
              <a:t>6</a:t>
            </a:fld>
            <a:endParaRPr lang="en-US"/>
          </a:p>
        </p:txBody>
      </p:sp>
    </p:spTree>
    <p:extLst>
      <p:ext uri="{BB962C8B-B14F-4D97-AF65-F5344CB8AC3E}">
        <p14:creationId xmlns:p14="http://schemas.microsoft.com/office/powerpoint/2010/main" val="15471257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33E584D-1750-4A45-8E09-9302184DD6E8}" type="slidenum">
              <a:rPr lang="en-US" smtClean="0"/>
              <a:t>7</a:t>
            </a:fld>
            <a:endParaRPr lang="en-US"/>
          </a:p>
        </p:txBody>
      </p:sp>
    </p:spTree>
    <p:extLst>
      <p:ext uri="{BB962C8B-B14F-4D97-AF65-F5344CB8AC3E}">
        <p14:creationId xmlns:p14="http://schemas.microsoft.com/office/powerpoint/2010/main" val="25065109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33E584D-1750-4A45-8E09-9302184DD6E8}" type="slidenum">
              <a:rPr lang="en-US" smtClean="0"/>
              <a:t>8</a:t>
            </a:fld>
            <a:endParaRPr lang="en-US"/>
          </a:p>
        </p:txBody>
      </p:sp>
    </p:spTree>
    <p:extLst>
      <p:ext uri="{BB962C8B-B14F-4D97-AF65-F5344CB8AC3E}">
        <p14:creationId xmlns:p14="http://schemas.microsoft.com/office/powerpoint/2010/main" val="254013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33E584D-1750-4A45-8E09-9302184DD6E8}" type="slidenum">
              <a:rPr lang="en-US" smtClean="0"/>
              <a:t>9</a:t>
            </a:fld>
            <a:endParaRPr lang="en-US"/>
          </a:p>
        </p:txBody>
      </p:sp>
    </p:spTree>
    <p:extLst>
      <p:ext uri="{BB962C8B-B14F-4D97-AF65-F5344CB8AC3E}">
        <p14:creationId xmlns:p14="http://schemas.microsoft.com/office/powerpoint/2010/main" val="10329605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8EF44E5-6167-48CB-90B0-21D4DC7BEBF4}" type="datetime1">
              <a:rPr lang="en-US" smtClean="0"/>
              <a:t>2/27/20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9E2BCC-4835-448A-86EF-ED9AEC104379}"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9573520-7240-473D-BAB9-3B5AC6BEECFE}" type="datetime1">
              <a:rPr lang="en-US" smtClean="0"/>
              <a:t>2/27/20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9E2BCC-4835-448A-86EF-ED9AEC10437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1DB75C8-BF6B-4644-9568-06F1366266C1}" type="datetime1">
              <a:rPr lang="en-US" smtClean="0"/>
              <a:t>2/27/20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9E2BCC-4835-448A-86EF-ED9AEC10437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878EA0E-EE1F-4794-BB5A-C27F77972DA0}" type="datetime1">
              <a:rPr lang="en-US" smtClean="0"/>
              <a:t>2/27/20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9E2BCC-4835-448A-86EF-ED9AEC10437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28D434F-EB17-450C-9F09-3F7D7A5E5F7C}" type="datetime1">
              <a:rPr lang="en-US" smtClean="0"/>
              <a:t>2/27/20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9E2BCC-4835-448A-86EF-ED9AEC104379}"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BF0504B-4121-4829-ABC3-FF5FFDF8321B}" type="datetime1">
              <a:rPr lang="en-US" smtClean="0"/>
              <a:t>2/27/20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9E2BCC-4835-448A-86EF-ED9AEC10437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8F43945-B9E9-4172-A0A1-4A460103A1DD}" type="datetime1">
              <a:rPr lang="en-US" smtClean="0"/>
              <a:t>2/27/20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19E2BCC-4835-448A-86EF-ED9AEC104379}"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76BFC5B-9299-4F85-B150-A3C7ABCA2166}" type="datetime1">
              <a:rPr lang="en-US" smtClean="0"/>
              <a:t>2/27/20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19E2BCC-4835-448A-86EF-ED9AEC10437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D6622C-A1E3-4B0C-936F-5408DF081F28}" type="datetime1">
              <a:rPr lang="en-US" smtClean="0"/>
              <a:t>2/27/20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19E2BCC-4835-448A-86EF-ED9AEC10437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F6B5E11-532A-490E-8DBA-ACBDD3A3B9F8}" type="datetime1">
              <a:rPr lang="en-US" smtClean="0"/>
              <a:t>2/27/20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9E2BCC-4835-448A-86EF-ED9AEC104379}"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BC3A1DD-294A-43AF-BA44-1EA1F7B3CCC3}" type="datetime1">
              <a:rPr lang="en-US" smtClean="0"/>
              <a:t>2/27/20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9E2BCC-4835-448A-86EF-ED9AEC104379}"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642C52B3-718B-4420-83FF-6D8E6F523428}" type="datetime1">
              <a:rPr lang="en-US" smtClean="0"/>
              <a:t>2/27/20</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719E2BCC-4835-448A-86EF-ED9AEC10437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ft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eagleandfein.com/"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7.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2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8.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3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3.xml"/><Relationship Id="rId1" Type="http://schemas.openxmlformats.org/officeDocument/2006/relationships/slideLayout" Target="../slideLayouts/slideLayout2.xml"/><Relationship Id="rId4" Type="http://schemas.openxmlformats.org/officeDocument/2006/relationships/hyperlink" Target="mailto:beagle@eagleandfein.com" TargetMode="External"/></Relationships>
</file>

<file path=ppt/slides/_rels/slide4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44.xml"/><Relationship Id="rId1" Type="http://schemas.openxmlformats.org/officeDocument/2006/relationships/slideLayout" Target="../slideLayouts/slideLayout2.xml"/><Relationship Id="rId6" Type="http://schemas.openxmlformats.org/officeDocument/2006/relationships/hyperlink" Target="http://www.eagleandfein.com/" TargetMode="External"/><Relationship Id="rId5" Type="http://schemas.openxmlformats.org/officeDocument/2006/relationships/image" Target="../media/image11.jpeg"/><Relationship Id="rId4" Type="http://schemas.openxmlformats.org/officeDocument/2006/relationships/image" Target="../media/image10.jpeg"/></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
          <p:cNvSpPr>
            <a:spLocks noGrp="1"/>
          </p:cNvSpPr>
          <p:nvPr>
            <p:ph type="ctrTitle"/>
          </p:nvPr>
        </p:nvSpPr>
        <p:spPr>
          <a:xfrm>
            <a:off x="685800" y="1371600"/>
            <a:ext cx="7848600" cy="1927225"/>
          </a:xfrm>
        </p:spPr>
        <p:txBody>
          <a:bodyPr/>
          <a:lstStyle/>
          <a:p>
            <a:pPr algn="ctr"/>
            <a:r>
              <a:rPr lang="en-US" b="1" cap="none" spc="0" dirty="0">
                <a:latin typeface="Cambria" panose="02040503050406030204" pitchFamily="18" charset="0"/>
              </a:rPr>
              <a:t>Top 5 Estate Planning Consideration for 2020</a:t>
            </a:r>
          </a:p>
        </p:txBody>
      </p:sp>
      <p:sp>
        <p:nvSpPr>
          <p:cNvPr id="14" name="Subtitle 2"/>
          <p:cNvSpPr>
            <a:spLocks noGrp="1"/>
          </p:cNvSpPr>
          <p:nvPr>
            <p:ph type="subTitle" idx="1"/>
          </p:nvPr>
        </p:nvSpPr>
        <p:spPr>
          <a:xfrm>
            <a:off x="685800" y="3429001"/>
            <a:ext cx="7848600" cy="3207292"/>
          </a:xfrm>
        </p:spPr>
        <p:txBody>
          <a:bodyPr>
            <a:normAutofit/>
          </a:bodyPr>
          <a:lstStyle/>
          <a:p>
            <a:pPr algn="ctr"/>
            <a:r>
              <a:rPr lang="en-US" sz="2800" b="1" dirty="0">
                <a:solidFill>
                  <a:srgbClr val="0F243E"/>
                </a:solidFill>
                <a:latin typeface="Cambria" panose="02040503050406030204" pitchFamily="18" charset="0"/>
              </a:rPr>
              <a:t>Financial Planning Association of</a:t>
            </a:r>
          </a:p>
          <a:p>
            <a:pPr algn="ctr"/>
            <a:r>
              <a:rPr lang="en-US" sz="2800" b="1" dirty="0">
                <a:solidFill>
                  <a:srgbClr val="0F243E"/>
                </a:solidFill>
                <a:latin typeface="Cambria" panose="02040503050406030204" pitchFamily="18" charset="0"/>
              </a:rPr>
              <a:t>Greater Indiana</a:t>
            </a:r>
          </a:p>
          <a:p>
            <a:r>
              <a:rPr lang="en-US" dirty="0">
                <a:solidFill>
                  <a:srgbClr val="0F243E"/>
                </a:solidFill>
                <a:latin typeface="Cambria" panose="02040503050406030204" pitchFamily="18" charset="0"/>
              </a:rPr>
              <a:t>Presented by:</a:t>
            </a:r>
          </a:p>
          <a:p>
            <a:r>
              <a:rPr lang="en-US" dirty="0">
                <a:solidFill>
                  <a:srgbClr val="0F243E"/>
                </a:solidFill>
                <a:latin typeface="Cambria" panose="02040503050406030204" pitchFamily="18" charset="0"/>
              </a:rPr>
              <a:t>	Brian A. Eagle, J.D.</a:t>
            </a:r>
          </a:p>
          <a:p>
            <a:r>
              <a:rPr lang="en-US" dirty="0">
                <a:solidFill>
                  <a:srgbClr val="0F243E"/>
                </a:solidFill>
                <a:latin typeface="Cambria" panose="02040503050406030204" pitchFamily="18" charset="0"/>
              </a:rPr>
              <a:t>	Eagle &amp; Fein, P.C.</a:t>
            </a:r>
          </a:p>
          <a:p>
            <a:r>
              <a:rPr lang="en-US" dirty="0">
                <a:solidFill>
                  <a:srgbClr val="0F243E"/>
                </a:solidFill>
                <a:latin typeface="Cambria" panose="02040503050406030204" pitchFamily="18" charset="0"/>
              </a:rPr>
              <a:t>	www.EagleandFein.com</a:t>
            </a:r>
          </a:p>
        </p:txBody>
      </p:sp>
      <p:pic>
        <p:nvPicPr>
          <p:cNvPr id="15" name="Picture 1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10200" y="4473144"/>
            <a:ext cx="3249922" cy="1683293"/>
          </a:xfrm>
          <a:prstGeom prst="rect">
            <a:avLst/>
          </a:prstGeom>
        </p:spPr>
      </p:pic>
    </p:spTree>
    <p:extLst>
      <p:ext uri="{BB962C8B-B14F-4D97-AF65-F5344CB8AC3E}">
        <p14:creationId xmlns:p14="http://schemas.microsoft.com/office/powerpoint/2010/main" val="1323453412"/>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latin typeface="Cambria" panose="02040503050406030204" pitchFamily="18" charset="0"/>
              </a:rPr>
              <a:t>Swap/OBIT</a:t>
            </a:r>
            <a:r>
              <a:rPr lang="en-US" dirty="0"/>
              <a:t>  </a:t>
            </a:r>
            <a:r>
              <a:rPr lang="en-US" dirty="0">
                <a:solidFill>
                  <a:srgbClr val="FF0000"/>
                </a:solidFill>
              </a:rPr>
              <a:t> </a:t>
            </a:r>
            <a:endParaRPr lang="en-US" dirty="0"/>
          </a:p>
        </p:txBody>
      </p:sp>
      <p:sp>
        <p:nvSpPr>
          <p:cNvPr id="4" name="Slide Number Placeholder 3"/>
          <p:cNvSpPr>
            <a:spLocks noGrp="1"/>
          </p:cNvSpPr>
          <p:nvPr>
            <p:ph type="sldNum" sz="quarter" idx="12"/>
          </p:nvPr>
        </p:nvSpPr>
        <p:spPr>
          <a:xfrm>
            <a:off x="8396416" y="0"/>
            <a:ext cx="762000" cy="329184"/>
          </a:xfrm>
        </p:spPr>
        <p:txBody>
          <a:bodyPr/>
          <a:lstStyle/>
          <a:p>
            <a:fld id="{0CFEC368-1D7A-4F81-ABF6-AE0E36BAF64C}" type="slidenum">
              <a:rPr lang="en-US" smtClean="0">
                <a:latin typeface="Cambria" panose="02040503050406030204" pitchFamily="18" charset="0"/>
              </a:rPr>
              <a:pPr/>
              <a:t>10</a:t>
            </a:fld>
            <a:endParaRPr lang="en-US" dirty="0">
              <a:latin typeface="Cambria" panose="02040503050406030204" pitchFamily="18" charset="0"/>
            </a:endParaRPr>
          </a:p>
        </p:txBody>
      </p:sp>
      <p:cxnSp>
        <p:nvCxnSpPr>
          <p:cNvPr id="12" name="Straight Arrow Connector 11"/>
          <p:cNvCxnSpPr/>
          <p:nvPr/>
        </p:nvCxnSpPr>
        <p:spPr>
          <a:xfrm>
            <a:off x="2837805" y="2474595"/>
            <a:ext cx="300355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3" name="Text Box 2"/>
          <p:cNvSpPr txBox="1">
            <a:spLocks noChangeArrowheads="1"/>
          </p:cNvSpPr>
          <p:nvPr/>
        </p:nvSpPr>
        <p:spPr bwMode="auto">
          <a:xfrm>
            <a:off x="3317020" y="1855010"/>
            <a:ext cx="2339601" cy="913281"/>
          </a:xfrm>
          <a:prstGeom prst="rect">
            <a:avLst/>
          </a:prstGeom>
          <a:noFill/>
          <a:ln w="9525">
            <a:noFill/>
            <a:miter lim="800000"/>
            <a:headEnd/>
            <a:tailEnd/>
          </a:ln>
        </p:spPr>
        <p:txBody>
          <a:bodyPr rot="0" vert="horz" wrap="square" lIns="91440" tIns="45720" rIns="91440" bIns="45720" anchor="t" anchorCtr="0">
            <a:noAutofit/>
          </a:bodyPr>
          <a:lstStyle>
            <a:defPPr>
              <a:defRPr lang="en-US"/>
            </a:defPPr>
            <a:lvl1pPr marL="0" marR="0">
              <a:spcBef>
                <a:spcPts val="0"/>
              </a:spcBef>
              <a:spcAft>
                <a:spcPts val="0"/>
              </a:spcAft>
              <a:defRPr>
                <a:effectLst/>
                <a:latin typeface="+mn-lt"/>
                <a:ea typeface="Calibri"/>
                <a:cs typeface="Times New Roman"/>
              </a:defRPr>
            </a:lvl1pPr>
          </a:lstStyle>
          <a:p>
            <a:r>
              <a:rPr lang="en-US" dirty="0">
                <a:latin typeface="Cambria" panose="02040503050406030204" pitchFamily="18" charset="0"/>
                <a:ea typeface="Cambria" panose="02040503050406030204" pitchFamily="18" charset="0"/>
              </a:rPr>
              <a:t>Transfer Low or </a:t>
            </a:r>
            <a:br>
              <a:rPr lang="en-US" dirty="0">
                <a:latin typeface="Cambria" panose="02040503050406030204" pitchFamily="18" charset="0"/>
                <a:ea typeface="Cambria" panose="02040503050406030204" pitchFamily="18" charset="0"/>
              </a:rPr>
            </a:br>
            <a:r>
              <a:rPr lang="en-US" dirty="0">
                <a:latin typeface="Cambria" panose="02040503050406030204" pitchFamily="18" charset="0"/>
                <a:ea typeface="Cambria" panose="02040503050406030204" pitchFamily="18" charset="0"/>
              </a:rPr>
              <a:t>No-Basis Assets</a:t>
            </a:r>
          </a:p>
        </p:txBody>
      </p:sp>
      <p:cxnSp>
        <p:nvCxnSpPr>
          <p:cNvPr id="14" name="Straight Arrow Connector 13"/>
          <p:cNvCxnSpPr/>
          <p:nvPr/>
        </p:nvCxnSpPr>
        <p:spPr>
          <a:xfrm>
            <a:off x="6405819" y="2903112"/>
            <a:ext cx="0" cy="1630775"/>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2840067" y="2667000"/>
            <a:ext cx="2960099" cy="2059"/>
          </a:xfrm>
          <a:prstGeom prst="straightConnector1">
            <a:avLst/>
          </a:prstGeom>
          <a:ln w="25400">
            <a:solidFill>
              <a:schemeClr val="tx1"/>
            </a:solidFill>
            <a:prstDash val="sysDash"/>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16" name="Text Box 2"/>
          <p:cNvSpPr txBox="1">
            <a:spLocks noChangeArrowheads="1"/>
          </p:cNvSpPr>
          <p:nvPr/>
        </p:nvSpPr>
        <p:spPr bwMode="auto">
          <a:xfrm>
            <a:off x="3169779" y="2798444"/>
            <a:ext cx="2339601" cy="1840112"/>
          </a:xfrm>
          <a:prstGeom prst="rect">
            <a:avLst/>
          </a:prstGeom>
          <a:noFill/>
          <a:ln w="9525">
            <a:noFill/>
            <a:miter lim="800000"/>
            <a:headEnd/>
            <a:tailEnd/>
          </a:ln>
        </p:spPr>
        <p:txBody>
          <a:bodyPr rot="0" vert="horz" wrap="square" lIns="91440" tIns="45720" rIns="91440" bIns="45720" anchor="t" anchorCtr="0">
            <a:noAutofit/>
          </a:bodyPr>
          <a:lstStyle>
            <a:defPPr>
              <a:defRPr lang="en-US"/>
            </a:defPPr>
            <a:lvl1pPr marL="0" marR="0">
              <a:spcBef>
                <a:spcPts val="0"/>
              </a:spcBef>
              <a:spcAft>
                <a:spcPts val="0"/>
              </a:spcAft>
              <a:defRPr>
                <a:effectLst/>
                <a:latin typeface="+mn-lt"/>
                <a:ea typeface="Calibri"/>
                <a:cs typeface="Times New Roman"/>
              </a:defRPr>
            </a:lvl1pPr>
          </a:lstStyle>
          <a:p>
            <a:r>
              <a:rPr lang="en-US" dirty="0">
                <a:latin typeface="Cambria" panose="02040503050406030204" pitchFamily="18" charset="0"/>
                <a:ea typeface="Cambria" panose="02040503050406030204" pitchFamily="18" charset="0"/>
              </a:rPr>
              <a:t>Installment Note or Cash – Excluded Trust Tax on Income</a:t>
            </a:r>
          </a:p>
          <a:p>
            <a:endParaRPr lang="en-US" dirty="0"/>
          </a:p>
        </p:txBody>
      </p:sp>
      <p:sp>
        <p:nvSpPr>
          <p:cNvPr id="17" name="AutoShape 4"/>
          <p:cNvSpPr>
            <a:spLocks noChangeArrowheads="1"/>
          </p:cNvSpPr>
          <p:nvPr/>
        </p:nvSpPr>
        <p:spPr bwMode="auto">
          <a:xfrm>
            <a:off x="990600" y="2123349"/>
            <a:ext cx="1841027" cy="748665"/>
          </a:xfrm>
          <a:prstGeom prst="roundRect">
            <a:avLst>
              <a:gd name="adj" fmla="val 16667"/>
            </a:avLst>
          </a:prstGeom>
          <a:solidFill>
            <a:schemeClr val="bg1">
              <a:lumMod val="75000"/>
            </a:schemeClr>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lIns="101882" tIns="50941" rIns="101882" bIns="50941" anchor="ctr">
            <a:noAutofit/>
          </a:bodyPr>
          <a:lstStyle/>
          <a:p>
            <a:pPr marL="0" marR="0" algn="ctr" fontAlgn="base">
              <a:spcBef>
                <a:spcPts val="0"/>
              </a:spcBef>
              <a:spcAft>
                <a:spcPts val="0"/>
              </a:spcAft>
            </a:pPr>
            <a:r>
              <a:rPr lang="en-US" sz="2000" b="1" dirty="0">
                <a:latin typeface="Cambria" panose="02040503050406030204" pitchFamily="18" charset="0"/>
                <a:ea typeface="Cambria" panose="02040503050406030204" pitchFamily="18" charset="0"/>
              </a:rPr>
              <a:t>Excluded Trust</a:t>
            </a:r>
            <a:endParaRPr lang="en-US" sz="2000" b="1" dirty="0">
              <a:effectLst/>
              <a:latin typeface="Cambria" panose="02040503050406030204" pitchFamily="18" charset="0"/>
              <a:ea typeface="Cambria" panose="02040503050406030204" pitchFamily="18" charset="0"/>
            </a:endParaRPr>
          </a:p>
        </p:txBody>
      </p:sp>
      <p:sp>
        <p:nvSpPr>
          <p:cNvPr id="18" name="AutoShape 4"/>
          <p:cNvSpPr>
            <a:spLocks noChangeArrowheads="1"/>
          </p:cNvSpPr>
          <p:nvPr/>
        </p:nvSpPr>
        <p:spPr bwMode="auto">
          <a:xfrm>
            <a:off x="5460356" y="4533887"/>
            <a:ext cx="1966862" cy="1714513"/>
          </a:xfrm>
          <a:prstGeom prst="roundRect">
            <a:avLst>
              <a:gd name="adj" fmla="val 16667"/>
            </a:avLst>
          </a:prstGeom>
          <a:solidFill>
            <a:schemeClr val="bg1">
              <a:lumMod val="75000"/>
            </a:schemeClr>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lIns="101882" tIns="50941" rIns="101882" bIns="50941" anchor="ctr">
            <a:noAutofit/>
          </a:bodyPr>
          <a:lstStyle/>
          <a:p>
            <a:pPr algn="ctr">
              <a:spcBef>
                <a:spcPts val="0"/>
              </a:spcBef>
              <a:spcAft>
                <a:spcPts val="0"/>
              </a:spcAft>
            </a:pPr>
            <a:r>
              <a:rPr lang="en-US" sz="2000" b="1" dirty="0">
                <a:solidFill>
                  <a:srgbClr val="000000"/>
                </a:solidFill>
                <a:latin typeface="Cambria" panose="02040503050406030204" pitchFamily="18" charset="0"/>
                <a:ea typeface="Cambria" panose="02040503050406030204" pitchFamily="18" charset="0"/>
              </a:rPr>
              <a:t>Same Beneficiaries of Excluded Trust</a:t>
            </a:r>
          </a:p>
        </p:txBody>
      </p:sp>
      <p:sp>
        <p:nvSpPr>
          <p:cNvPr id="19" name="AutoShape 4"/>
          <p:cNvSpPr>
            <a:spLocks noChangeArrowheads="1"/>
          </p:cNvSpPr>
          <p:nvPr/>
        </p:nvSpPr>
        <p:spPr bwMode="auto">
          <a:xfrm>
            <a:off x="5841355" y="2161426"/>
            <a:ext cx="1146810" cy="748665"/>
          </a:xfrm>
          <a:prstGeom prst="roundRect">
            <a:avLst>
              <a:gd name="adj" fmla="val 16667"/>
            </a:avLst>
          </a:prstGeom>
          <a:solidFill>
            <a:schemeClr val="bg1">
              <a:lumMod val="75000"/>
            </a:schemeClr>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lIns="101882" tIns="50941" rIns="101882" bIns="50941" anchor="ctr">
            <a:noAutofit/>
          </a:bodyPr>
          <a:lstStyle/>
          <a:p>
            <a:pPr algn="ctr">
              <a:spcBef>
                <a:spcPts val="0"/>
              </a:spcBef>
              <a:spcAft>
                <a:spcPts val="0"/>
              </a:spcAft>
            </a:pPr>
            <a:r>
              <a:rPr lang="en-US" sz="2000" b="1" dirty="0">
                <a:solidFill>
                  <a:srgbClr val="000000"/>
                </a:solidFill>
                <a:latin typeface="Cambria" panose="02040503050406030204" pitchFamily="18" charset="0"/>
                <a:ea typeface="Cambria" panose="02040503050406030204" pitchFamily="18" charset="0"/>
              </a:rPr>
              <a:t>OBIT</a:t>
            </a:r>
          </a:p>
        </p:txBody>
      </p:sp>
      <p:sp>
        <p:nvSpPr>
          <p:cNvPr id="27" name="Text Box 2"/>
          <p:cNvSpPr txBox="1">
            <a:spLocks noChangeArrowheads="1"/>
          </p:cNvSpPr>
          <p:nvPr/>
        </p:nvSpPr>
        <p:spPr bwMode="auto">
          <a:xfrm>
            <a:off x="6577587" y="3297065"/>
            <a:ext cx="1699260" cy="842869"/>
          </a:xfrm>
          <a:prstGeom prst="rect">
            <a:avLst/>
          </a:prstGeom>
          <a:noFill/>
          <a:ln w="9525">
            <a:noFill/>
            <a:miter lim="800000"/>
            <a:headEnd/>
            <a:tailEnd/>
          </a:ln>
        </p:spPr>
        <p:txBody>
          <a:bodyPr rot="0" vert="horz" wrap="square" lIns="91440" tIns="45720" rIns="91440" bIns="45720" anchor="t" anchorCtr="0">
            <a:noAutofit/>
          </a:bodyPr>
          <a:lstStyle/>
          <a:p>
            <a:pPr marL="0" marR="0">
              <a:spcBef>
                <a:spcPts val="0"/>
              </a:spcBef>
              <a:spcAft>
                <a:spcPts val="0"/>
              </a:spcAft>
            </a:pPr>
            <a:r>
              <a:rPr lang="en-US" sz="1600" dirty="0">
                <a:effectLst/>
                <a:latin typeface="Cambria" panose="02040503050406030204" pitchFamily="18" charset="0"/>
                <a:ea typeface="Cambria" panose="02040503050406030204" pitchFamily="18" charset="0"/>
                <a:cs typeface="Times New Roman"/>
              </a:rPr>
              <a:t>Step-Up on Beneficiary’s Death</a:t>
            </a:r>
          </a:p>
        </p:txBody>
      </p:sp>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10616" y="5896527"/>
            <a:ext cx="685800" cy="656673"/>
          </a:xfrm>
          <a:prstGeom prst="rect">
            <a:avLst/>
          </a:prstGeom>
        </p:spPr>
      </p:pic>
    </p:spTree>
    <p:extLst>
      <p:ext uri="{BB962C8B-B14F-4D97-AF65-F5344CB8AC3E}">
        <p14:creationId xmlns:p14="http://schemas.microsoft.com/office/powerpoint/2010/main" val="37643928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066800"/>
          </a:xfrm>
        </p:spPr>
        <p:txBody>
          <a:bodyPr>
            <a:normAutofit fontScale="90000"/>
          </a:bodyPr>
          <a:lstStyle/>
          <a:p>
            <a:pPr algn="ctr"/>
            <a:r>
              <a:rPr lang="en-US" sz="3600" dirty="0">
                <a:latin typeface="Cambria" panose="02040503050406030204" pitchFamily="18" charset="0"/>
              </a:rPr>
              <a:t>SECURE Act – </a:t>
            </a:r>
            <a:br>
              <a:rPr lang="en-US" sz="3600" dirty="0">
                <a:latin typeface="Cambria" panose="02040503050406030204" pitchFamily="18" charset="0"/>
              </a:rPr>
            </a:br>
            <a:r>
              <a:rPr lang="en-US" sz="3600" dirty="0">
                <a:latin typeface="Cambria" panose="02040503050406030204" pitchFamily="18" charset="0"/>
              </a:rPr>
              <a:t>3 Beneficiary Categories</a:t>
            </a:r>
            <a:endParaRPr lang="en-US" sz="36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905000"/>
            <a:ext cx="7939216" cy="4669536"/>
          </a:xfrm>
        </p:spPr>
        <p:txBody>
          <a:bodyPr>
            <a:normAutofit/>
          </a:bodyPr>
          <a:lstStyle/>
          <a:p>
            <a:pPr lvl="1">
              <a:buFont typeface="Wingdings" panose="05000000000000000000" pitchFamily="2" charset="2"/>
              <a:buChar char="§"/>
            </a:pPr>
            <a:r>
              <a:rPr lang="en-US" b="1" dirty="0">
                <a:latin typeface="Cambria" panose="02040503050406030204" pitchFamily="18" charset="0"/>
                <a:ea typeface="Cambria" panose="02040503050406030204" pitchFamily="18" charset="0"/>
              </a:rPr>
              <a:t>Non-Designated Beneficiary</a:t>
            </a:r>
          </a:p>
          <a:p>
            <a:pPr lvl="2">
              <a:buFont typeface="Wingdings" panose="05000000000000000000" pitchFamily="2" charset="2"/>
              <a:buChar char="§"/>
            </a:pPr>
            <a:r>
              <a:rPr lang="en-US" dirty="0">
                <a:latin typeface="Cambria" panose="02040503050406030204" pitchFamily="18" charset="0"/>
                <a:ea typeface="Cambria" panose="02040503050406030204" pitchFamily="18" charset="0"/>
              </a:rPr>
              <a:t>5-Year Rule for benefits of participants who died before their RBD</a:t>
            </a:r>
          </a:p>
          <a:p>
            <a:pPr lvl="2">
              <a:buFont typeface="Wingdings" panose="05000000000000000000" pitchFamily="2" charset="2"/>
              <a:buChar char="§"/>
            </a:pPr>
            <a:r>
              <a:rPr lang="en-US" dirty="0">
                <a:latin typeface="Cambria" panose="02040503050406030204" pitchFamily="18" charset="0"/>
                <a:ea typeface="Cambria" panose="02040503050406030204" pitchFamily="18" charset="0"/>
              </a:rPr>
              <a:t>Participants remaining life expectancy is participant died on or after their RBD (“the Ghost Rule”)</a:t>
            </a:r>
          </a:p>
          <a:p>
            <a:pPr lvl="2">
              <a:buFont typeface="Wingdings" panose="05000000000000000000" pitchFamily="2" charset="2"/>
              <a:buChar char="§"/>
            </a:pPr>
            <a:endParaRPr lang="en-US" dirty="0">
              <a:latin typeface="Cambria" panose="02040503050406030204" pitchFamily="18" charset="0"/>
              <a:ea typeface="Cambria" panose="02040503050406030204" pitchFamily="18" charset="0"/>
            </a:endParaRPr>
          </a:p>
          <a:p>
            <a:pPr lvl="1">
              <a:buFont typeface="Wingdings" panose="05000000000000000000" pitchFamily="2" charset="2"/>
              <a:buChar char="§"/>
            </a:pPr>
            <a:r>
              <a:rPr lang="en-US" b="1" dirty="0">
                <a:latin typeface="Cambria" panose="02040503050406030204" pitchFamily="18" charset="0"/>
                <a:ea typeface="Cambria" panose="02040503050406030204" pitchFamily="18" charset="0"/>
              </a:rPr>
              <a:t>Designated Beneficiary</a:t>
            </a:r>
          </a:p>
          <a:p>
            <a:pPr lvl="2">
              <a:buFont typeface="Wingdings" panose="05000000000000000000" pitchFamily="2" charset="2"/>
              <a:buChar char="§"/>
            </a:pPr>
            <a:r>
              <a:rPr lang="en-US" dirty="0">
                <a:latin typeface="Cambria" panose="02040503050406030204" pitchFamily="18" charset="0"/>
                <a:ea typeface="Cambria" panose="02040503050406030204" pitchFamily="18" charset="0"/>
              </a:rPr>
              <a:t>10-Year Rule: All amounts must be distributed by 12/31 of the year that contains the 10th anniversary of the date of death</a:t>
            </a:r>
          </a:p>
          <a:p>
            <a:pPr lvl="2">
              <a:buFont typeface="Wingdings" panose="05000000000000000000" pitchFamily="2" charset="2"/>
              <a:buChar char="§"/>
            </a:pPr>
            <a:endParaRPr lang="en-US" dirty="0">
              <a:latin typeface="Cambria" panose="02040503050406030204" pitchFamily="18" charset="0"/>
              <a:ea typeface="Cambria" panose="02040503050406030204" pitchFamily="18" charset="0"/>
            </a:endParaRPr>
          </a:p>
          <a:p>
            <a:pPr lvl="1">
              <a:buFont typeface="Wingdings" panose="05000000000000000000" pitchFamily="2" charset="2"/>
              <a:buChar char="§"/>
            </a:pPr>
            <a:r>
              <a:rPr lang="en-US" b="1" dirty="0">
                <a:latin typeface="Cambria" panose="02040503050406030204" pitchFamily="18" charset="0"/>
                <a:ea typeface="Cambria" panose="02040503050406030204" pitchFamily="18" charset="0"/>
              </a:rPr>
              <a:t>Eligible Designated Beneficiary</a:t>
            </a:r>
          </a:p>
          <a:p>
            <a:pPr marL="274320" lvl="1" indent="0">
              <a:buNone/>
            </a:pPr>
            <a:endParaRPr lang="en-US" sz="1800" dirty="0"/>
          </a:p>
        </p:txBody>
      </p:sp>
      <p:sp>
        <p:nvSpPr>
          <p:cNvPr id="5" name="Slide Number Placeholder 4"/>
          <p:cNvSpPr>
            <a:spLocks noGrp="1"/>
          </p:cNvSpPr>
          <p:nvPr>
            <p:ph type="sldNum" sz="quarter" idx="12"/>
          </p:nvPr>
        </p:nvSpPr>
        <p:spPr>
          <a:xfrm>
            <a:off x="8382000" y="0"/>
            <a:ext cx="762000" cy="329184"/>
          </a:xfrm>
        </p:spPr>
        <p:txBody>
          <a:bodyPr/>
          <a:lstStyle/>
          <a:p>
            <a:fld id="{719E2BCC-4835-448A-86EF-ED9AEC104379}" type="slidenum">
              <a:rPr lang="en-US" smtClean="0">
                <a:latin typeface="Cambria" panose="02040503050406030204" pitchFamily="18" charset="0"/>
              </a:rPr>
              <a:t>11</a:t>
            </a:fld>
            <a:endParaRPr lang="en-US" dirty="0">
              <a:latin typeface="Cambria" panose="02040503050406030204" pitchFamily="18" charset="0"/>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10616" y="5896527"/>
            <a:ext cx="685800" cy="656673"/>
          </a:xfrm>
          <a:prstGeom prst="rect">
            <a:avLst/>
          </a:prstGeom>
        </p:spPr>
      </p:pic>
    </p:spTree>
    <p:extLst>
      <p:ext uri="{BB962C8B-B14F-4D97-AF65-F5344CB8AC3E}">
        <p14:creationId xmlns:p14="http://schemas.microsoft.com/office/powerpoint/2010/main" val="42576608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066800"/>
          </a:xfrm>
        </p:spPr>
        <p:txBody>
          <a:bodyPr>
            <a:normAutofit fontScale="90000"/>
          </a:bodyPr>
          <a:lstStyle/>
          <a:p>
            <a:pPr algn="ctr"/>
            <a:r>
              <a:rPr lang="en-US" sz="3600" dirty="0">
                <a:latin typeface="Cambria" panose="02040503050406030204" pitchFamily="18" charset="0"/>
              </a:rPr>
              <a:t>SECURE Act – </a:t>
            </a:r>
            <a:br>
              <a:rPr lang="en-US" sz="3600" dirty="0">
                <a:latin typeface="Cambria" panose="02040503050406030204" pitchFamily="18" charset="0"/>
              </a:rPr>
            </a:br>
            <a:r>
              <a:rPr lang="en-US" sz="3600" dirty="0">
                <a:latin typeface="Cambria" panose="02040503050406030204" pitchFamily="18" charset="0"/>
              </a:rPr>
              <a:t>Eligible Designated Beneficiary</a:t>
            </a:r>
            <a:endParaRPr lang="en-US" sz="36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905000"/>
            <a:ext cx="7939216" cy="4669536"/>
          </a:xfrm>
        </p:spPr>
        <p:txBody>
          <a:bodyPr>
            <a:normAutofit/>
          </a:bodyPr>
          <a:lstStyle/>
          <a:p>
            <a:pPr lvl="1">
              <a:buFont typeface="Wingdings" panose="05000000000000000000" pitchFamily="2" charset="2"/>
              <a:buChar char="§"/>
            </a:pPr>
            <a:r>
              <a:rPr lang="en-US" b="1" dirty="0">
                <a:latin typeface="Cambria" panose="02040503050406030204" pitchFamily="18" charset="0"/>
                <a:ea typeface="Cambria" panose="02040503050406030204" pitchFamily="18" charset="0"/>
              </a:rPr>
              <a:t>Requires most non-spouse beneficiaries to withdraw inherited account balances within 10 year of the account owner’s death.</a:t>
            </a:r>
          </a:p>
          <a:p>
            <a:pPr lvl="1">
              <a:buFont typeface="Wingdings" panose="05000000000000000000" pitchFamily="2" charset="2"/>
              <a:buChar char="§"/>
            </a:pPr>
            <a:endParaRPr lang="en-US" b="1" dirty="0">
              <a:latin typeface="Cambria" panose="02040503050406030204" pitchFamily="18" charset="0"/>
              <a:ea typeface="Cambria" panose="02040503050406030204" pitchFamily="18" charset="0"/>
            </a:endParaRPr>
          </a:p>
          <a:p>
            <a:pPr lvl="1">
              <a:buFont typeface="Wingdings" panose="05000000000000000000" pitchFamily="2" charset="2"/>
              <a:buChar char="§"/>
            </a:pPr>
            <a:r>
              <a:rPr lang="en-US" dirty="0">
                <a:latin typeface="Cambria" panose="02040503050406030204" pitchFamily="18" charset="0"/>
                <a:ea typeface="Cambria" panose="02040503050406030204" pitchFamily="18" charset="0"/>
              </a:rPr>
              <a:t>Exceptions for beneficiaries who are either –	                                            “Eligible Designated Beneficiaries”</a:t>
            </a:r>
          </a:p>
          <a:p>
            <a:pPr lvl="2">
              <a:buFont typeface="Wingdings" panose="05000000000000000000" pitchFamily="2" charset="2"/>
              <a:buChar char="§"/>
            </a:pPr>
            <a:r>
              <a:rPr lang="en-US" dirty="0">
                <a:latin typeface="Cambria" panose="02040503050406030204" pitchFamily="18" charset="0"/>
                <a:ea typeface="Cambria" panose="02040503050406030204" pitchFamily="18" charset="0"/>
              </a:rPr>
              <a:t>Surviving Spouse</a:t>
            </a:r>
          </a:p>
          <a:p>
            <a:pPr lvl="2">
              <a:buFont typeface="Wingdings" panose="05000000000000000000" pitchFamily="2" charset="2"/>
              <a:buChar char="§"/>
            </a:pPr>
            <a:r>
              <a:rPr lang="en-US" dirty="0">
                <a:latin typeface="Cambria" panose="02040503050406030204" pitchFamily="18" charset="0"/>
                <a:ea typeface="Cambria" panose="02040503050406030204" pitchFamily="18" charset="0"/>
              </a:rPr>
              <a:t>Minor Children of Participant</a:t>
            </a:r>
          </a:p>
          <a:p>
            <a:pPr lvl="2">
              <a:buFont typeface="Wingdings" panose="05000000000000000000" pitchFamily="2" charset="2"/>
              <a:buChar char="§"/>
            </a:pPr>
            <a:r>
              <a:rPr lang="en-US" dirty="0">
                <a:latin typeface="Cambria" panose="02040503050406030204" pitchFamily="18" charset="0"/>
                <a:ea typeface="Cambria" panose="02040503050406030204" pitchFamily="18" charset="0"/>
              </a:rPr>
              <a:t>Beneficiary not less than 10 years younger than participant</a:t>
            </a:r>
          </a:p>
          <a:p>
            <a:pPr lvl="2">
              <a:buFont typeface="Wingdings" panose="05000000000000000000" pitchFamily="2" charset="2"/>
              <a:buChar char="§"/>
            </a:pPr>
            <a:r>
              <a:rPr lang="en-US" dirty="0">
                <a:latin typeface="Cambria" panose="02040503050406030204" pitchFamily="18" charset="0"/>
                <a:ea typeface="Cambria" panose="02040503050406030204" pitchFamily="18" charset="0"/>
              </a:rPr>
              <a:t>Chronically Ill</a:t>
            </a:r>
          </a:p>
          <a:p>
            <a:pPr lvl="2">
              <a:buFont typeface="Wingdings" panose="05000000000000000000" pitchFamily="2" charset="2"/>
              <a:buChar char="§"/>
            </a:pPr>
            <a:r>
              <a:rPr lang="en-US" dirty="0">
                <a:latin typeface="Cambria" panose="02040503050406030204" pitchFamily="18" charset="0"/>
                <a:ea typeface="Cambria" panose="02040503050406030204" pitchFamily="18" charset="0"/>
              </a:rPr>
              <a:t>Disabled</a:t>
            </a:r>
          </a:p>
          <a:p>
            <a:pPr marL="274320" lvl="1" indent="0">
              <a:buNone/>
            </a:pPr>
            <a:endParaRPr lang="en-US" sz="1800" dirty="0"/>
          </a:p>
        </p:txBody>
      </p:sp>
      <p:sp>
        <p:nvSpPr>
          <p:cNvPr id="5" name="Slide Number Placeholder 4"/>
          <p:cNvSpPr>
            <a:spLocks noGrp="1"/>
          </p:cNvSpPr>
          <p:nvPr>
            <p:ph type="sldNum" sz="quarter" idx="12"/>
          </p:nvPr>
        </p:nvSpPr>
        <p:spPr>
          <a:xfrm>
            <a:off x="8382000" y="0"/>
            <a:ext cx="762000" cy="329184"/>
          </a:xfrm>
        </p:spPr>
        <p:txBody>
          <a:bodyPr/>
          <a:lstStyle/>
          <a:p>
            <a:fld id="{719E2BCC-4835-448A-86EF-ED9AEC104379}" type="slidenum">
              <a:rPr lang="en-US" smtClean="0">
                <a:latin typeface="Cambria" panose="02040503050406030204" pitchFamily="18" charset="0"/>
              </a:rPr>
              <a:t>12</a:t>
            </a:fld>
            <a:endParaRPr lang="en-US" dirty="0">
              <a:latin typeface="Cambria" panose="02040503050406030204" pitchFamily="18" charset="0"/>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10616" y="5896527"/>
            <a:ext cx="685800" cy="656673"/>
          </a:xfrm>
          <a:prstGeom prst="rect">
            <a:avLst/>
          </a:prstGeom>
        </p:spPr>
      </p:pic>
    </p:spTree>
    <p:extLst>
      <p:ext uri="{BB962C8B-B14F-4D97-AF65-F5344CB8AC3E}">
        <p14:creationId xmlns:p14="http://schemas.microsoft.com/office/powerpoint/2010/main" val="132746873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066800"/>
          </a:xfrm>
        </p:spPr>
        <p:txBody>
          <a:bodyPr>
            <a:normAutofit fontScale="90000"/>
          </a:bodyPr>
          <a:lstStyle/>
          <a:p>
            <a:pPr algn="ctr"/>
            <a:r>
              <a:rPr lang="en-US" sz="3600" dirty="0">
                <a:latin typeface="Cambria" panose="02040503050406030204" pitchFamily="18" charset="0"/>
              </a:rPr>
              <a:t>SECURE Act – </a:t>
            </a:r>
            <a:br>
              <a:rPr lang="en-US" sz="3600" dirty="0">
                <a:latin typeface="Cambria" panose="02040503050406030204" pitchFamily="18" charset="0"/>
              </a:rPr>
            </a:br>
            <a:r>
              <a:rPr lang="en-US" sz="3600" dirty="0">
                <a:latin typeface="Cambria" panose="02040503050406030204" pitchFamily="18" charset="0"/>
              </a:rPr>
              <a:t>Eligible Designated Beneficiary</a:t>
            </a:r>
            <a:endParaRPr lang="en-US" sz="36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905000"/>
            <a:ext cx="7939216" cy="4669536"/>
          </a:xfrm>
        </p:spPr>
        <p:txBody>
          <a:bodyPr>
            <a:normAutofit/>
          </a:bodyPr>
          <a:lstStyle/>
          <a:p>
            <a:pPr lvl="1">
              <a:buFont typeface="Wingdings" panose="05000000000000000000" pitchFamily="2" charset="2"/>
              <a:buChar char="§"/>
            </a:pPr>
            <a:r>
              <a:rPr lang="en-US" b="1" dirty="0">
                <a:latin typeface="Cambria" panose="02040503050406030204" pitchFamily="18" charset="0"/>
                <a:ea typeface="Cambria" panose="02040503050406030204" pitchFamily="18" charset="0"/>
              </a:rPr>
              <a:t>On the subsequent death of the </a:t>
            </a:r>
            <a:br>
              <a:rPr lang="en-US" b="1" dirty="0">
                <a:latin typeface="Cambria" panose="02040503050406030204" pitchFamily="18" charset="0"/>
                <a:ea typeface="Cambria" panose="02040503050406030204" pitchFamily="18" charset="0"/>
              </a:rPr>
            </a:br>
            <a:r>
              <a:rPr lang="en-US" b="1" dirty="0">
                <a:latin typeface="Cambria" panose="02040503050406030204" pitchFamily="18" charset="0"/>
                <a:ea typeface="Cambria" panose="02040503050406030204" pitchFamily="18" charset="0"/>
              </a:rPr>
              <a:t>Eligible Designated Beneficiary:</a:t>
            </a:r>
          </a:p>
          <a:p>
            <a:pPr marL="274320" lvl="1" indent="0">
              <a:buNone/>
            </a:pPr>
            <a:endParaRPr lang="en-US" b="1" dirty="0">
              <a:latin typeface="Cambria" panose="02040503050406030204" pitchFamily="18" charset="0"/>
              <a:ea typeface="Cambria" panose="02040503050406030204" pitchFamily="18" charset="0"/>
            </a:endParaRPr>
          </a:p>
          <a:p>
            <a:pPr marL="274320" lvl="1" indent="0" algn="ctr">
              <a:buNone/>
            </a:pPr>
            <a:r>
              <a:rPr lang="en-US" b="1" u="sng" dirty="0">
                <a:latin typeface="Cambria" panose="02040503050406030204" pitchFamily="18" charset="0"/>
                <a:ea typeface="Cambria" panose="02040503050406030204" pitchFamily="18" charset="0"/>
              </a:rPr>
              <a:t>Ten Year Rule applies</a:t>
            </a:r>
          </a:p>
          <a:p>
            <a:pPr marL="274320" lvl="1" indent="0">
              <a:buNone/>
            </a:pPr>
            <a:endParaRPr lang="en-US" sz="1800" dirty="0"/>
          </a:p>
        </p:txBody>
      </p:sp>
      <p:sp>
        <p:nvSpPr>
          <p:cNvPr id="5" name="Slide Number Placeholder 4"/>
          <p:cNvSpPr>
            <a:spLocks noGrp="1"/>
          </p:cNvSpPr>
          <p:nvPr>
            <p:ph type="sldNum" sz="quarter" idx="12"/>
          </p:nvPr>
        </p:nvSpPr>
        <p:spPr>
          <a:xfrm>
            <a:off x="8382000" y="0"/>
            <a:ext cx="762000" cy="329184"/>
          </a:xfrm>
        </p:spPr>
        <p:txBody>
          <a:bodyPr/>
          <a:lstStyle/>
          <a:p>
            <a:fld id="{719E2BCC-4835-448A-86EF-ED9AEC104379}" type="slidenum">
              <a:rPr lang="en-US" smtClean="0">
                <a:latin typeface="Cambria" panose="02040503050406030204" pitchFamily="18" charset="0"/>
              </a:rPr>
              <a:t>13</a:t>
            </a:fld>
            <a:endParaRPr lang="en-US" dirty="0">
              <a:latin typeface="Cambria" panose="02040503050406030204" pitchFamily="18" charset="0"/>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10616" y="5896527"/>
            <a:ext cx="685800" cy="656673"/>
          </a:xfrm>
          <a:prstGeom prst="rect">
            <a:avLst/>
          </a:prstGeom>
        </p:spPr>
      </p:pic>
    </p:spTree>
    <p:extLst>
      <p:ext uri="{BB962C8B-B14F-4D97-AF65-F5344CB8AC3E}">
        <p14:creationId xmlns:p14="http://schemas.microsoft.com/office/powerpoint/2010/main" val="364938704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066800"/>
          </a:xfrm>
        </p:spPr>
        <p:txBody>
          <a:bodyPr>
            <a:normAutofit fontScale="90000"/>
          </a:bodyPr>
          <a:lstStyle/>
          <a:p>
            <a:pPr algn="ctr"/>
            <a:r>
              <a:rPr lang="en-US" sz="3600" dirty="0">
                <a:latin typeface="Cambria" panose="02040503050406030204" pitchFamily="18" charset="0"/>
              </a:rPr>
              <a:t>See-Through Trusts – </a:t>
            </a:r>
            <a:br>
              <a:rPr lang="en-US" sz="3600" dirty="0">
                <a:latin typeface="Cambria" panose="02040503050406030204" pitchFamily="18" charset="0"/>
              </a:rPr>
            </a:br>
            <a:r>
              <a:rPr lang="en-US" sz="3600" dirty="0">
                <a:latin typeface="Cambria" panose="02040503050406030204" pitchFamily="18" charset="0"/>
              </a:rPr>
              <a:t>Still Apply Under the SECURE Act</a:t>
            </a:r>
            <a:endParaRPr lang="en-US" sz="36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905000"/>
            <a:ext cx="7939216" cy="4669536"/>
          </a:xfrm>
        </p:spPr>
        <p:txBody>
          <a:bodyPr>
            <a:normAutofit/>
          </a:bodyPr>
          <a:lstStyle/>
          <a:p>
            <a:pPr lvl="1">
              <a:buFont typeface="Wingdings" panose="05000000000000000000" pitchFamily="2" charset="2"/>
              <a:buChar char="§"/>
            </a:pPr>
            <a:r>
              <a:rPr lang="en-US" dirty="0">
                <a:latin typeface="Cambria" panose="02040503050406030204" pitchFamily="18" charset="0"/>
                <a:ea typeface="Cambria" panose="02040503050406030204" pitchFamily="18" charset="0"/>
              </a:rPr>
              <a:t>Requirements: </a:t>
            </a:r>
          </a:p>
          <a:p>
            <a:pPr marL="274320" lvl="1" indent="0">
              <a:buNone/>
            </a:pPr>
            <a:endParaRPr lang="en-US" dirty="0">
              <a:latin typeface="Cambria" panose="02040503050406030204" pitchFamily="18" charset="0"/>
              <a:ea typeface="Cambria" panose="02040503050406030204" pitchFamily="18" charset="0"/>
            </a:endParaRPr>
          </a:p>
          <a:p>
            <a:pPr lvl="2">
              <a:buFont typeface="Wingdings" panose="05000000000000000000" pitchFamily="2" charset="2"/>
              <a:buChar char="§"/>
            </a:pPr>
            <a:r>
              <a:rPr lang="en-US" dirty="0">
                <a:latin typeface="Cambria" panose="02040503050406030204" pitchFamily="18" charset="0"/>
                <a:ea typeface="Cambria" panose="02040503050406030204" pitchFamily="18" charset="0"/>
              </a:rPr>
              <a:t>The Trust must be valid under state law. </a:t>
            </a:r>
          </a:p>
          <a:p>
            <a:pPr lvl="2">
              <a:buFont typeface="Wingdings" panose="05000000000000000000" pitchFamily="2" charset="2"/>
              <a:buChar char="§"/>
            </a:pPr>
            <a:r>
              <a:rPr lang="en-US" dirty="0">
                <a:latin typeface="Cambria" panose="02040503050406030204" pitchFamily="18" charset="0"/>
                <a:ea typeface="Cambria" panose="02040503050406030204" pitchFamily="18" charset="0"/>
              </a:rPr>
              <a:t>The Trust must be irrevocable or become irrevocable upon the death of the original owner.</a:t>
            </a:r>
          </a:p>
          <a:p>
            <a:pPr lvl="2">
              <a:buFont typeface="Wingdings" panose="05000000000000000000" pitchFamily="2" charset="2"/>
              <a:buChar char="§"/>
            </a:pPr>
            <a:r>
              <a:rPr lang="en-US" dirty="0">
                <a:latin typeface="Cambria" panose="02040503050406030204" pitchFamily="18" charset="0"/>
                <a:ea typeface="Cambria" panose="02040503050406030204" pitchFamily="18" charset="0"/>
              </a:rPr>
              <a:t>The Trust’s underlying beneficiaries must (all) be identifiable individuals.</a:t>
            </a:r>
          </a:p>
          <a:p>
            <a:pPr lvl="2">
              <a:buFont typeface="Wingdings" panose="05000000000000000000" pitchFamily="2" charset="2"/>
              <a:buChar char="§"/>
            </a:pPr>
            <a:r>
              <a:rPr lang="en-US" dirty="0">
                <a:latin typeface="Cambria" panose="02040503050406030204" pitchFamily="18" charset="0"/>
                <a:ea typeface="Cambria" panose="02040503050406030204" pitchFamily="18" charset="0"/>
              </a:rPr>
              <a:t>There can be neither charities nor non-living humans such as pets.</a:t>
            </a:r>
          </a:p>
          <a:p>
            <a:pPr lvl="2">
              <a:buFont typeface="Wingdings" panose="05000000000000000000" pitchFamily="2" charset="2"/>
              <a:buChar char="§"/>
            </a:pPr>
            <a:r>
              <a:rPr lang="en-US" dirty="0">
                <a:latin typeface="Cambria" panose="02040503050406030204" pitchFamily="18" charset="0"/>
                <a:ea typeface="Cambria" panose="02040503050406030204" pitchFamily="18" charset="0"/>
              </a:rPr>
              <a:t>The Trust or detailed beneficiary list must be furnished to the IRA custodian or Plan Administrator by 10/31 in the year after death.</a:t>
            </a:r>
          </a:p>
          <a:p>
            <a:pPr marL="274320" lvl="1" indent="0">
              <a:buNone/>
            </a:pPr>
            <a:endParaRPr lang="en-US" sz="1800" dirty="0"/>
          </a:p>
        </p:txBody>
      </p:sp>
      <p:sp>
        <p:nvSpPr>
          <p:cNvPr id="5" name="Slide Number Placeholder 4"/>
          <p:cNvSpPr>
            <a:spLocks noGrp="1"/>
          </p:cNvSpPr>
          <p:nvPr>
            <p:ph type="sldNum" sz="quarter" idx="12"/>
          </p:nvPr>
        </p:nvSpPr>
        <p:spPr>
          <a:xfrm>
            <a:off x="8382000" y="0"/>
            <a:ext cx="762000" cy="329184"/>
          </a:xfrm>
        </p:spPr>
        <p:txBody>
          <a:bodyPr/>
          <a:lstStyle/>
          <a:p>
            <a:fld id="{719E2BCC-4835-448A-86EF-ED9AEC104379}" type="slidenum">
              <a:rPr lang="en-US" smtClean="0">
                <a:latin typeface="Cambria" panose="02040503050406030204" pitchFamily="18" charset="0"/>
              </a:rPr>
              <a:t>14</a:t>
            </a:fld>
            <a:endParaRPr lang="en-US" dirty="0">
              <a:latin typeface="Cambria" panose="02040503050406030204" pitchFamily="18" charset="0"/>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10616" y="5896527"/>
            <a:ext cx="685800" cy="656673"/>
          </a:xfrm>
          <a:prstGeom prst="rect">
            <a:avLst/>
          </a:prstGeom>
        </p:spPr>
      </p:pic>
    </p:spTree>
    <p:extLst>
      <p:ext uri="{BB962C8B-B14F-4D97-AF65-F5344CB8AC3E}">
        <p14:creationId xmlns:p14="http://schemas.microsoft.com/office/powerpoint/2010/main" val="307010918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066800"/>
          </a:xfrm>
        </p:spPr>
        <p:txBody>
          <a:bodyPr>
            <a:normAutofit fontScale="90000"/>
          </a:bodyPr>
          <a:lstStyle/>
          <a:p>
            <a:pPr algn="ctr"/>
            <a:r>
              <a:rPr lang="en-US" sz="3600" dirty="0">
                <a:latin typeface="Cambria" panose="02040503050406030204" pitchFamily="18" charset="0"/>
              </a:rPr>
              <a:t>See-Through Trusts – </a:t>
            </a:r>
            <a:br>
              <a:rPr lang="en-US" sz="3600" dirty="0">
                <a:latin typeface="Cambria" panose="02040503050406030204" pitchFamily="18" charset="0"/>
              </a:rPr>
            </a:br>
            <a:r>
              <a:rPr lang="en-US" sz="3600" dirty="0">
                <a:latin typeface="Cambria" panose="02040503050406030204" pitchFamily="18" charset="0"/>
              </a:rPr>
              <a:t>Still Apply Under the SECURE Act</a:t>
            </a:r>
            <a:endParaRPr lang="en-US" sz="36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905000"/>
            <a:ext cx="7939216" cy="4669536"/>
          </a:xfrm>
        </p:spPr>
        <p:txBody>
          <a:bodyPr>
            <a:normAutofit/>
          </a:bodyPr>
          <a:lstStyle/>
          <a:p>
            <a:pPr lvl="1">
              <a:buFont typeface="Wingdings" panose="05000000000000000000" pitchFamily="2" charset="2"/>
              <a:buChar char="§"/>
            </a:pPr>
            <a:r>
              <a:rPr lang="en-US" dirty="0">
                <a:latin typeface="Cambria" panose="02040503050406030204" pitchFamily="18" charset="0"/>
                <a:ea typeface="Cambria" panose="02040503050406030204" pitchFamily="18" charset="0"/>
              </a:rPr>
              <a:t>See-Through Trusts maybe either:</a:t>
            </a:r>
          </a:p>
          <a:p>
            <a:pPr lvl="2">
              <a:buFont typeface="Wingdings" panose="05000000000000000000" pitchFamily="2" charset="2"/>
              <a:buChar char="§"/>
            </a:pPr>
            <a:endParaRPr lang="en-US" dirty="0">
              <a:latin typeface="Cambria" panose="02040503050406030204" pitchFamily="18" charset="0"/>
              <a:ea typeface="Cambria" panose="02040503050406030204" pitchFamily="18" charset="0"/>
            </a:endParaRPr>
          </a:p>
          <a:p>
            <a:pPr lvl="2">
              <a:buFont typeface="Wingdings" panose="05000000000000000000" pitchFamily="2" charset="2"/>
              <a:buChar char="§"/>
            </a:pPr>
            <a:r>
              <a:rPr lang="en-US" dirty="0">
                <a:latin typeface="Cambria" panose="02040503050406030204" pitchFamily="18" charset="0"/>
                <a:ea typeface="Cambria" panose="02040503050406030204" pitchFamily="18" charset="0"/>
              </a:rPr>
              <a:t>Conduit Trusts –  </a:t>
            </a:r>
          </a:p>
          <a:p>
            <a:pPr lvl="3">
              <a:buFont typeface="Wingdings" panose="05000000000000000000" pitchFamily="2" charset="2"/>
              <a:buChar char="§"/>
            </a:pPr>
            <a:r>
              <a:rPr lang="en-US" dirty="0">
                <a:latin typeface="Cambria" panose="02040503050406030204" pitchFamily="18" charset="0"/>
                <a:ea typeface="Cambria" panose="02040503050406030204" pitchFamily="18" charset="0"/>
              </a:rPr>
              <a:t>All retirement plan distributions must be passed out more or less immediately to the individual life beneficiary.</a:t>
            </a:r>
          </a:p>
          <a:p>
            <a:pPr lvl="3">
              <a:buFont typeface="Wingdings" panose="05000000000000000000" pitchFamily="2" charset="2"/>
              <a:buChar char="§"/>
            </a:pPr>
            <a:r>
              <a:rPr lang="en-US" dirty="0">
                <a:latin typeface="Cambria" panose="02040503050406030204" pitchFamily="18" charset="0"/>
                <a:ea typeface="Cambria" panose="02040503050406030204" pitchFamily="18" charset="0"/>
              </a:rPr>
              <a:t>The Conduit Beneficiary is considered to be the sole beneficiary.</a:t>
            </a:r>
          </a:p>
          <a:p>
            <a:pPr lvl="3">
              <a:buFont typeface="Wingdings" panose="05000000000000000000" pitchFamily="2" charset="2"/>
              <a:buChar char="§"/>
            </a:pPr>
            <a:r>
              <a:rPr lang="en-US" dirty="0">
                <a:latin typeface="Cambria" panose="02040503050406030204" pitchFamily="18" charset="0"/>
                <a:ea typeface="Cambria" panose="02040503050406030204" pitchFamily="18" charset="0"/>
              </a:rPr>
              <a:t>Have automatic qualification as a See-Through Trust.</a:t>
            </a:r>
          </a:p>
          <a:p>
            <a:pPr lvl="1">
              <a:buFont typeface="Wingdings" panose="05000000000000000000" pitchFamily="2" charset="2"/>
              <a:buChar char="§"/>
            </a:pPr>
            <a:endParaRPr lang="en-US" dirty="0">
              <a:latin typeface="Cambria" panose="02040503050406030204" pitchFamily="18" charset="0"/>
              <a:ea typeface="Cambria" panose="02040503050406030204" pitchFamily="18" charset="0"/>
            </a:endParaRPr>
          </a:p>
          <a:p>
            <a:pPr lvl="2">
              <a:buFont typeface="Wingdings" panose="05000000000000000000" pitchFamily="2" charset="2"/>
              <a:buChar char="§"/>
            </a:pPr>
            <a:r>
              <a:rPr lang="en-US" dirty="0">
                <a:latin typeface="Cambria" panose="02040503050406030204" pitchFamily="18" charset="0"/>
                <a:ea typeface="Cambria" panose="02040503050406030204" pitchFamily="18" charset="0"/>
              </a:rPr>
              <a:t>Accumulation Trusts – </a:t>
            </a:r>
          </a:p>
          <a:p>
            <a:pPr lvl="3">
              <a:buFont typeface="Wingdings" panose="05000000000000000000" pitchFamily="2" charset="2"/>
              <a:buChar char="§"/>
            </a:pPr>
            <a:r>
              <a:rPr lang="en-US" dirty="0">
                <a:latin typeface="Cambria" panose="02040503050406030204" pitchFamily="18" charset="0"/>
                <a:ea typeface="Cambria" panose="02040503050406030204" pitchFamily="18" charset="0"/>
              </a:rPr>
              <a:t>All beneficiaries who might ever be entitled to receive such accumulation are “counted” for the minimum distribution rules. </a:t>
            </a:r>
          </a:p>
          <a:p>
            <a:pPr lvl="3">
              <a:buFont typeface="Wingdings" panose="05000000000000000000" pitchFamily="2" charset="2"/>
              <a:buChar char="§"/>
            </a:pPr>
            <a:r>
              <a:rPr lang="en-US" dirty="0">
                <a:latin typeface="Cambria" panose="02040503050406030204" pitchFamily="18" charset="0"/>
                <a:ea typeface="Cambria" panose="02040503050406030204" pitchFamily="18" charset="0"/>
              </a:rPr>
              <a:t>All beneficiaries must be individuals. </a:t>
            </a:r>
          </a:p>
          <a:p>
            <a:pPr marL="274320" lvl="1" indent="0">
              <a:buNone/>
            </a:pPr>
            <a:endParaRPr lang="en-US" sz="1800" dirty="0"/>
          </a:p>
        </p:txBody>
      </p:sp>
      <p:sp>
        <p:nvSpPr>
          <p:cNvPr id="5" name="Slide Number Placeholder 4"/>
          <p:cNvSpPr>
            <a:spLocks noGrp="1"/>
          </p:cNvSpPr>
          <p:nvPr>
            <p:ph type="sldNum" sz="quarter" idx="12"/>
          </p:nvPr>
        </p:nvSpPr>
        <p:spPr>
          <a:xfrm>
            <a:off x="8382000" y="0"/>
            <a:ext cx="762000" cy="329184"/>
          </a:xfrm>
        </p:spPr>
        <p:txBody>
          <a:bodyPr/>
          <a:lstStyle/>
          <a:p>
            <a:fld id="{719E2BCC-4835-448A-86EF-ED9AEC104379}" type="slidenum">
              <a:rPr lang="en-US" smtClean="0">
                <a:latin typeface="Cambria" panose="02040503050406030204" pitchFamily="18" charset="0"/>
              </a:rPr>
              <a:t>15</a:t>
            </a:fld>
            <a:endParaRPr lang="en-US" dirty="0">
              <a:latin typeface="Cambria" panose="02040503050406030204" pitchFamily="18" charset="0"/>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10616" y="5896527"/>
            <a:ext cx="685800" cy="656673"/>
          </a:xfrm>
          <a:prstGeom prst="rect">
            <a:avLst/>
          </a:prstGeom>
        </p:spPr>
      </p:pic>
    </p:spTree>
    <p:extLst>
      <p:ext uri="{BB962C8B-B14F-4D97-AF65-F5344CB8AC3E}">
        <p14:creationId xmlns:p14="http://schemas.microsoft.com/office/powerpoint/2010/main" val="410666576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200" dirty="0">
                <a:latin typeface="Cambria" panose="02040503050406030204" pitchFamily="18" charset="0"/>
              </a:rPr>
              <a:t>Planning for Retirement Benefits with Trusts:</a:t>
            </a:r>
            <a:endParaRPr lang="en-US" sz="3200" dirty="0"/>
          </a:p>
        </p:txBody>
      </p:sp>
      <p:sp>
        <p:nvSpPr>
          <p:cNvPr id="4" name="Slide Number Placeholder 3"/>
          <p:cNvSpPr>
            <a:spLocks noGrp="1"/>
          </p:cNvSpPr>
          <p:nvPr>
            <p:ph type="sldNum" sz="quarter" idx="12"/>
          </p:nvPr>
        </p:nvSpPr>
        <p:spPr>
          <a:xfrm>
            <a:off x="8396416" y="0"/>
            <a:ext cx="762000" cy="329184"/>
          </a:xfrm>
        </p:spPr>
        <p:txBody>
          <a:bodyPr/>
          <a:lstStyle/>
          <a:p>
            <a:fld id="{0CFEC368-1D7A-4F81-ABF6-AE0E36BAF64C}" type="slidenum">
              <a:rPr lang="en-US" smtClean="0">
                <a:latin typeface="Cambria" panose="02040503050406030204" pitchFamily="18" charset="0"/>
              </a:rPr>
              <a:pPr/>
              <a:t>16</a:t>
            </a:fld>
            <a:endParaRPr lang="en-US" dirty="0">
              <a:latin typeface="Cambria" panose="02040503050406030204" pitchFamily="18" charset="0"/>
            </a:endParaRPr>
          </a:p>
        </p:txBody>
      </p:sp>
      <p:cxnSp>
        <p:nvCxnSpPr>
          <p:cNvPr id="22" name="Straight Arrow Connector 21">
            <a:extLst>
              <a:ext uri="{FF2B5EF4-FFF2-40B4-BE49-F238E27FC236}">
                <a16:creationId xmlns:a16="http://schemas.microsoft.com/office/drawing/2014/main" id="{CE954A97-DCAC-4AA3-A75F-2C7F90C4B3CF}"/>
              </a:ext>
            </a:extLst>
          </p:cNvPr>
          <p:cNvCxnSpPr>
            <a:cxnSpLocks/>
          </p:cNvCxnSpPr>
          <p:nvPr/>
        </p:nvCxnSpPr>
        <p:spPr>
          <a:xfrm flipV="1">
            <a:off x="3941623" y="1750812"/>
            <a:ext cx="989901" cy="836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3" name="Title 1">
            <a:extLst>
              <a:ext uri="{FF2B5EF4-FFF2-40B4-BE49-F238E27FC236}">
                <a16:creationId xmlns:a16="http://schemas.microsoft.com/office/drawing/2014/main" id="{CF81D6E9-8B41-4741-87B8-A2592A4CF93A}"/>
              </a:ext>
            </a:extLst>
          </p:cNvPr>
          <p:cNvSpPr txBox="1">
            <a:spLocks/>
          </p:cNvSpPr>
          <p:nvPr/>
        </p:nvSpPr>
        <p:spPr bwMode="black">
          <a:xfrm>
            <a:off x="5029200" y="1393772"/>
            <a:ext cx="1560688" cy="738664"/>
          </a:xfrm>
          <a:prstGeom prst="rect">
            <a:avLst/>
          </a:prstGeom>
          <a:solidFill>
            <a:schemeClr val="bg1">
              <a:lumMod val="75000"/>
            </a:schemeClr>
          </a:solidFill>
          <a:ln w="31750" cap="sq">
            <a:solidFill>
              <a:srgbClr val="CBBA48"/>
            </a:solidFill>
            <a:miter lim="800000"/>
          </a:ln>
        </p:spPr>
        <p:txBody>
          <a:bodyPr vert="horz" lIns="182880" tIns="182880" rIns="182880" bIns="182880" rtlCol="0" anchor="ctr">
            <a:normAutofit fontScale="77500" lnSpcReduction="20000"/>
          </a:bodyPr>
          <a:lst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a:lstStyle>
          <a:p>
            <a:r>
              <a:rPr lang="en-US" sz="1400" cap="none" dirty="0">
                <a:latin typeface="Cambria" panose="02040503050406030204" pitchFamily="18" charset="0"/>
                <a:ea typeface="Cambria" panose="02040503050406030204" pitchFamily="18" charset="0"/>
              </a:rPr>
              <a:t>Non-Designated Beneficiary</a:t>
            </a:r>
            <a:endParaRPr lang="en-US" sz="1400" dirty="0"/>
          </a:p>
        </p:txBody>
      </p:sp>
      <p:sp>
        <p:nvSpPr>
          <p:cNvPr id="25" name="Title 1">
            <a:extLst>
              <a:ext uri="{FF2B5EF4-FFF2-40B4-BE49-F238E27FC236}">
                <a16:creationId xmlns:a16="http://schemas.microsoft.com/office/drawing/2014/main" id="{AE2212DE-13CB-4D8E-872F-ABB140EDEA8E}"/>
              </a:ext>
            </a:extLst>
          </p:cNvPr>
          <p:cNvSpPr txBox="1">
            <a:spLocks/>
          </p:cNvSpPr>
          <p:nvPr/>
        </p:nvSpPr>
        <p:spPr bwMode="black">
          <a:xfrm>
            <a:off x="3352800" y="3880877"/>
            <a:ext cx="1649498" cy="855719"/>
          </a:xfrm>
          <a:prstGeom prst="rect">
            <a:avLst/>
          </a:prstGeom>
          <a:solidFill>
            <a:srgbClr val="FFFFFF"/>
          </a:solidFill>
          <a:ln w="31750" cap="sq">
            <a:solidFill>
              <a:srgbClr val="404040"/>
            </a:solidFill>
            <a:miter lim="800000"/>
          </a:ln>
        </p:spPr>
        <p:txBody>
          <a:bodyPr vert="horz" lIns="182880" tIns="182880" rIns="182880" bIns="182880" rtlCol="0" anchor="ctr">
            <a:normAutofit lnSpcReduction="10000"/>
          </a:bodyPr>
          <a:lst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a:lstStyle>
          <a:p>
            <a:r>
              <a:rPr lang="en-US" sz="1200" cap="none" dirty="0">
                <a:latin typeface="Cambria" panose="02040503050406030204" pitchFamily="18" charset="0"/>
                <a:ea typeface="Cambria" panose="02040503050406030204" pitchFamily="18" charset="0"/>
              </a:rPr>
              <a:t>Bene not less than 10 years younger </a:t>
            </a:r>
            <a:endParaRPr lang="en-US" sz="1200" dirty="0"/>
          </a:p>
        </p:txBody>
      </p:sp>
      <p:sp>
        <p:nvSpPr>
          <p:cNvPr id="26" name="Title 1">
            <a:extLst>
              <a:ext uri="{FF2B5EF4-FFF2-40B4-BE49-F238E27FC236}">
                <a16:creationId xmlns:a16="http://schemas.microsoft.com/office/drawing/2014/main" id="{AC9B0F0A-9A08-4437-8562-7B8144BE755A}"/>
              </a:ext>
            </a:extLst>
          </p:cNvPr>
          <p:cNvSpPr txBox="1">
            <a:spLocks/>
          </p:cNvSpPr>
          <p:nvPr/>
        </p:nvSpPr>
        <p:spPr bwMode="black">
          <a:xfrm>
            <a:off x="1726482" y="3880485"/>
            <a:ext cx="1496737" cy="855719"/>
          </a:xfrm>
          <a:prstGeom prst="rect">
            <a:avLst/>
          </a:prstGeom>
          <a:solidFill>
            <a:srgbClr val="FFFFFF"/>
          </a:solidFill>
          <a:ln w="31750" cap="sq">
            <a:solidFill>
              <a:srgbClr val="404040"/>
            </a:solidFill>
            <a:miter lim="800000"/>
          </a:ln>
        </p:spPr>
        <p:txBody>
          <a:bodyPr vert="horz" lIns="182880" tIns="182880" rIns="182880" bIns="182880" rtlCol="0" anchor="ctr">
            <a:normAutofit fontScale="92500" lnSpcReduction="10000"/>
          </a:bodyPr>
          <a:lst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a:lstStyle>
          <a:p>
            <a:r>
              <a:rPr lang="en-US" sz="1400" cap="none" dirty="0">
                <a:latin typeface="Cambria" panose="02040503050406030204" pitchFamily="18" charset="0"/>
                <a:ea typeface="Cambria" panose="02040503050406030204" pitchFamily="18" charset="0"/>
              </a:rPr>
              <a:t>Minor Child of Participant</a:t>
            </a:r>
            <a:endParaRPr lang="en-US" sz="1400" dirty="0"/>
          </a:p>
        </p:txBody>
      </p:sp>
      <p:sp>
        <p:nvSpPr>
          <p:cNvPr id="28" name="Title 1">
            <a:extLst>
              <a:ext uri="{FF2B5EF4-FFF2-40B4-BE49-F238E27FC236}">
                <a16:creationId xmlns:a16="http://schemas.microsoft.com/office/drawing/2014/main" id="{9AC01A4E-693F-4BC1-AA50-62A2EC7FA6C6}"/>
              </a:ext>
            </a:extLst>
          </p:cNvPr>
          <p:cNvSpPr txBox="1">
            <a:spLocks/>
          </p:cNvSpPr>
          <p:nvPr/>
        </p:nvSpPr>
        <p:spPr bwMode="black">
          <a:xfrm>
            <a:off x="252732" y="3880485"/>
            <a:ext cx="1271268" cy="855719"/>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a:lstStyle>
          <a:p>
            <a:r>
              <a:rPr lang="en-US" sz="1300" cap="none" dirty="0">
                <a:latin typeface="Cambria" panose="02040503050406030204" pitchFamily="18" charset="0"/>
                <a:ea typeface="Cambria" panose="02040503050406030204" pitchFamily="18" charset="0"/>
              </a:rPr>
              <a:t>Surviving</a:t>
            </a:r>
            <a:br>
              <a:rPr lang="en-US" sz="1300" cap="none" dirty="0">
                <a:latin typeface="Cambria" panose="02040503050406030204" pitchFamily="18" charset="0"/>
                <a:ea typeface="Cambria" panose="02040503050406030204" pitchFamily="18" charset="0"/>
              </a:rPr>
            </a:br>
            <a:r>
              <a:rPr lang="en-US" sz="1300" cap="none" dirty="0">
                <a:latin typeface="Cambria" panose="02040503050406030204" pitchFamily="18" charset="0"/>
                <a:ea typeface="Cambria" panose="02040503050406030204" pitchFamily="18" charset="0"/>
              </a:rPr>
              <a:t>Spouse</a:t>
            </a:r>
            <a:endParaRPr lang="en-US" sz="1300" dirty="0"/>
          </a:p>
        </p:txBody>
      </p:sp>
      <p:sp>
        <p:nvSpPr>
          <p:cNvPr id="29" name="Title 1">
            <a:extLst>
              <a:ext uri="{FF2B5EF4-FFF2-40B4-BE49-F238E27FC236}">
                <a16:creationId xmlns:a16="http://schemas.microsoft.com/office/drawing/2014/main" id="{7B75AB72-4258-44C9-8B4C-6D7FEC05F954}"/>
              </a:ext>
            </a:extLst>
          </p:cNvPr>
          <p:cNvSpPr txBox="1">
            <a:spLocks/>
          </p:cNvSpPr>
          <p:nvPr/>
        </p:nvSpPr>
        <p:spPr bwMode="black">
          <a:xfrm>
            <a:off x="5181600" y="3880485"/>
            <a:ext cx="1496738" cy="855719"/>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a:lstStyle>
          <a:p>
            <a:r>
              <a:rPr lang="en-US" sz="1300" cap="none" dirty="0">
                <a:latin typeface="Cambria" panose="02040503050406030204" pitchFamily="18" charset="0"/>
                <a:ea typeface="Cambria" panose="02040503050406030204" pitchFamily="18" charset="0"/>
              </a:rPr>
              <a:t>Chronically </a:t>
            </a:r>
            <a:br>
              <a:rPr lang="en-US" sz="1300" cap="none" dirty="0">
                <a:latin typeface="Cambria" panose="02040503050406030204" pitchFamily="18" charset="0"/>
                <a:ea typeface="Cambria" panose="02040503050406030204" pitchFamily="18" charset="0"/>
              </a:rPr>
            </a:br>
            <a:r>
              <a:rPr lang="en-US" sz="1300" cap="none" dirty="0">
                <a:latin typeface="Cambria" panose="02040503050406030204" pitchFamily="18" charset="0"/>
                <a:ea typeface="Cambria" panose="02040503050406030204" pitchFamily="18" charset="0"/>
              </a:rPr>
              <a:t>Ill</a:t>
            </a:r>
            <a:endParaRPr lang="en-US" sz="1300" dirty="0"/>
          </a:p>
        </p:txBody>
      </p:sp>
      <p:sp>
        <p:nvSpPr>
          <p:cNvPr id="30" name="Title 1">
            <a:extLst>
              <a:ext uri="{FF2B5EF4-FFF2-40B4-BE49-F238E27FC236}">
                <a16:creationId xmlns:a16="http://schemas.microsoft.com/office/drawing/2014/main" id="{C04669EB-E133-44F7-822F-8BE4D2931BD0}"/>
              </a:ext>
            </a:extLst>
          </p:cNvPr>
          <p:cNvSpPr txBox="1">
            <a:spLocks/>
          </p:cNvSpPr>
          <p:nvPr/>
        </p:nvSpPr>
        <p:spPr bwMode="black">
          <a:xfrm>
            <a:off x="6934200" y="3880485"/>
            <a:ext cx="1218137" cy="855719"/>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a:lstStyle>
          <a:p>
            <a:r>
              <a:rPr lang="en-US" sz="1300" cap="none" dirty="0">
                <a:latin typeface="Cambria" panose="02040503050406030204" pitchFamily="18" charset="0"/>
                <a:ea typeface="Cambria" panose="02040503050406030204" pitchFamily="18" charset="0"/>
              </a:rPr>
              <a:t>Disabled</a:t>
            </a:r>
            <a:endParaRPr lang="en-US" sz="1300" dirty="0"/>
          </a:p>
        </p:txBody>
      </p:sp>
      <p:sp>
        <p:nvSpPr>
          <p:cNvPr id="31" name="TextBox 30">
            <a:extLst>
              <a:ext uri="{FF2B5EF4-FFF2-40B4-BE49-F238E27FC236}">
                <a16:creationId xmlns:a16="http://schemas.microsoft.com/office/drawing/2014/main" id="{67C76350-6073-4FB0-BCED-47E11FB3A162}"/>
              </a:ext>
            </a:extLst>
          </p:cNvPr>
          <p:cNvSpPr txBox="1"/>
          <p:nvPr/>
        </p:nvSpPr>
        <p:spPr>
          <a:xfrm>
            <a:off x="7063335" y="1263477"/>
            <a:ext cx="1653525" cy="738664"/>
          </a:xfrm>
          <a:prstGeom prst="rect">
            <a:avLst/>
          </a:prstGeom>
          <a:noFill/>
        </p:spPr>
        <p:txBody>
          <a:bodyPr wrap="square" rtlCol="0">
            <a:spAutoFit/>
          </a:bodyPr>
          <a:lstStyle/>
          <a:p>
            <a:r>
              <a:rPr lang="en-US" sz="1400" dirty="0">
                <a:latin typeface="Cambria" panose="02040503050406030204" pitchFamily="18" charset="0"/>
                <a:ea typeface="Cambria" panose="02040503050406030204" pitchFamily="18" charset="0"/>
              </a:rPr>
              <a:t>5-Year payout if participant died before RBD</a:t>
            </a:r>
          </a:p>
        </p:txBody>
      </p:sp>
      <p:sp>
        <p:nvSpPr>
          <p:cNvPr id="32" name="TextBox 31">
            <a:extLst>
              <a:ext uri="{FF2B5EF4-FFF2-40B4-BE49-F238E27FC236}">
                <a16:creationId xmlns:a16="http://schemas.microsoft.com/office/drawing/2014/main" id="{CC5FE47E-72DF-430A-BDA1-CBD1FF4CEB16}"/>
              </a:ext>
            </a:extLst>
          </p:cNvPr>
          <p:cNvSpPr txBox="1"/>
          <p:nvPr/>
        </p:nvSpPr>
        <p:spPr>
          <a:xfrm>
            <a:off x="6987135" y="2133600"/>
            <a:ext cx="1653525" cy="523220"/>
          </a:xfrm>
          <a:prstGeom prst="rect">
            <a:avLst/>
          </a:prstGeom>
          <a:noFill/>
        </p:spPr>
        <p:txBody>
          <a:bodyPr wrap="square" rtlCol="0">
            <a:spAutoFit/>
          </a:bodyPr>
          <a:lstStyle/>
          <a:p>
            <a:r>
              <a:rPr lang="en-US" sz="1400" dirty="0">
                <a:latin typeface="Cambria" panose="02040503050406030204" pitchFamily="18" charset="0"/>
                <a:ea typeface="Cambria" panose="02040503050406030204" pitchFamily="18" charset="0"/>
              </a:rPr>
              <a:t>LE of participant if died on/after RBD</a:t>
            </a:r>
          </a:p>
        </p:txBody>
      </p:sp>
      <p:cxnSp>
        <p:nvCxnSpPr>
          <p:cNvPr id="33" name="Straight Arrow Connector 32">
            <a:extLst>
              <a:ext uri="{FF2B5EF4-FFF2-40B4-BE49-F238E27FC236}">
                <a16:creationId xmlns:a16="http://schemas.microsoft.com/office/drawing/2014/main" id="{1351E9BA-C776-4907-8E69-DE5C2CDE3071}"/>
              </a:ext>
            </a:extLst>
          </p:cNvPr>
          <p:cNvCxnSpPr>
            <a:cxnSpLocks/>
            <a:stCxn id="23" idx="3"/>
            <a:endCxn id="31" idx="1"/>
          </p:cNvCxnSpPr>
          <p:nvPr/>
        </p:nvCxnSpPr>
        <p:spPr>
          <a:xfrm flipV="1">
            <a:off x="6589888" y="1632809"/>
            <a:ext cx="473447" cy="13029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4" name="TextBox 33">
            <a:extLst>
              <a:ext uri="{FF2B5EF4-FFF2-40B4-BE49-F238E27FC236}">
                <a16:creationId xmlns:a16="http://schemas.microsoft.com/office/drawing/2014/main" id="{93E74535-68F1-499A-B97B-2F914F9F2985}"/>
              </a:ext>
            </a:extLst>
          </p:cNvPr>
          <p:cNvSpPr txBox="1"/>
          <p:nvPr/>
        </p:nvSpPr>
        <p:spPr>
          <a:xfrm>
            <a:off x="4168125" y="1490246"/>
            <a:ext cx="513127" cy="338554"/>
          </a:xfrm>
          <a:prstGeom prst="rect">
            <a:avLst/>
          </a:prstGeom>
          <a:noFill/>
        </p:spPr>
        <p:txBody>
          <a:bodyPr wrap="square" rtlCol="0">
            <a:spAutoFit/>
          </a:bodyPr>
          <a:lstStyle/>
          <a:p>
            <a:r>
              <a:rPr lang="en-US" sz="1600" dirty="0">
                <a:latin typeface="Cambria" panose="02040503050406030204" pitchFamily="18" charset="0"/>
                <a:ea typeface="Cambria" panose="02040503050406030204" pitchFamily="18" charset="0"/>
              </a:rPr>
              <a:t>NO</a:t>
            </a:r>
            <a:endParaRPr lang="en-US" dirty="0">
              <a:latin typeface="Cambria" panose="02040503050406030204" pitchFamily="18" charset="0"/>
              <a:ea typeface="Cambria" panose="02040503050406030204" pitchFamily="18" charset="0"/>
            </a:endParaRPr>
          </a:p>
        </p:txBody>
      </p:sp>
      <p:sp>
        <p:nvSpPr>
          <p:cNvPr id="35" name="TextBox 34">
            <a:extLst>
              <a:ext uri="{FF2B5EF4-FFF2-40B4-BE49-F238E27FC236}">
                <a16:creationId xmlns:a16="http://schemas.microsoft.com/office/drawing/2014/main" id="{99A0F285-9E43-4812-B4ED-1B2D646EACBE}"/>
              </a:ext>
            </a:extLst>
          </p:cNvPr>
          <p:cNvSpPr txBox="1"/>
          <p:nvPr/>
        </p:nvSpPr>
        <p:spPr>
          <a:xfrm>
            <a:off x="2745831" y="2025043"/>
            <a:ext cx="603838" cy="338554"/>
          </a:xfrm>
          <a:prstGeom prst="rect">
            <a:avLst/>
          </a:prstGeom>
          <a:noFill/>
        </p:spPr>
        <p:txBody>
          <a:bodyPr wrap="square" rtlCol="0">
            <a:spAutoFit/>
          </a:bodyPr>
          <a:lstStyle/>
          <a:p>
            <a:r>
              <a:rPr lang="en-US" sz="1600" dirty="0">
                <a:latin typeface="Cambria" panose="02040503050406030204" pitchFamily="18" charset="0"/>
                <a:ea typeface="Cambria" panose="02040503050406030204" pitchFamily="18" charset="0"/>
              </a:rPr>
              <a:t>YES</a:t>
            </a:r>
            <a:endParaRPr lang="en-US" dirty="0">
              <a:latin typeface="Cambria" panose="02040503050406030204" pitchFamily="18" charset="0"/>
              <a:ea typeface="Cambria" panose="02040503050406030204" pitchFamily="18" charset="0"/>
            </a:endParaRPr>
          </a:p>
        </p:txBody>
      </p:sp>
      <p:cxnSp>
        <p:nvCxnSpPr>
          <p:cNvPr id="36" name="Straight Arrow Connector 35">
            <a:extLst>
              <a:ext uri="{FF2B5EF4-FFF2-40B4-BE49-F238E27FC236}">
                <a16:creationId xmlns:a16="http://schemas.microsoft.com/office/drawing/2014/main" id="{3A69CA48-45D5-4153-A369-F0C6ADECD58F}"/>
              </a:ext>
            </a:extLst>
          </p:cNvPr>
          <p:cNvCxnSpPr>
            <a:cxnSpLocks/>
          </p:cNvCxnSpPr>
          <p:nvPr/>
        </p:nvCxnSpPr>
        <p:spPr>
          <a:xfrm flipV="1">
            <a:off x="4017125" y="3036808"/>
            <a:ext cx="989901" cy="836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7" name="TextBox 36">
            <a:extLst>
              <a:ext uri="{FF2B5EF4-FFF2-40B4-BE49-F238E27FC236}">
                <a16:creationId xmlns:a16="http://schemas.microsoft.com/office/drawing/2014/main" id="{E7998AE4-5673-4DEA-AF17-C12524C8745F}"/>
              </a:ext>
            </a:extLst>
          </p:cNvPr>
          <p:cNvSpPr txBox="1"/>
          <p:nvPr/>
        </p:nvSpPr>
        <p:spPr>
          <a:xfrm>
            <a:off x="4243627" y="2701206"/>
            <a:ext cx="513127" cy="338554"/>
          </a:xfrm>
          <a:prstGeom prst="rect">
            <a:avLst/>
          </a:prstGeom>
          <a:noFill/>
        </p:spPr>
        <p:txBody>
          <a:bodyPr wrap="square" rtlCol="0">
            <a:spAutoFit/>
          </a:bodyPr>
          <a:lstStyle/>
          <a:p>
            <a:r>
              <a:rPr lang="en-US" sz="1600" dirty="0">
                <a:latin typeface="Cambria" panose="02040503050406030204" pitchFamily="18" charset="0"/>
                <a:ea typeface="Cambria" panose="02040503050406030204" pitchFamily="18" charset="0"/>
              </a:rPr>
              <a:t>NO</a:t>
            </a:r>
            <a:endParaRPr lang="en-US" dirty="0">
              <a:latin typeface="Cambria" panose="02040503050406030204" pitchFamily="18" charset="0"/>
              <a:ea typeface="Cambria" panose="02040503050406030204" pitchFamily="18" charset="0"/>
            </a:endParaRPr>
          </a:p>
        </p:txBody>
      </p:sp>
      <p:sp>
        <p:nvSpPr>
          <p:cNvPr id="38" name="TextBox 37">
            <a:extLst>
              <a:ext uri="{FF2B5EF4-FFF2-40B4-BE49-F238E27FC236}">
                <a16:creationId xmlns:a16="http://schemas.microsoft.com/office/drawing/2014/main" id="{6A53D6AF-D93A-47F4-9D44-C4EF91AAFC5C}"/>
              </a:ext>
            </a:extLst>
          </p:cNvPr>
          <p:cNvSpPr txBox="1"/>
          <p:nvPr/>
        </p:nvSpPr>
        <p:spPr>
          <a:xfrm>
            <a:off x="5016812" y="2892623"/>
            <a:ext cx="1895912" cy="307777"/>
          </a:xfrm>
          <a:prstGeom prst="rect">
            <a:avLst/>
          </a:prstGeom>
          <a:noFill/>
        </p:spPr>
        <p:txBody>
          <a:bodyPr wrap="square" rtlCol="0">
            <a:spAutoFit/>
          </a:bodyPr>
          <a:lstStyle/>
          <a:p>
            <a:r>
              <a:rPr lang="en-US" sz="1400" dirty="0">
                <a:latin typeface="Cambria" panose="02040503050406030204" pitchFamily="18" charset="0"/>
                <a:ea typeface="Cambria" panose="02040503050406030204" pitchFamily="18" charset="0"/>
              </a:rPr>
              <a:t>DB 10-Year payout</a:t>
            </a:r>
          </a:p>
        </p:txBody>
      </p:sp>
      <p:sp>
        <p:nvSpPr>
          <p:cNvPr id="39" name="TextBox 38">
            <a:extLst>
              <a:ext uri="{FF2B5EF4-FFF2-40B4-BE49-F238E27FC236}">
                <a16:creationId xmlns:a16="http://schemas.microsoft.com/office/drawing/2014/main" id="{121D25A1-95A2-4DB9-AE12-9F1C71CCDD47}"/>
              </a:ext>
            </a:extLst>
          </p:cNvPr>
          <p:cNvSpPr txBox="1"/>
          <p:nvPr/>
        </p:nvSpPr>
        <p:spPr>
          <a:xfrm>
            <a:off x="2755618" y="3242846"/>
            <a:ext cx="603838" cy="338554"/>
          </a:xfrm>
          <a:prstGeom prst="rect">
            <a:avLst/>
          </a:prstGeom>
          <a:noFill/>
        </p:spPr>
        <p:txBody>
          <a:bodyPr wrap="square" rtlCol="0">
            <a:spAutoFit/>
          </a:bodyPr>
          <a:lstStyle/>
          <a:p>
            <a:r>
              <a:rPr lang="en-US" sz="1600" dirty="0">
                <a:latin typeface="Cambria" panose="02040503050406030204" pitchFamily="18" charset="0"/>
                <a:ea typeface="Cambria" panose="02040503050406030204" pitchFamily="18" charset="0"/>
              </a:rPr>
              <a:t>YES</a:t>
            </a:r>
            <a:endParaRPr lang="en-US" dirty="0">
              <a:latin typeface="Cambria" panose="02040503050406030204" pitchFamily="18" charset="0"/>
              <a:ea typeface="Cambria" panose="02040503050406030204" pitchFamily="18" charset="0"/>
            </a:endParaRPr>
          </a:p>
        </p:txBody>
      </p:sp>
      <p:sp>
        <p:nvSpPr>
          <p:cNvPr id="45" name="TextBox 44">
            <a:extLst>
              <a:ext uri="{FF2B5EF4-FFF2-40B4-BE49-F238E27FC236}">
                <a16:creationId xmlns:a16="http://schemas.microsoft.com/office/drawing/2014/main" id="{026D4EE3-0AF0-479B-B4FB-10E2CBE33FA6}"/>
              </a:ext>
            </a:extLst>
          </p:cNvPr>
          <p:cNvSpPr txBox="1"/>
          <p:nvPr/>
        </p:nvSpPr>
        <p:spPr>
          <a:xfrm>
            <a:off x="76201" y="4832461"/>
            <a:ext cx="1676400" cy="1015663"/>
          </a:xfrm>
          <a:prstGeom prst="rect">
            <a:avLst/>
          </a:prstGeom>
          <a:noFill/>
        </p:spPr>
        <p:txBody>
          <a:bodyPr wrap="square" rtlCol="0">
            <a:spAutoFit/>
          </a:bodyPr>
          <a:lstStyle/>
          <a:p>
            <a:pPr marL="342900" indent="-342900">
              <a:buAutoNum type="arabicPeriod"/>
            </a:pPr>
            <a:r>
              <a:rPr lang="en-US" sz="1200" dirty="0">
                <a:latin typeface="Cambria" panose="02040503050406030204" pitchFamily="18" charset="0"/>
                <a:ea typeface="Cambria" panose="02040503050406030204" pitchFamily="18" charset="0"/>
              </a:rPr>
              <a:t>Conduit: LE</a:t>
            </a:r>
          </a:p>
          <a:p>
            <a:pPr marL="342900" indent="-342900">
              <a:buAutoNum type="arabicPeriod"/>
            </a:pPr>
            <a:r>
              <a:rPr lang="en-US" sz="1200" dirty="0">
                <a:latin typeface="Cambria" panose="02040503050406030204" pitchFamily="18" charset="0"/>
                <a:ea typeface="Cambria" panose="02040503050406030204" pitchFamily="18" charset="0"/>
              </a:rPr>
              <a:t>QTIP/Conduit: LE</a:t>
            </a:r>
          </a:p>
          <a:p>
            <a:pPr marL="342900" indent="-342900">
              <a:buAutoNum type="arabicPeriod"/>
            </a:pPr>
            <a:r>
              <a:rPr lang="en-US" sz="1200" dirty="0">
                <a:latin typeface="Cambria" panose="02040503050406030204" pitchFamily="18" charset="0"/>
                <a:ea typeface="Cambria" panose="02040503050406030204" pitchFamily="18" charset="0"/>
              </a:rPr>
              <a:t>Accumulation: </a:t>
            </a:r>
            <a:br>
              <a:rPr lang="en-US" sz="1200" dirty="0">
                <a:latin typeface="Cambria" panose="02040503050406030204" pitchFamily="18" charset="0"/>
                <a:ea typeface="Cambria" panose="02040503050406030204" pitchFamily="18" charset="0"/>
              </a:rPr>
            </a:br>
            <a:r>
              <a:rPr lang="en-US" sz="1200" dirty="0">
                <a:latin typeface="Cambria" panose="02040503050406030204" pitchFamily="18" charset="0"/>
                <a:ea typeface="Cambria" panose="02040503050406030204" pitchFamily="18" charset="0"/>
              </a:rPr>
              <a:t>10-Year payout</a:t>
            </a:r>
          </a:p>
        </p:txBody>
      </p:sp>
      <p:sp>
        <p:nvSpPr>
          <p:cNvPr id="46" name="TextBox 45">
            <a:extLst>
              <a:ext uri="{FF2B5EF4-FFF2-40B4-BE49-F238E27FC236}">
                <a16:creationId xmlns:a16="http://schemas.microsoft.com/office/drawing/2014/main" id="{617F3433-9831-4E39-B495-D0902607A60E}"/>
              </a:ext>
            </a:extLst>
          </p:cNvPr>
          <p:cNvSpPr txBox="1"/>
          <p:nvPr/>
        </p:nvSpPr>
        <p:spPr>
          <a:xfrm>
            <a:off x="1676400" y="4832461"/>
            <a:ext cx="1770077" cy="1015663"/>
          </a:xfrm>
          <a:prstGeom prst="rect">
            <a:avLst/>
          </a:prstGeom>
          <a:noFill/>
        </p:spPr>
        <p:txBody>
          <a:bodyPr wrap="square" rtlCol="0">
            <a:spAutoFit/>
          </a:bodyPr>
          <a:lstStyle/>
          <a:p>
            <a:pPr marL="342900" indent="-342900">
              <a:buAutoNum type="arabicPeriod"/>
            </a:pPr>
            <a:r>
              <a:rPr lang="en-US" sz="1200" dirty="0">
                <a:latin typeface="Cambria" panose="02040503050406030204" pitchFamily="18" charset="0"/>
                <a:ea typeface="Cambria" panose="02040503050406030204" pitchFamily="18" charset="0"/>
              </a:rPr>
              <a:t>Conduit: LE until the majority, then 10-Year payout</a:t>
            </a:r>
          </a:p>
          <a:p>
            <a:pPr marL="342900" indent="-342900">
              <a:buAutoNum type="arabicPeriod"/>
            </a:pPr>
            <a:r>
              <a:rPr lang="en-US" sz="1200" dirty="0">
                <a:latin typeface="Cambria" panose="02040503050406030204" pitchFamily="18" charset="0"/>
                <a:ea typeface="Cambria" panose="02040503050406030204" pitchFamily="18" charset="0"/>
              </a:rPr>
              <a:t>Accumulation: </a:t>
            </a:r>
            <a:br>
              <a:rPr lang="en-US" sz="1200" dirty="0">
                <a:latin typeface="Cambria" panose="02040503050406030204" pitchFamily="18" charset="0"/>
                <a:ea typeface="Cambria" panose="02040503050406030204" pitchFamily="18" charset="0"/>
              </a:rPr>
            </a:br>
            <a:r>
              <a:rPr lang="en-US" sz="1200" dirty="0">
                <a:latin typeface="Cambria" panose="02040503050406030204" pitchFamily="18" charset="0"/>
                <a:ea typeface="Cambria" panose="02040503050406030204" pitchFamily="18" charset="0"/>
              </a:rPr>
              <a:t>10-Year payout</a:t>
            </a:r>
          </a:p>
        </p:txBody>
      </p:sp>
      <p:sp>
        <p:nvSpPr>
          <p:cNvPr id="47" name="TextBox 46">
            <a:extLst>
              <a:ext uri="{FF2B5EF4-FFF2-40B4-BE49-F238E27FC236}">
                <a16:creationId xmlns:a16="http://schemas.microsoft.com/office/drawing/2014/main" id="{5F4D4323-D4BD-4DDB-A828-AF8FE9E74CE2}"/>
              </a:ext>
            </a:extLst>
          </p:cNvPr>
          <p:cNvSpPr txBox="1"/>
          <p:nvPr/>
        </p:nvSpPr>
        <p:spPr>
          <a:xfrm>
            <a:off x="3399831" y="4832461"/>
            <a:ext cx="1770077" cy="646331"/>
          </a:xfrm>
          <a:prstGeom prst="rect">
            <a:avLst/>
          </a:prstGeom>
          <a:noFill/>
        </p:spPr>
        <p:txBody>
          <a:bodyPr wrap="square" rtlCol="0">
            <a:spAutoFit/>
          </a:bodyPr>
          <a:lstStyle/>
          <a:p>
            <a:pPr marL="342900" indent="-342900">
              <a:buAutoNum type="arabicPeriod"/>
            </a:pPr>
            <a:r>
              <a:rPr lang="en-US" sz="1200" dirty="0">
                <a:latin typeface="Cambria" panose="02040503050406030204" pitchFamily="18" charset="0"/>
                <a:ea typeface="Cambria" panose="02040503050406030204" pitchFamily="18" charset="0"/>
              </a:rPr>
              <a:t>Conduit: LE</a:t>
            </a:r>
          </a:p>
          <a:p>
            <a:pPr marL="342900" indent="-342900">
              <a:buAutoNum type="arabicPeriod"/>
            </a:pPr>
            <a:r>
              <a:rPr lang="en-US" sz="1200" dirty="0">
                <a:latin typeface="Cambria" panose="02040503050406030204" pitchFamily="18" charset="0"/>
                <a:ea typeface="Cambria" panose="02040503050406030204" pitchFamily="18" charset="0"/>
              </a:rPr>
              <a:t>Accumulation: </a:t>
            </a:r>
            <a:br>
              <a:rPr lang="en-US" sz="1200" dirty="0">
                <a:latin typeface="Cambria" panose="02040503050406030204" pitchFamily="18" charset="0"/>
                <a:ea typeface="Cambria" panose="02040503050406030204" pitchFamily="18" charset="0"/>
              </a:rPr>
            </a:br>
            <a:r>
              <a:rPr lang="en-US" sz="1200" dirty="0">
                <a:latin typeface="Cambria" panose="02040503050406030204" pitchFamily="18" charset="0"/>
                <a:ea typeface="Cambria" panose="02040503050406030204" pitchFamily="18" charset="0"/>
              </a:rPr>
              <a:t>10-Year payout</a:t>
            </a:r>
          </a:p>
        </p:txBody>
      </p:sp>
      <p:sp>
        <p:nvSpPr>
          <p:cNvPr id="48" name="TextBox 47">
            <a:extLst>
              <a:ext uri="{FF2B5EF4-FFF2-40B4-BE49-F238E27FC236}">
                <a16:creationId xmlns:a16="http://schemas.microsoft.com/office/drawing/2014/main" id="{82B9C703-659C-4E19-87E2-DF609E9628E5}"/>
              </a:ext>
            </a:extLst>
          </p:cNvPr>
          <p:cNvSpPr txBox="1"/>
          <p:nvPr/>
        </p:nvSpPr>
        <p:spPr>
          <a:xfrm>
            <a:off x="5334000" y="4842808"/>
            <a:ext cx="3382862" cy="1938992"/>
          </a:xfrm>
          <a:prstGeom prst="rect">
            <a:avLst/>
          </a:prstGeom>
          <a:noFill/>
        </p:spPr>
        <p:txBody>
          <a:bodyPr wrap="square" rtlCol="0">
            <a:spAutoFit/>
          </a:bodyPr>
          <a:lstStyle/>
          <a:p>
            <a:pPr marL="342900" indent="-342900">
              <a:buAutoNum type="arabicPeriod"/>
            </a:pPr>
            <a:r>
              <a:rPr lang="en-US" sz="1200" dirty="0">
                <a:latin typeface="Cambria" panose="02040503050406030204" pitchFamily="18" charset="0"/>
                <a:ea typeface="Cambria" panose="02040503050406030204" pitchFamily="18" charset="0"/>
              </a:rPr>
              <a:t>Conduit: LE</a:t>
            </a:r>
          </a:p>
          <a:p>
            <a:pPr marL="342900" indent="-342900">
              <a:buAutoNum type="arabicPeriod"/>
            </a:pPr>
            <a:r>
              <a:rPr lang="en-US" sz="1200" dirty="0">
                <a:latin typeface="Cambria" panose="02040503050406030204" pitchFamily="18" charset="0"/>
                <a:ea typeface="Cambria" panose="02040503050406030204" pitchFamily="18" charset="0"/>
              </a:rPr>
              <a:t>If applicable multi-beneficiary trust </a:t>
            </a:r>
            <a:r>
              <a:rPr lang="en-US" sz="1200" u="sng" dirty="0">
                <a:latin typeface="Cambria" panose="02040503050406030204" pitchFamily="18" charset="0"/>
                <a:ea typeface="Cambria" panose="02040503050406030204" pitchFamily="18" charset="0"/>
              </a:rPr>
              <a:t>and</a:t>
            </a:r>
            <a:r>
              <a:rPr lang="en-US" sz="1200" dirty="0">
                <a:latin typeface="Cambria" panose="02040503050406030204" pitchFamily="18" charset="0"/>
                <a:ea typeface="Cambria" panose="02040503050406030204" pitchFamily="18" charset="0"/>
              </a:rPr>
              <a:t>:</a:t>
            </a:r>
            <a:br>
              <a:rPr lang="en-US" sz="1200" dirty="0">
                <a:latin typeface="Cambria" panose="02040503050406030204" pitchFamily="18" charset="0"/>
                <a:ea typeface="Cambria" panose="02040503050406030204" pitchFamily="18" charset="0"/>
              </a:rPr>
            </a:br>
            <a:r>
              <a:rPr lang="en-US" sz="1200" dirty="0">
                <a:latin typeface="Cambria" panose="02040503050406030204" pitchFamily="18" charset="0"/>
                <a:ea typeface="Cambria" panose="02040503050406030204" pitchFamily="18" charset="0"/>
              </a:rPr>
              <a:t>- Separate trust created under trust instrument upon participant’s death payout rules apply separately to separate trust from chronically ill/disabled EDB, or</a:t>
            </a:r>
            <a:br>
              <a:rPr lang="en-US" sz="1200" dirty="0">
                <a:latin typeface="Cambria" panose="02040503050406030204" pitchFamily="18" charset="0"/>
                <a:ea typeface="Cambria" panose="02040503050406030204" pitchFamily="18" charset="0"/>
              </a:rPr>
            </a:br>
            <a:r>
              <a:rPr lang="en-US" sz="1200" dirty="0">
                <a:latin typeface="Cambria" panose="02040503050406030204" pitchFamily="18" charset="0"/>
                <a:ea typeface="Cambria" panose="02040503050406030204" pitchFamily="18" charset="0"/>
              </a:rPr>
              <a:t>- If under trust instrument no DB other than chronically ill/disabled EDB has any interest in plan until after EDB dies, LE applies.</a:t>
            </a:r>
          </a:p>
        </p:txBody>
      </p:sp>
      <p:sp>
        <p:nvSpPr>
          <p:cNvPr id="49" name="Title 1">
            <a:extLst>
              <a:ext uri="{FF2B5EF4-FFF2-40B4-BE49-F238E27FC236}">
                <a16:creationId xmlns:a16="http://schemas.microsoft.com/office/drawing/2014/main" id="{654082F1-08CD-4107-92CE-AFC4A03D42E9}"/>
              </a:ext>
            </a:extLst>
          </p:cNvPr>
          <p:cNvSpPr txBox="1">
            <a:spLocks/>
          </p:cNvSpPr>
          <p:nvPr/>
        </p:nvSpPr>
        <p:spPr bwMode="black">
          <a:xfrm>
            <a:off x="2514600" y="1360607"/>
            <a:ext cx="1447800" cy="679287"/>
          </a:xfrm>
          <a:prstGeom prst="rect">
            <a:avLst/>
          </a:prstGeom>
          <a:solidFill>
            <a:srgbClr val="FFFFFF"/>
          </a:solidFill>
          <a:ln w="31750" cap="sq">
            <a:solidFill>
              <a:srgbClr val="404040"/>
            </a:solidFill>
            <a:miter lim="800000"/>
          </a:ln>
        </p:spPr>
        <p:txBody>
          <a:bodyPr vert="horz" lIns="182880" tIns="182880" rIns="182880" bIns="182880" rtlCol="0" anchor="ctr">
            <a:normAutofit fontScale="92500" lnSpcReduction="20000"/>
          </a:bodyPr>
          <a:lst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a:lstStyle>
          <a:p>
            <a:r>
              <a:rPr lang="en-US" sz="1400" cap="none" dirty="0">
                <a:latin typeface="Cambria" panose="02040503050406030204" pitchFamily="18" charset="0"/>
                <a:ea typeface="Cambria" panose="02040503050406030204" pitchFamily="18" charset="0"/>
              </a:rPr>
              <a:t>Designated </a:t>
            </a:r>
            <a:br>
              <a:rPr lang="en-US" sz="1400" cap="none" dirty="0">
                <a:latin typeface="Cambria" panose="02040503050406030204" pitchFamily="18" charset="0"/>
                <a:ea typeface="Cambria" panose="02040503050406030204" pitchFamily="18" charset="0"/>
              </a:rPr>
            </a:br>
            <a:r>
              <a:rPr lang="en-US" sz="1400" cap="none" dirty="0">
                <a:latin typeface="Cambria" panose="02040503050406030204" pitchFamily="18" charset="0"/>
                <a:ea typeface="Cambria" panose="02040503050406030204" pitchFamily="18" charset="0"/>
              </a:rPr>
              <a:t>Beneficiary</a:t>
            </a:r>
            <a:endParaRPr lang="en-US" sz="1400" dirty="0"/>
          </a:p>
        </p:txBody>
      </p:sp>
      <p:cxnSp>
        <p:nvCxnSpPr>
          <p:cNvPr id="54" name="Straight Arrow Connector 53">
            <a:extLst>
              <a:ext uri="{FF2B5EF4-FFF2-40B4-BE49-F238E27FC236}">
                <a16:creationId xmlns:a16="http://schemas.microsoft.com/office/drawing/2014/main" id="{DE06E5CC-E6A8-4AF0-9F61-6D4C628FD465}"/>
              </a:ext>
            </a:extLst>
          </p:cNvPr>
          <p:cNvCxnSpPr>
            <a:stCxn id="23" idx="3"/>
            <a:endCxn id="32" idx="1"/>
          </p:cNvCxnSpPr>
          <p:nvPr/>
        </p:nvCxnSpPr>
        <p:spPr>
          <a:xfrm>
            <a:off x="6589888" y="1763104"/>
            <a:ext cx="397247" cy="63210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36F21E62-E9D4-4637-A054-C6B1339EB15B}"/>
              </a:ext>
            </a:extLst>
          </p:cNvPr>
          <p:cNvCxnSpPr>
            <a:stCxn id="49" idx="2"/>
          </p:cNvCxnSpPr>
          <p:nvPr/>
        </p:nvCxnSpPr>
        <p:spPr>
          <a:xfrm flipH="1">
            <a:off x="3223219" y="2039894"/>
            <a:ext cx="15281" cy="1541506"/>
          </a:xfrm>
          <a:prstGeom prst="line">
            <a:avLst/>
          </a:prstGeom>
          <a:ln>
            <a:solidFill>
              <a:srgbClr val="0F243E"/>
            </a:solidFill>
          </a:ln>
        </p:spPr>
        <p:style>
          <a:lnRef idx="1">
            <a:schemeClr val="accent1"/>
          </a:lnRef>
          <a:fillRef idx="0">
            <a:schemeClr val="accent1"/>
          </a:fillRef>
          <a:effectRef idx="0">
            <a:schemeClr val="accent1"/>
          </a:effectRef>
          <a:fontRef idx="minor">
            <a:schemeClr val="tx1"/>
          </a:fontRef>
        </p:style>
      </p:cxnSp>
      <p:sp>
        <p:nvSpPr>
          <p:cNvPr id="57" name="Title 1">
            <a:extLst>
              <a:ext uri="{FF2B5EF4-FFF2-40B4-BE49-F238E27FC236}">
                <a16:creationId xmlns:a16="http://schemas.microsoft.com/office/drawing/2014/main" id="{38E381A8-7119-43E2-A80F-870E829323CE}"/>
              </a:ext>
            </a:extLst>
          </p:cNvPr>
          <p:cNvSpPr txBox="1">
            <a:spLocks/>
          </p:cNvSpPr>
          <p:nvPr/>
        </p:nvSpPr>
        <p:spPr bwMode="black">
          <a:xfrm>
            <a:off x="2514600" y="2362200"/>
            <a:ext cx="1447800" cy="855719"/>
          </a:xfrm>
          <a:prstGeom prst="rect">
            <a:avLst/>
          </a:prstGeom>
          <a:solidFill>
            <a:srgbClr val="FFFFFF"/>
          </a:solidFill>
          <a:ln w="31750" cap="sq">
            <a:solidFill>
              <a:srgbClr val="404040"/>
            </a:solidFill>
            <a:miter lim="800000"/>
          </a:ln>
        </p:spPr>
        <p:txBody>
          <a:bodyPr vert="horz" lIns="182880" tIns="182880" rIns="182880" bIns="182880" rtlCol="0" anchor="ctr">
            <a:normAutofit fontScale="92500" lnSpcReduction="10000"/>
          </a:bodyPr>
          <a:lst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a:lstStyle>
          <a:p>
            <a:r>
              <a:rPr lang="en-US" sz="1400" cap="none" dirty="0">
                <a:latin typeface="Cambria" panose="02040503050406030204" pitchFamily="18" charset="0"/>
                <a:ea typeface="Cambria" panose="02040503050406030204" pitchFamily="18" charset="0"/>
              </a:rPr>
              <a:t>Eligible</a:t>
            </a:r>
          </a:p>
          <a:p>
            <a:r>
              <a:rPr lang="en-US" sz="1400" cap="none" dirty="0">
                <a:latin typeface="Cambria" panose="02040503050406030204" pitchFamily="18" charset="0"/>
                <a:ea typeface="Cambria" panose="02040503050406030204" pitchFamily="18" charset="0"/>
              </a:rPr>
              <a:t>Designated </a:t>
            </a:r>
            <a:br>
              <a:rPr lang="en-US" sz="1400" cap="none" dirty="0">
                <a:latin typeface="Cambria" panose="02040503050406030204" pitchFamily="18" charset="0"/>
                <a:ea typeface="Cambria" panose="02040503050406030204" pitchFamily="18" charset="0"/>
              </a:rPr>
            </a:br>
            <a:r>
              <a:rPr lang="en-US" sz="1400" cap="none" dirty="0">
                <a:latin typeface="Cambria" panose="02040503050406030204" pitchFamily="18" charset="0"/>
                <a:ea typeface="Cambria" panose="02040503050406030204" pitchFamily="18" charset="0"/>
              </a:rPr>
              <a:t>Beneficiary</a:t>
            </a:r>
            <a:endParaRPr lang="en-US" sz="1400" dirty="0"/>
          </a:p>
        </p:txBody>
      </p:sp>
      <p:cxnSp>
        <p:nvCxnSpPr>
          <p:cNvPr id="59" name="Straight Arrow Connector 58">
            <a:extLst>
              <a:ext uri="{FF2B5EF4-FFF2-40B4-BE49-F238E27FC236}">
                <a16:creationId xmlns:a16="http://schemas.microsoft.com/office/drawing/2014/main" id="{BE36FE6A-2B08-4464-A7C0-A9ABECD8D3AD}"/>
              </a:ext>
            </a:extLst>
          </p:cNvPr>
          <p:cNvCxnSpPr/>
          <p:nvPr/>
        </p:nvCxnSpPr>
        <p:spPr>
          <a:xfrm flipH="1">
            <a:off x="1066800" y="3581400"/>
            <a:ext cx="2156419" cy="29908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1" name="Straight Arrow Connector 60">
            <a:extLst>
              <a:ext uri="{FF2B5EF4-FFF2-40B4-BE49-F238E27FC236}">
                <a16:creationId xmlns:a16="http://schemas.microsoft.com/office/drawing/2014/main" id="{2E3E25DE-EFC2-4AE9-80EB-F31DDEE6C986}"/>
              </a:ext>
            </a:extLst>
          </p:cNvPr>
          <p:cNvCxnSpPr/>
          <p:nvPr/>
        </p:nvCxnSpPr>
        <p:spPr>
          <a:xfrm flipH="1">
            <a:off x="2619381" y="3581400"/>
            <a:ext cx="619119" cy="29908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3" name="Straight Arrow Connector 62">
            <a:extLst>
              <a:ext uri="{FF2B5EF4-FFF2-40B4-BE49-F238E27FC236}">
                <a16:creationId xmlns:a16="http://schemas.microsoft.com/office/drawing/2014/main" id="{3EBDF36F-326E-46B9-B929-AA5654D0B3B9}"/>
              </a:ext>
            </a:extLst>
          </p:cNvPr>
          <p:cNvCxnSpPr/>
          <p:nvPr/>
        </p:nvCxnSpPr>
        <p:spPr>
          <a:xfrm>
            <a:off x="3249338" y="3581400"/>
            <a:ext cx="4370662" cy="2286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9" name="Straight Arrow Connector 68">
            <a:extLst>
              <a:ext uri="{FF2B5EF4-FFF2-40B4-BE49-F238E27FC236}">
                <a16:creationId xmlns:a16="http://schemas.microsoft.com/office/drawing/2014/main" id="{50EC43CF-883C-47C1-92B7-0F637260D7B9}"/>
              </a:ext>
            </a:extLst>
          </p:cNvPr>
          <p:cNvCxnSpPr/>
          <p:nvPr/>
        </p:nvCxnSpPr>
        <p:spPr>
          <a:xfrm>
            <a:off x="3238500" y="3581400"/>
            <a:ext cx="2400300" cy="2286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3" name="Straight Arrow Connector 72">
            <a:extLst>
              <a:ext uri="{FF2B5EF4-FFF2-40B4-BE49-F238E27FC236}">
                <a16:creationId xmlns:a16="http://schemas.microsoft.com/office/drawing/2014/main" id="{E4DCBDCE-8DDD-4DF7-B7A2-B2183E2F1177}"/>
              </a:ext>
            </a:extLst>
          </p:cNvPr>
          <p:cNvCxnSpPr>
            <a:endCxn id="25" idx="0"/>
          </p:cNvCxnSpPr>
          <p:nvPr/>
        </p:nvCxnSpPr>
        <p:spPr>
          <a:xfrm>
            <a:off x="3230859" y="3581400"/>
            <a:ext cx="946690" cy="29947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630870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066800"/>
          </a:xfrm>
        </p:spPr>
        <p:txBody>
          <a:bodyPr>
            <a:normAutofit/>
          </a:bodyPr>
          <a:lstStyle/>
          <a:p>
            <a:pPr algn="ctr"/>
            <a:r>
              <a:rPr lang="en-US" sz="3600" dirty="0">
                <a:latin typeface="Cambria" panose="02040503050406030204" pitchFamily="18" charset="0"/>
              </a:rPr>
              <a:t>401(a)(9) Regulations</a:t>
            </a:r>
            <a:endParaRPr lang="en-US" sz="3600" dirty="0">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12"/>
          </p:nvPr>
        </p:nvSpPr>
        <p:spPr>
          <a:xfrm>
            <a:off x="8382000" y="0"/>
            <a:ext cx="762000" cy="329184"/>
          </a:xfrm>
        </p:spPr>
        <p:txBody>
          <a:bodyPr/>
          <a:lstStyle/>
          <a:p>
            <a:fld id="{719E2BCC-4835-448A-86EF-ED9AEC104379}" type="slidenum">
              <a:rPr lang="en-US" smtClean="0">
                <a:latin typeface="Cambria" panose="02040503050406030204" pitchFamily="18" charset="0"/>
              </a:rPr>
              <a:t>17</a:t>
            </a:fld>
            <a:endParaRPr lang="en-US" dirty="0">
              <a:latin typeface="Cambria" panose="02040503050406030204" pitchFamily="18" charset="0"/>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10616" y="5896527"/>
            <a:ext cx="685800" cy="656673"/>
          </a:xfrm>
          <a:prstGeom prst="rect">
            <a:avLst/>
          </a:prstGeom>
        </p:spPr>
      </p:pic>
      <p:sp>
        <p:nvSpPr>
          <p:cNvPr id="13" name="Content Placeholder 2">
            <a:extLst>
              <a:ext uri="{FF2B5EF4-FFF2-40B4-BE49-F238E27FC236}">
                <a16:creationId xmlns:a16="http://schemas.microsoft.com/office/drawing/2014/main" id="{1A73494A-3CC3-4CF3-B5CB-5F790780C0A9}"/>
              </a:ext>
            </a:extLst>
          </p:cNvPr>
          <p:cNvSpPr txBox="1">
            <a:spLocks/>
          </p:cNvSpPr>
          <p:nvPr/>
        </p:nvSpPr>
        <p:spPr>
          <a:xfrm>
            <a:off x="838200" y="2237232"/>
            <a:ext cx="7729728" cy="1262837"/>
          </a:xfrm>
          <a:prstGeom prst="rect">
            <a:avLst/>
          </a:prstGeom>
        </p:spPr>
        <p:txBody>
          <a:bodyPr vert="horz" lIns="91440" tIns="45720" rIns="91440" bIns="45720" rtlCol="0">
            <a:norm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r>
              <a:rPr lang="en-US" sz="2000" dirty="0">
                <a:solidFill>
                  <a:srgbClr val="0F243E"/>
                </a:solidFill>
                <a:latin typeface="Cambria" panose="02040503050406030204" pitchFamily="18" charset="0"/>
                <a:ea typeface="Cambria" panose="02040503050406030204" pitchFamily="18" charset="0"/>
              </a:rPr>
              <a:t>RMDs are calculated based upon the aggregate prior year ending account balance divided by the applicable life expectancy factor. </a:t>
            </a:r>
          </a:p>
        </p:txBody>
      </p:sp>
      <p:sp>
        <p:nvSpPr>
          <p:cNvPr id="14" name="TextBox 13">
            <a:extLst>
              <a:ext uri="{FF2B5EF4-FFF2-40B4-BE49-F238E27FC236}">
                <a16:creationId xmlns:a16="http://schemas.microsoft.com/office/drawing/2014/main" id="{FCFEA161-E921-47E3-B136-0A3088A5DFB7}"/>
              </a:ext>
            </a:extLst>
          </p:cNvPr>
          <p:cNvSpPr txBox="1"/>
          <p:nvPr/>
        </p:nvSpPr>
        <p:spPr>
          <a:xfrm>
            <a:off x="838200" y="1752600"/>
            <a:ext cx="7729728" cy="430887"/>
          </a:xfrm>
          <a:prstGeom prst="rect">
            <a:avLst/>
          </a:prstGeom>
          <a:noFill/>
        </p:spPr>
        <p:txBody>
          <a:bodyPr wrap="square" rtlCol="0">
            <a:spAutoFit/>
          </a:bodyPr>
          <a:lstStyle/>
          <a:p>
            <a:pPr algn="ctr"/>
            <a:r>
              <a:rPr lang="en-US" sz="2200" i="1" dirty="0">
                <a:solidFill>
                  <a:srgbClr val="FF0000"/>
                </a:solidFill>
                <a:latin typeface="Cambria" panose="02040503050406030204" pitchFamily="18" charset="0"/>
                <a:ea typeface="Cambria" panose="02040503050406030204" pitchFamily="18" charset="0"/>
              </a:rPr>
              <a:t>Foundational Concepts – Required Minimum Distribution (RMD)</a:t>
            </a:r>
          </a:p>
        </p:txBody>
      </p:sp>
      <p:sp>
        <p:nvSpPr>
          <p:cNvPr id="15" name="TextBox 14">
            <a:extLst>
              <a:ext uri="{FF2B5EF4-FFF2-40B4-BE49-F238E27FC236}">
                <a16:creationId xmlns:a16="http://schemas.microsoft.com/office/drawing/2014/main" id="{19C649C9-DB1B-4B27-AB38-BA813899F44D}"/>
              </a:ext>
            </a:extLst>
          </p:cNvPr>
          <p:cNvSpPr txBox="1"/>
          <p:nvPr/>
        </p:nvSpPr>
        <p:spPr>
          <a:xfrm>
            <a:off x="2449222" y="4186106"/>
            <a:ext cx="1040236" cy="369332"/>
          </a:xfrm>
          <a:prstGeom prst="rect">
            <a:avLst/>
          </a:prstGeom>
          <a:noFill/>
        </p:spPr>
        <p:txBody>
          <a:bodyPr wrap="square" rtlCol="0">
            <a:spAutoFit/>
          </a:bodyPr>
          <a:lstStyle/>
          <a:p>
            <a:r>
              <a:rPr lang="en-US" dirty="0">
                <a:latin typeface="Cambria" panose="02040503050406030204" pitchFamily="18" charset="0"/>
                <a:ea typeface="Cambria" panose="02040503050406030204" pitchFamily="18" charset="0"/>
              </a:rPr>
              <a:t>RMD  =</a:t>
            </a:r>
          </a:p>
        </p:txBody>
      </p:sp>
      <p:cxnSp>
        <p:nvCxnSpPr>
          <p:cNvPr id="16" name="Straight Connector 15">
            <a:extLst>
              <a:ext uri="{FF2B5EF4-FFF2-40B4-BE49-F238E27FC236}">
                <a16:creationId xmlns:a16="http://schemas.microsoft.com/office/drawing/2014/main" id="{38F125F4-BB5B-494F-B966-60906738FD63}"/>
              </a:ext>
            </a:extLst>
          </p:cNvPr>
          <p:cNvCxnSpPr/>
          <p:nvPr/>
        </p:nvCxnSpPr>
        <p:spPr>
          <a:xfrm>
            <a:off x="3615292" y="4395831"/>
            <a:ext cx="2424418" cy="0"/>
          </a:xfrm>
          <a:prstGeom prst="line">
            <a:avLst/>
          </a:prstGeom>
          <a:ln w="28575">
            <a:solidFill>
              <a:srgbClr val="0F243E"/>
            </a:solidFill>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D2E43E6A-9656-48CC-BE01-6F80410AC537}"/>
              </a:ext>
            </a:extLst>
          </p:cNvPr>
          <p:cNvSpPr txBox="1"/>
          <p:nvPr/>
        </p:nvSpPr>
        <p:spPr>
          <a:xfrm>
            <a:off x="3707570" y="3691156"/>
            <a:ext cx="2189527" cy="646331"/>
          </a:xfrm>
          <a:prstGeom prst="rect">
            <a:avLst/>
          </a:prstGeom>
          <a:noFill/>
        </p:spPr>
        <p:txBody>
          <a:bodyPr wrap="square" rtlCol="0">
            <a:spAutoFit/>
          </a:bodyPr>
          <a:lstStyle/>
          <a:p>
            <a:pPr algn="ctr"/>
            <a:r>
              <a:rPr lang="en-US" dirty="0">
                <a:latin typeface="Cambria" panose="02040503050406030204" pitchFamily="18" charset="0"/>
                <a:ea typeface="Cambria" panose="02040503050406030204" pitchFamily="18" charset="0"/>
              </a:rPr>
              <a:t>Prior Year 12/31 Balance</a:t>
            </a:r>
          </a:p>
        </p:txBody>
      </p:sp>
      <p:sp>
        <p:nvSpPr>
          <p:cNvPr id="18" name="TextBox 17">
            <a:extLst>
              <a:ext uri="{FF2B5EF4-FFF2-40B4-BE49-F238E27FC236}">
                <a16:creationId xmlns:a16="http://schemas.microsoft.com/office/drawing/2014/main" id="{634A8EB5-9F61-486D-91C7-D23749CF019C}"/>
              </a:ext>
            </a:extLst>
          </p:cNvPr>
          <p:cNvSpPr txBox="1"/>
          <p:nvPr/>
        </p:nvSpPr>
        <p:spPr>
          <a:xfrm>
            <a:off x="3850183" y="4509271"/>
            <a:ext cx="2189527" cy="646331"/>
          </a:xfrm>
          <a:prstGeom prst="rect">
            <a:avLst/>
          </a:prstGeom>
          <a:noFill/>
        </p:spPr>
        <p:txBody>
          <a:bodyPr wrap="square" rtlCol="0">
            <a:spAutoFit/>
          </a:bodyPr>
          <a:lstStyle/>
          <a:p>
            <a:pPr algn="ctr"/>
            <a:r>
              <a:rPr lang="en-US" dirty="0">
                <a:latin typeface="Cambria" panose="02040503050406030204" pitchFamily="18" charset="0"/>
                <a:ea typeface="Cambria" panose="02040503050406030204" pitchFamily="18" charset="0"/>
              </a:rPr>
              <a:t>Life Expectancy </a:t>
            </a:r>
            <a:br>
              <a:rPr lang="en-US" dirty="0">
                <a:latin typeface="Cambria" panose="02040503050406030204" pitchFamily="18" charset="0"/>
                <a:ea typeface="Cambria" panose="02040503050406030204" pitchFamily="18" charset="0"/>
              </a:rPr>
            </a:br>
            <a:r>
              <a:rPr lang="en-US" dirty="0">
                <a:latin typeface="Cambria" panose="02040503050406030204" pitchFamily="18" charset="0"/>
                <a:ea typeface="Cambria" panose="02040503050406030204" pitchFamily="18" charset="0"/>
              </a:rPr>
              <a:t>Factor</a:t>
            </a:r>
          </a:p>
        </p:txBody>
      </p:sp>
    </p:spTree>
    <p:extLst>
      <p:ext uri="{BB962C8B-B14F-4D97-AF65-F5344CB8AC3E}">
        <p14:creationId xmlns:p14="http://schemas.microsoft.com/office/powerpoint/2010/main" val="722936227"/>
      </p:ext>
    </p:extLst>
  </p:cSld>
  <p:clrMapOvr>
    <a:masterClrMapping/>
  </p:clrMapOvr>
  <p:transition spd="slow">
    <p:push dir="u"/>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066800"/>
          </a:xfrm>
        </p:spPr>
        <p:txBody>
          <a:bodyPr>
            <a:normAutofit/>
          </a:bodyPr>
          <a:lstStyle/>
          <a:p>
            <a:pPr algn="ctr"/>
            <a:r>
              <a:rPr lang="en-US" sz="3600" dirty="0">
                <a:latin typeface="Cambria" panose="02040503050406030204" pitchFamily="18" charset="0"/>
              </a:rPr>
              <a:t>Trust Named as IRA Beneficiary</a:t>
            </a:r>
            <a:endParaRPr lang="en-US" sz="3600" dirty="0">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12"/>
          </p:nvPr>
        </p:nvSpPr>
        <p:spPr>
          <a:xfrm>
            <a:off x="8382000" y="0"/>
            <a:ext cx="762000" cy="329184"/>
          </a:xfrm>
        </p:spPr>
        <p:txBody>
          <a:bodyPr/>
          <a:lstStyle/>
          <a:p>
            <a:fld id="{719E2BCC-4835-448A-86EF-ED9AEC104379}" type="slidenum">
              <a:rPr lang="en-US" smtClean="0">
                <a:latin typeface="Cambria" panose="02040503050406030204" pitchFamily="18" charset="0"/>
              </a:rPr>
              <a:t>18</a:t>
            </a:fld>
            <a:endParaRPr lang="en-US" dirty="0">
              <a:latin typeface="Cambria" panose="02040503050406030204" pitchFamily="18" charset="0"/>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10616" y="5896527"/>
            <a:ext cx="685800" cy="656673"/>
          </a:xfrm>
          <a:prstGeom prst="rect">
            <a:avLst/>
          </a:prstGeom>
        </p:spPr>
      </p:pic>
      <p:sp>
        <p:nvSpPr>
          <p:cNvPr id="14" name="TextBox 13">
            <a:extLst>
              <a:ext uri="{FF2B5EF4-FFF2-40B4-BE49-F238E27FC236}">
                <a16:creationId xmlns:a16="http://schemas.microsoft.com/office/drawing/2014/main" id="{FCFEA161-E921-47E3-B136-0A3088A5DFB7}"/>
              </a:ext>
            </a:extLst>
          </p:cNvPr>
          <p:cNvSpPr txBox="1"/>
          <p:nvPr/>
        </p:nvSpPr>
        <p:spPr>
          <a:xfrm>
            <a:off x="838200" y="1752600"/>
            <a:ext cx="7729728" cy="430887"/>
          </a:xfrm>
          <a:prstGeom prst="rect">
            <a:avLst/>
          </a:prstGeom>
          <a:noFill/>
        </p:spPr>
        <p:txBody>
          <a:bodyPr wrap="square" rtlCol="0">
            <a:spAutoFit/>
          </a:bodyPr>
          <a:lstStyle/>
          <a:p>
            <a:pPr algn="ctr"/>
            <a:r>
              <a:rPr lang="en-US" sz="2200" i="1" dirty="0">
                <a:solidFill>
                  <a:srgbClr val="FF0000"/>
                </a:solidFill>
                <a:latin typeface="Cambria" panose="02040503050406030204" pitchFamily="18" charset="0"/>
                <a:ea typeface="Cambria" panose="02040503050406030204" pitchFamily="18" charset="0"/>
              </a:rPr>
              <a:t>Naming a Trust as a “Designated Beneficiary”</a:t>
            </a:r>
          </a:p>
        </p:txBody>
      </p:sp>
      <p:sp>
        <p:nvSpPr>
          <p:cNvPr id="26" name="TextBox 25">
            <a:extLst>
              <a:ext uri="{FF2B5EF4-FFF2-40B4-BE49-F238E27FC236}">
                <a16:creationId xmlns:a16="http://schemas.microsoft.com/office/drawing/2014/main" id="{4B965B67-8A4A-40CC-8237-3430F3F66721}"/>
              </a:ext>
            </a:extLst>
          </p:cNvPr>
          <p:cNvSpPr txBox="1"/>
          <p:nvPr/>
        </p:nvSpPr>
        <p:spPr>
          <a:xfrm>
            <a:off x="2438400" y="2559031"/>
            <a:ext cx="4060272" cy="400110"/>
          </a:xfrm>
          <a:prstGeom prst="rect">
            <a:avLst/>
          </a:prstGeom>
          <a:noFill/>
        </p:spPr>
        <p:txBody>
          <a:bodyPr wrap="square" rtlCol="0">
            <a:spAutoFit/>
          </a:bodyPr>
          <a:lstStyle/>
          <a:p>
            <a:pPr algn="ctr"/>
            <a:r>
              <a:rPr lang="en-US" sz="2000" b="1" dirty="0">
                <a:solidFill>
                  <a:srgbClr val="0F243E"/>
                </a:solidFill>
                <a:latin typeface="Cambria" panose="02040503050406030204" pitchFamily="18" charset="0"/>
                <a:ea typeface="Cambria" panose="02040503050406030204" pitchFamily="18" charset="0"/>
              </a:rPr>
              <a:t>An IRA can be payable to a Trust</a:t>
            </a:r>
          </a:p>
        </p:txBody>
      </p:sp>
      <p:sp>
        <p:nvSpPr>
          <p:cNvPr id="27" name="TextBox 26">
            <a:extLst>
              <a:ext uri="{FF2B5EF4-FFF2-40B4-BE49-F238E27FC236}">
                <a16:creationId xmlns:a16="http://schemas.microsoft.com/office/drawing/2014/main" id="{BB45B7E4-7CCC-4FBF-8B51-DF0C4A880BEC}"/>
              </a:ext>
            </a:extLst>
          </p:cNvPr>
          <p:cNvSpPr txBox="1"/>
          <p:nvPr/>
        </p:nvSpPr>
        <p:spPr>
          <a:xfrm>
            <a:off x="1585521" y="3230150"/>
            <a:ext cx="1744911" cy="369332"/>
          </a:xfrm>
          <a:prstGeom prst="rect">
            <a:avLst/>
          </a:prstGeom>
          <a:solidFill>
            <a:schemeClr val="bg2"/>
          </a:solidFill>
          <a:ln w="12700">
            <a:solidFill>
              <a:srgbClr val="0F243E"/>
            </a:solidFill>
          </a:ln>
        </p:spPr>
        <p:txBody>
          <a:bodyPr wrap="square" rtlCol="0">
            <a:spAutoFit/>
          </a:bodyPr>
          <a:lstStyle/>
          <a:p>
            <a:pPr algn="ctr"/>
            <a:r>
              <a:rPr lang="en-US" dirty="0">
                <a:latin typeface="Cambria" panose="02040503050406030204" pitchFamily="18" charset="0"/>
                <a:ea typeface="Cambria" panose="02040503050406030204" pitchFamily="18" charset="0"/>
              </a:rPr>
              <a:t>IRA</a:t>
            </a:r>
          </a:p>
        </p:txBody>
      </p:sp>
      <p:sp>
        <p:nvSpPr>
          <p:cNvPr id="28" name="TextBox 27">
            <a:extLst>
              <a:ext uri="{FF2B5EF4-FFF2-40B4-BE49-F238E27FC236}">
                <a16:creationId xmlns:a16="http://schemas.microsoft.com/office/drawing/2014/main" id="{7C6E48AD-B120-43A6-8ABE-CE1D74E9BF7F}"/>
              </a:ext>
            </a:extLst>
          </p:cNvPr>
          <p:cNvSpPr txBox="1"/>
          <p:nvPr/>
        </p:nvSpPr>
        <p:spPr>
          <a:xfrm>
            <a:off x="4468536" y="4112392"/>
            <a:ext cx="1744911" cy="461665"/>
          </a:xfrm>
          <a:prstGeom prst="rect">
            <a:avLst/>
          </a:prstGeom>
          <a:solidFill>
            <a:schemeClr val="bg1"/>
          </a:solidFill>
          <a:ln w="12700">
            <a:solidFill>
              <a:srgbClr val="0F243E"/>
            </a:solidFill>
          </a:ln>
        </p:spPr>
        <p:txBody>
          <a:bodyPr wrap="square" rtlCol="0">
            <a:spAutoFit/>
          </a:bodyPr>
          <a:lstStyle/>
          <a:p>
            <a:pPr algn="ctr"/>
            <a:r>
              <a:rPr lang="en-US" sz="2400" dirty="0">
                <a:latin typeface="Cambria" panose="02040503050406030204" pitchFamily="18" charset="0"/>
                <a:ea typeface="Cambria" panose="02040503050406030204" pitchFamily="18" charset="0"/>
              </a:rPr>
              <a:t>Trust</a:t>
            </a:r>
          </a:p>
        </p:txBody>
      </p:sp>
      <p:cxnSp>
        <p:nvCxnSpPr>
          <p:cNvPr id="29" name="Connector: Elbow 28">
            <a:extLst>
              <a:ext uri="{FF2B5EF4-FFF2-40B4-BE49-F238E27FC236}">
                <a16:creationId xmlns:a16="http://schemas.microsoft.com/office/drawing/2014/main" id="{93EACCEC-AB0A-4457-BCC5-DD08B528AFB7}"/>
              </a:ext>
            </a:extLst>
          </p:cNvPr>
          <p:cNvCxnSpPr>
            <a:stCxn id="27" idx="3"/>
            <a:endCxn id="28" idx="0"/>
          </p:cNvCxnSpPr>
          <p:nvPr/>
        </p:nvCxnSpPr>
        <p:spPr>
          <a:xfrm>
            <a:off x="3330432" y="3414816"/>
            <a:ext cx="2010560" cy="697576"/>
          </a:xfrm>
          <a:prstGeom prst="bentConnector2">
            <a:avLst/>
          </a:prstGeom>
          <a:ln w="12700">
            <a:solidFill>
              <a:srgbClr val="0F243E"/>
            </a:solidFill>
            <a:tailEnd type="triangle"/>
          </a:ln>
        </p:spPr>
        <p:style>
          <a:lnRef idx="1">
            <a:schemeClr val="accent1"/>
          </a:lnRef>
          <a:fillRef idx="0">
            <a:schemeClr val="accent1"/>
          </a:fillRef>
          <a:effectRef idx="0">
            <a:schemeClr val="accent1"/>
          </a:effectRef>
          <a:fontRef idx="minor">
            <a:schemeClr val="tx1"/>
          </a:fontRef>
        </p:style>
      </p:cxnSp>
      <p:sp>
        <p:nvSpPr>
          <p:cNvPr id="30" name="TextBox 29">
            <a:extLst>
              <a:ext uri="{FF2B5EF4-FFF2-40B4-BE49-F238E27FC236}">
                <a16:creationId xmlns:a16="http://schemas.microsoft.com/office/drawing/2014/main" id="{B0930E03-C5F3-4CF7-9BB2-4F022CF17B30}"/>
              </a:ext>
            </a:extLst>
          </p:cNvPr>
          <p:cNvSpPr txBox="1"/>
          <p:nvPr/>
        </p:nvSpPr>
        <p:spPr>
          <a:xfrm>
            <a:off x="3439488" y="3490209"/>
            <a:ext cx="1635854" cy="523220"/>
          </a:xfrm>
          <a:prstGeom prst="rect">
            <a:avLst/>
          </a:prstGeom>
          <a:noFill/>
        </p:spPr>
        <p:txBody>
          <a:bodyPr wrap="square" rtlCol="0">
            <a:spAutoFit/>
          </a:bodyPr>
          <a:lstStyle/>
          <a:p>
            <a:r>
              <a:rPr lang="en-US" sz="1400" dirty="0">
                <a:latin typeface="Cambria" panose="02040503050406030204" pitchFamily="18" charset="0"/>
                <a:ea typeface="Cambria" panose="02040503050406030204" pitchFamily="18" charset="0"/>
              </a:rPr>
              <a:t>Beneficiary</a:t>
            </a:r>
          </a:p>
          <a:p>
            <a:r>
              <a:rPr lang="en-US" sz="1400" dirty="0">
                <a:latin typeface="Cambria" panose="02040503050406030204" pitchFamily="18" charset="0"/>
                <a:ea typeface="Cambria" panose="02040503050406030204" pitchFamily="18" charset="0"/>
              </a:rPr>
              <a:t>Designation Form</a:t>
            </a:r>
          </a:p>
        </p:txBody>
      </p:sp>
      <p:sp>
        <p:nvSpPr>
          <p:cNvPr id="31" name="TextBox 30">
            <a:extLst>
              <a:ext uri="{FF2B5EF4-FFF2-40B4-BE49-F238E27FC236}">
                <a16:creationId xmlns:a16="http://schemas.microsoft.com/office/drawing/2014/main" id="{CC904EDF-E455-4CEC-AD8A-BB853565B9A3}"/>
              </a:ext>
            </a:extLst>
          </p:cNvPr>
          <p:cNvSpPr txBox="1"/>
          <p:nvPr/>
        </p:nvSpPr>
        <p:spPr>
          <a:xfrm>
            <a:off x="6498672" y="4674455"/>
            <a:ext cx="1635854" cy="338554"/>
          </a:xfrm>
          <a:prstGeom prst="rect">
            <a:avLst/>
          </a:prstGeom>
          <a:noFill/>
        </p:spPr>
        <p:txBody>
          <a:bodyPr wrap="square" rtlCol="0">
            <a:spAutoFit/>
          </a:bodyPr>
          <a:lstStyle/>
          <a:p>
            <a:r>
              <a:rPr lang="en-US" sz="1600" dirty="0">
                <a:latin typeface="Cambria" panose="02040503050406030204" pitchFamily="18" charset="0"/>
                <a:ea typeface="Cambria" panose="02040503050406030204" pitchFamily="18" charset="0"/>
              </a:rPr>
              <a:t>Spouse</a:t>
            </a:r>
            <a:endParaRPr lang="en-US" sz="1400" dirty="0">
              <a:latin typeface="Cambria" panose="02040503050406030204" pitchFamily="18" charset="0"/>
              <a:ea typeface="Cambria" panose="02040503050406030204" pitchFamily="18" charset="0"/>
            </a:endParaRPr>
          </a:p>
        </p:txBody>
      </p:sp>
      <p:sp>
        <p:nvSpPr>
          <p:cNvPr id="32" name="TextBox 31">
            <a:extLst>
              <a:ext uri="{FF2B5EF4-FFF2-40B4-BE49-F238E27FC236}">
                <a16:creationId xmlns:a16="http://schemas.microsoft.com/office/drawing/2014/main" id="{5185E22A-AB26-4DF8-AE34-8C41336F9283}"/>
              </a:ext>
            </a:extLst>
          </p:cNvPr>
          <p:cNvSpPr txBox="1"/>
          <p:nvPr/>
        </p:nvSpPr>
        <p:spPr>
          <a:xfrm>
            <a:off x="6498672" y="5194854"/>
            <a:ext cx="1635854" cy="338554"/>
          </a:xfrm>
          <a:prstGeom prst="rect">
            <a:avLst/>
          </a:prstGeom>
          <a:noFill/>
        </p:spPr>
        <p:txBody>
          <a:bodyPr wrap="square" rtlCol="0">
            <a:spAutoFit/>
          </a:bodyPr>
          <a:lstStyle/>
          <a:p>
            <a:r>
              <a:rPr lang="en-US" sz="1600" dirty="0">
                <a:latin typeface="Cambria" panose="02040503050406030204" pitchFamily="18" charset="0"/>
                <a:ea typeface="Cambria" panose="02040503050406030204" pitchFamily="18" charset="0"/>
              </a:rPr>
              <a:t>Children</a:t>
            </a:r>
          </a:p>
        </p:txBody>
      </p:sp>
      <p:cxnSp>
        <p:nvCxnSpPr>
          <p:cNvPr id="33" name="Connector: Elbow 32">
            <a:extLst>
              <a:ext uri="{FF2B5EF4-FFF2-40B4-BE49-F238E27FC236}">
                <a16:creationId xmlns:a16="http://schemas.microsoft.com/office/drawing/2014/main" id="{9A668399-ABC4-41B5-8732-42E6B0BF5642}"/>
              </a:ext>
            </a:extLst>
          </p:cNvPr>
          <p:cNvCxnSpPr>
            <a:stCxn id="28" idx="2"/>
            <a:endCxn id="32" idx="1"/>
          </p:cNvCxnSpPr>
          <p:nvPr/>
        </p:nvCxnSpPr>
        <p:spPr>
          <a:xfrm rot="16200000" flipH="1">
            <a:off x="5524795" y="4390254"/>
            <a:ext cx="790074" cy="1157680"/>
          </a:xfrm>
          <a:prstGeom prst="bentConnector2">
            <a:avLst/>
          </a:prstGeom>
          <a:ln w="12700">
            <a:solidFill>
              <a:srgbClr val="0F243E"/>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1F7BDA78-6CB4-4F00-8126-CB8ABFD1BB5B}"/>
              </a:ext>
            </a:extLst>
          </p:cNvPr>
          <p:cNvCxnSpPr>
            <a:stCxn id="31" idx="1"/>
          </p:cNvCxnSpPr>
          <p:nvPr/>
        </p:nvCxnSpPr>
        <p:spPr>
          <a:xfrm flipH="1">
            <a:off x="5340991" y="4843732"/>
            <a:ext cx="1157681" cy="0"/>
          </a:xfrm>
          <a:prstGeom prst="line">
            <a:avLst/>
          </a:prstGeom>
          <a:ln w="12700">
            <a:solidFill>
              <a:srgbClr val="0F243E"/>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37073263"/>
      </p:ext>
    </p:extLst>
  </p:cSld>
  <p:clrMapOvr>
    <a:masterClrMapping/>
  </p:clrMapOvr>
  <p:transition spd="slow">
    <p:push dir="u"/>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066800"/>
          </a:xfrm>
        </p:spPr>
        <p:txBody>
          <a:bodyPr>
            <a:normAutofit/>
          </a:bodyPr>
          <a:lstStyle/>
          <a:p>
            <a:pPr algn="ctr"/>
            <a:r>
              <a:rPr lang="en-US" sz="3600" dirty="0">
                <a:latin typeface="Cambria" panose="02040503050406030204" pitchFamily="18" charset="0"/>
              </a:rPr>
              <a:t>Trust Named as IRA Beneficiary</a:t>
            </a:r>
            <a:endParaRPr lang="en-US" sz="3600" dirty="0">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12"/>
          </p:nvPr>
        </p:nvSpPr>
        <p:spPr>
          <a:xfrm>
            <a:off x="8382000" y="0"/>
            <a:ext cx="762000" cy="329184"/>
          </a:xfrm>
        </p:spPr>
        <p:txBody>
          <a:bodyPr/>
          <a:lstStyle/>
          <a:p>
            <a:fld id="{719E2BCC-4835-448A-86EF-ED9AEC104379}" type="slidenum">
              <a:rPr lang="en-US" smtClean="0">
                <a:latin typeface="Cambria" panose="02040503050406030204" pitchFamily="18" charset="0"/>
              </a:rPr>
              <a:t>19</a:t>
            </a:fld>
            <a:endParaRPr lang="en-US" dirty="0">
              <a:latin typeface="Cambria" panose="02040503050406030204" pitchFamily="18" charset="0"/>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10616" y="5896527"/>
            <a:ext cx="685800" cy="656673"/>
          </a:xfrm>
          <a:prstGeom prst="rect">
            <a:avLst/>
          </a:prstGeom>
        </p:spPr>
      </p:pic>
      <p:sp>
        <p:nvSpPr>
          <p:cNvPr id="13" name="Content Placeholder 2">
            <a:extLst>
              <a:ext uri="{FF2B5EF4-FFF2-40B4-BE49-F238E27FC236}">
                <a16:creationId xmlns:a16="http://schemas.microsoft.com/office/drawing/2014/main" id="{1A73494A-3CC3-4CF3-B5CB-5F790780C0A9}"/>
              </a:ext>
            </a:extLst>
          </p:cNvPr>
          <p:cNvSpPr txBox="1">
            <a:spLocks/>
          </p:cNvSpPr>
          <p:nvPr/>
        </p:nvSpPr>
        <p:spPr>
          <a:xfrm>
            <a:off x="838200" y="2237232"/>
            <a:ext cx="7729728" cy="1648968"/>
          </a:xfrm>
          <a:prstGeom prst="rect">
            <a:avLst/>
          </a:prstGeom>
        </p:spPr>
        <p:txBody>
          <a:bodyPr vert="horz" lIns="91440" tIns="45720" rIns="91440" bIns="45720" rtlCol="0">
            <a:no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r>
              <a:rPr lang="en-US" sz="2000" dirty="0">
                <a:solidFill>
                  <a:srgbClr val="0F243E"/>
                </a:solidFill>
                <a:latin typeface="Cambria" panose="02040503050406030204" pitchFamily="18" charset="0"/>
                <a:ea typeface="Cambria" panose="02040503050406030204" pitchFamily="18" charset="0"/>
              </a:rPr>
              <a:t>Protection form unwise or influenced decisions</a:t>
            </a:r>
          </a:p>
          <a:p>
            <a:r>
              <a:rPr lang="en-US" sz="2000" dirty="0">
                <a:solidFill>
                  <a:srgbClr val="0F243E"/>
                </a:solidFill>
                <a:latin typeface="Cambria" panose="02040503050406030204" pitchFamily="18" charset="0"/>
                <a:ea typeface="Cambria" panose="02040503050406030204" pitchFamily="18" charset="0"/>
              </a:rPr>
              <a:t>Creditor Protection</a:t>
            </a:r>
          </a:p>
          <a:p>
            <a:r>
              <a:rPr lang="en-US" sz="2000" dirty="0">
                <a:solidFill>
                  <a:srgbClr val="0F243E"/>
                </a:solidFill>
                <a:latin typeface="Cambria" panose="02040503050406030204" pitchFamily="18" charset="0"/>
                <a:ea typeface="Cambria" panose="02040503050406030204" pitchFamily="18" charset="0"/>
              </a:rPr>
              <a:t>Divorce Protection</a:t>
            </a:r>
          </a:p>
          <a:p>
            <a:r>
              <a:rPr lang="en-US" sz="2000" dirty="0">
                <a:solidFill>
                  <a:srgbClr val="0F243E"/>
                </a:solidFill>
                <a:latin typeface="Cambria" panose="02040503050406030204" pitchFamily="18" charset="0"/>
                <a:ea typeface="Cambria" panose="02040503050406030204" pitchFamily="18" charset="0"/>
              </a:rPr>
              <a:t>Remarriage and/or Blood Line Protection</a:t>
            </a:r>
          </a:p>
        </p:txBody>
      </p:sp>
      <p:sp>
        <p:nvSpPr>
          <p:cNvPr id="14" name="TextBox 13">
            <a:extLst>
              <a:ext uri="{FF2B5EF4-FFF2-40B4-BE49-F238E27FC236}">
                <a16:creationId xmlns:a16="http://schemas.microsoft.com/office/drawing/2014/main" id="{FCFEA161-E921-47E3-B136-0A3088A5DFB7}"/>
              </a:ext>
            </a:extLst>
          </p:cNvPr>
          <p:cNvSpPr txBox="1"/>
          <p:nvPr/>
        </p:nvSpPr>
        <p:spPr>
          <a:xfrm>
            <a:off x="838200" y="1752600"/>
            <a:ext cx="7729728" cy="430887"/>
          </a:xfrm>
          <a:prstGeom prst="rect">
            <a:avLst/>
          </a:prstGeom>
          <a:noFill/>
        </p:spPr>
        <p:txBody>
          <a:bodyPr wrap="square" rtlCol="0">
            <a:spAutoFit/>
          </a:bodyPr>
          <a:lstStyle/>
          <a:p>
            <a:pPr algn="ctr"/>
            <a:r>
              <a:rPr lang="en-US" sz="2200" i="1" dirty="0">
                <a:solidFill>
                  <a:srgbClr val="FF0000"/>
                </a:solidFill>
                <a:latin typeface="Cambria" panose="02040503050406030204" pitchFamily="18" charset="0"/>
                <a:ea typeface="Cambria" panose="02040503050406030204" pitchFamily="18" charset="0"/>
              </a:rPr>
              <a:t>Advantages of Naming a Trust</a:t>
            </a:r>
          </a:p>
        </p:txBody>
      </p:sp>
    </p:spTree>
    <p:extLst>
      <p:ext uri="{BB962C8B-B14F-4D97-AF65-F5344CB8AC3E}">
        <p14:creationId xmlns:p14="http://schemas.microsoft.com/office/powerpoint/2010/main" val="1412419327"/>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a:latin typeface="Cambria" panose="02040503050406030204" pitchFamily="18" charset="0"/>
              </a:rPr>
              <a:t>Overview</a:t>
            </a:r>
          </a:p>
        </p:txBody>
      </p:sp>
      <p:sp>
        <p:nvSpPr>
          <p:cNvPr id="3" name="Content Placeholder 2"/>
          <p:cNvSpPr>
            <a:spLocks noGrp="1"/>
          </p:cNvSpPr>
          <p:nvPr>
            <p:ph idx="1"/>
          </p:nvPr>
        </p:nvSpPr>
        <p:spPr>
          <a:xfrm>
            <a:off x="457200" y="2057400"/>
            <a:ext cx="8229600" cy="4419600"/>
          </a:xfrm>
        </p:spPr>
        <p:txBody>
          <a:bodyPr/>
          <a:lstStyle/>
          <a:p>
            <a:r>
              <a:rPr lang="en-US" dirty="0">
                <a:latin typeface="Cambria" panose="02040503050406030204" pitchFamily="18" charset="0"/>
              </a:rPr>
              <a:t>Spousal Lifetime Access Trust</a:t>
            </a:r>
          </a:p>
          <a:p>
            <a:r>
              <a:rPr lang="en-US" dirty="0">
                <a:latin typeface="Cambria" panose="02040503050406030204" pitchFamily="18" charset="0"/>
              </a:rPr>
              <a:t>Family Trust Basis Opportunity</a:t>
            </a:r>
            <a:br>
              <a:rPr lang="en-US" dirty="0">
                <a:latin typeface="Cambria" panose="02040503050406030204" pitchFamily="18" charset="0"/>
              </a:rPr>
            </a:br>
            <a:r>
              <a:rPr lang="en-US" dirty="0">
                <a:latin typeface="Cambria" panose="02040503050406030204" pitchFamily="18" charset="0"/>
              </a:rPr>
              <a:t>Exempt Trust Basis Opportunity</a:t>
            </a:r>
          </a:p>
          <a:p>
            <a:r>
              <a:rPr lang="en-US" dirty="0">
                <a:latin typeface="Cambria" panose="02040503050406030204" pitchFamily="18" charset="0"/>
              </a:rPr>
              <a:t>SECURE Act – Roth IRA Conversions </a:t>
            </a:r>
          </a:p>
          <a:p>
            <a:r>
              <a:rPr lang="en-US" dirty="0">
                <a:latin typeface="Cambria" panose="02040503050406030204" pitchFamily="18" charset="0"/>
              </a:rPr>
              <a:t>SECURE Act – IRA Relocation to Life Insurance</a:t>
            </a:r>
          </a:p>
          <a:p>
            <a:r>
              <a:rPr lang="en-US" dirty="0">
                <a:latin typeface="Cambria" panose="02040503050406030204" pitchFamily="18" charset="0"/>
              </a:rPr>
              <a:t>SECURE Act – Testamentary Charitable Planning</a:t>
            </a:r>
          </a:p>
        </p:txBody>
      </p:sp>
      <p:sp>
        <p:nvSpPr>
          <p:cNvPr id="4" name="Slide Number Placeholder 3"/>
          <p:cNvSpPr>
            <a:spLocks noGrp="1"/>
          </p:cNvSpPr>
          <p:nvPr>
            <p:ph type="sldNum" sz="quarter" idx="12"/>
          </p:nvPr>
        </p:nvSpPr>
        <p:spPr>
          <a:xfrm>
            <a:off x="8382000" y="0"/>
            <a:ext cx="761999" cy="329184"/>
          </a:xfrm>
        </p:spPr>
        <p:txBody>
          <a:bodyPr/>
          <a:lstStyle/>
          <a:p>
            <a:fld id="{0CFEC368-1D7A-4F81-ABF6-AE0E36BAF64C}" type="slidenum">
              <a:rPr lang="en-US" smtClean="0">
                <a:latin typeface="Cambria" panose="02040503050406030204" pitchFamily="18" charset="0"/>
              </a:rPr>
              <a:pPr/>
              <a:t>2</a:t>
            </a:fld>
            <a:endParaRPr lang="en-US" dirty="0">
              <a:latin typeface="Cambria" panose="02040503050406030204" pitchFamily="18" charset="0"/>
            </a:endParaRPr>
          </a:p>
        </p:txBody>
      </p:sp>
      <p:sp>
        <p:nvSpPr>
          <p:cNvPr id="17" name="TextBox 16"/>
          <p:cNvSpPr txBox="1"/>
          <p:nvPr/>
        </p:nvSpPr>
        <p:spPr>
          <a:xfrm>
            <a:off x="0" y="5715000"/>
            <a:ext cx="9144000" cy="877163"/>
          </a:xfrm>
          <a:prstGeom prst="rect">
            <a:avLst/>
          </a:prstGeom>
          <a:noFill/>
        </p:spPr>
        <p:txBody>
          <a:bodyPr wrap="square" rtlCol="0">
            <a:spAutoFit/>
          </a:bodyPr>
          <a:lstStyle/>
          <a:p>
            <a:pPr algn="ctr">
              <a:lnSpc>
                <a:spcPct val="150000"/>
              </a:lnSpc>
            </a:pPr>
            <a:r>
              <a:rPr lang="en-US" sz="1200" dirty="0">
                <a:latin typeface="Cambria" panose="02040503050406030204" pitchFamily="18" charset="0"/>
              </a:rPr>
              <a:t>8500 Keystone Crossing,  Suite 555, Indianapolis, IN 46240</a:t>
            </a:r>
          </a:p>
          <a:p>
            <a:pPr algn="ctr">
              <a:lnSpc>
                <a:spcPct val="150000"/>
              </a:lnSpc>
            </a:pPr>
            <a:r>
              <a:rPr lang="en-US" sz="1100" dirty="0">
                <a:latin typeface="Cambria" panose="02040503050406030204" pitchFamily="18" charset="0"/>
              </a:rPr>
              <a:t>Phone: (317) 726-1714           	       Fax: (317) 475-1270</a:t>
            </a:r>
          </a:p>
          <a:p>
            <a:pPr algn="ctr">
              <a:lnSpc>
                <a:spcPct val="150000"/>
              </a:lnSpc>
            </a:pPr>
            <a:r>
              <a:rPr lang="en-US" sz="1100" dirty="0">
                <a:solidFill>
                  <a:srgbClr val="0F243E"/>
                </a:solidFill>
                <a:latin typeface="Cambria" panose="02040503050406030204" pitchFamily="18" charset="0"/>
                <a:hlinkClick r:id="rId3"/>
              </a:rPr>
              <a:t>www.eagleandfein.com</a:t>
            </a:r>
            <a:r>
              <a:rPr lang="en-US" sz="1100" dirty="0">
                <a:solidFill>
                  <a:srgbClr val="0F243E"/>
                </a:solidFill>
                <a:latin typeface="Cambria" panose="02040503050406030204" pitchFamily="18" charset="0"/>
              </a:rPr>
              <a:t>                  </a:t>
            </a:r>
            <a:r>
              <a:rPr lang="en-US" sz="1100" dirty="0">
                <a:latin typeface="Cambria" panose="02040503050406030204" pitchFamily="18" charset="0"/>
              </a:rPr>
              <a:t>Facebook.com/EagleandFein</a:t>
            </a:r>
          </a:p>
        </p:txBody>
      </p:sp>
      <p:pic>
        <p:nvPicPr>
          <p:cNvPr id="16" name="Picture 15">
            <a:extLst>
              <a:ext uri="{FF2B5EF4-FFF2-40B4-BE49-F238E27FC236}">
                <a16:creationId xmlns:a16="http://schemas.microsoft.com/office/drawing/2014/main" id="{7F7EE2C8-871F-46C4-82C8-A4A34A1AF91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710616" y="5896527"/>
            <a:ext cx="685800" cy="656673"/>
          </a:xfrm>
          <a:prstGeom prst="rect">
            <a:avLst/>
          </a:prstGeom>
        </p:spPr>
      </p:pic>
    </p:spTree>
    <p:extLst>
      <p:ext uri="{BB962C8B-B14F-4D97-AF65-F5344CB8AC3E}">
        <p14:creationId xmlns:p14="http://schemas.microsoft.com/office/powerpoint/2010/main" val="2996316608"/>
      </p:ext>
    </p:extLst>
  </p:cSld>
  <p:clrMapOvr>
    <a:masterClrMapping/>
  </p:clrMapOvr>
  <p:transition spd="slow">
    <p:wip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461551"/>
            <a:ext cx="8229600" cy="1066800"/>
          </a:xfrm>
        </p:spPr>
        <p:txBody>
          <a:bodyPr>
            <a:normAutofit/>
          </a:bodyPr>
          <a:lstStyle/>
          <a:p>
            <a:r>
              <a:rPr lang="en-US" sz="3600" dirty="0">
                <a:latin typeface="Cambria" panose="02040503050406030204" pitchFamily="18" charset="0"/>
              </a:rPr>
              <a:t>The Conduit Trust Crisis</a:t>
            </a:r>
            <a:endParaRPr lang="en-US" sz="3600" dirty="0">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12"/>
          </p:nvPr>
        </p:nvSpPr>
        <p:spPr>
          <a:xfrm>
            <a:off x="8382000" y="0"/>
            <a:ext cx="762000" cy="329184"/>
          </a:xfrm>
        </p:spPr>
        <p:txBody>
          <a:bodyPr/>
          <a:lstStyle/>
          <a:p>
            <a:fld id="{719E2BCC-4835-448A-86EF-ED9AEC104379}" type="slidenum">
              <a:rPr lang="en-US" smtClean="0">
                <a:latin typeface="Cambria" panose="02040503050406030204" pitchFamily="18" charset="0"/>
              </a:rPr>
              <a:t>20</a:t>
            </a:fld>
            <a:endParaRPr lang="en-US" dirty="0">
              <a:latin typeface="Cambria" panose="02040503050406030204" pitchFamily="18" charset="0"/>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10616" y="5896527"/>
            <a:ext cx="685800" cy="656673"/>
          </a:xfrm>
          <a:prstGeom prst="rect">
            <a:avLst/>
          </a:prstGeom>
        </p:spPr>
      </p:pic>
    </p:spTree>
    <p:extLst>
      <p:ext uri="{BB962C8B-B14F-4D97-AF65-F5344CB8AC3E}">
        <p14:creationId xmlns:p14="http://schemas.microsoft.com/office/powerpoint/2010/main" val="1247167174"/>
      </p:ext>
    </p:extLst>
  </p:cSld>
  <p:clrMapOvr>
    <a:masterClrMapping/>
  </p:clrMapOvr>
  <p:transition spd="slow">
    <p:push dir="u"/>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066800"/>
          </a:xfrm>
        </p:spPr>
        <p:txBody>
          <a:bodyPr>
            <a:normAutofit/>
          </a:bodyPr>
          <a:lstStyle/>
          <a:p>
            <a:pPr algn="ctr"/>
            <a:r>
              <a:rPr lang="en-US" sz="3600" dirty="0">
                <a:latin typeface="Cambria" panose="02040503050406030204" pitchFamily="18" charset="0"/>
              </a:rPr>
              <a:t>Conduit No More?</a:t>
            </a:r>
            <a:endParaRPr lang="en-US" sz="3600" dirty="0">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12"/>
          </p:nvPr>
        </p:nvSpPr>
        <p:spPr>
          <a:xfrm>
            <a:off x="8382000" y="0"/>
            <a:ext cx="762000" cy="329184"/>
          </a:xfrm>
        </p:spPr>
        <p:txBody>
          <a:bodyPr/>
          <a:lstStyle/>
          <a:p>
            <a:fld id="{719E2BCC-4835-448A-86EF-ED9AEC104379}" type="slidenum">
              <a:rPr lang="en-US" smtClean="0">
                <a:latin typeface="Cambria" panose="02040503050406030204" pitchFamily="18" charset="0"/>
              </a:rPr>
              <a:t>21</a:t>
            </a:fld>
            <a:endParaRPr lang="en-US" dirty="0">
              <a:latin typeface="Cambria" panose="02040503050406030204" pitchFamily="18" charset="0"/>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10616" y="5896527"/>
            <a:ext cx="685800" cy="656673"/>
          </a:xfrm>
          <a:prstGeom prst="rect">
            <a:avLst/>
          </a:prstGeom>
        </p:spPr>
      </p:pic>
      <p:sp>
        <p:nvSpPr>
          <p:cNvPr id="13" name="Content Placeholder 2">
            <a:extLst>
              <a:ext uri="{FF2B5EF4-FFF2-40B4-BE49-F238E27FC236}">
                <a16:creationId xmlns:a16="http://schemas.microsoft.com/office/drawing/2014/main" id="{1A73494A-3CC3-4CF3-B5CB-5F790780C0A9}"/>
              </a:ext>
            </a:extLst>
          </p:cNvPr>
          <p:cNvSpPr txBox="1">
            <a:spLocks/>
          </p:cNvSpPr>
          <p:nvPr/>
        </p:nvSpPr>
        <p:spPr>
          <a:xfrm>
            <a:off x="838200" y="2237231"/>
            <a:ext cx="7729728" cy="2498837"/>
          </a:xfrm>
          <a:prstGeom prst="rect">
            <a:avLst/>
          </a:prstGeom>
        </p:spPr>
        <p:txBody>
          <a:bodyPr vert="horz" lIns="91440" tIns="45720" rIns="91440" bIns="45720" rtlCol="0">
            <a:norm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r>
              <a:rPr lang="en-US" sz="2000" dirty="0">
                <a:solidFill>
                  <a:srgbClr val="0F243E"/>
                </a:solidFill>
                <a:latin typeface="Cambria" panose="02040503050406030204" pitchFamily="18" charset="0"/>
                <a:ea typeface="Cambria" panose="02040503050406030204" pitchFamily="18" charset="0"/>
              </a:rPr>
              <a:t>Conduit provisions were common in Trusts named as beneficiaries of retirement accounts. </a:t>
            </a:r>
          </a:p>
          <a:p>
            <a:pPr marL="0" indent="0">
              <a:buNone/>
            </a:pPr>
            <a:endParaRPr lang="en-US" sz="2000" dirty="0">
              <a:solidFill>
                <a:srgbClr val="0F243E"/>
              </a:solidFill>
              <a:latin typeface="Cambria" panose="02040503050406030204" pitchFamily="18" charset="0"/>
              <a:ea typeface="Cambria" panose="02040503050406030204" pitchFamily="18" charset="0"/>
            </a:endParaRPr>
          </a:p>
          <a:p>
            <a:r>
              <a:rPr lang="en-US" sz="2000" dirty="0">
                <a:solidFill>
                  <a:srgbClr val="0F243E"/>
                </a:solidFill>
                <a:latin typeface="Cambria" panose="02040503050406030204" pitchFamily="18" charset="0"/>
                <a:ea typeface="Cambria" panose="02040503050406030204" pitchFamily="18" charset="0"/>
              </a:rPr>
              <a:t>With a conduit provision, a Trustee ensures that the beneficiary receives the smallest possible distribution (RMD) over the course of the beneficiary’s lifetime instead of allowing the beneficiary the option of liquidating the account immediately. </a:t>
            </a:r>
          </a:p>
          <a:p>
            <a:endParaRPr lang="en-US" sz="2000" dirty="0">
              <a:solidFill>
                <a:srgbClr val="0F243E"/>
              </a:solidFill>
              <a:latin typeface="+mj-lt"/>
            </a:endParaRPr>
          </a:p>
        </p:txBody>
      </p:sp>
    </p:spTree>
    <p:extLst>
      <p:ext uri="{BB962C8B-B14F-4D97-AF65-F5344CB8AC3E}">
        <p14:creationId xmlns:p14="http://schemas.microsoft.com/office/powerpoint/2010/main" val="2393633341"/>
      </p:ext>
    </p:extLst>
  </p:cSld>
  <p:clrMapOvr>
    <a:masterClrMapping/>
  </p:clrMapOvr>
  <p:transition spd="slow">
    <p:push dir="u"/>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066800"/>
          </a:xfrm>
        </p:spPr>
        <p:txBody>
          <a:bodyPr>
            <a:normAutofit fontScale="90000"/>
          </a:bodyPr>
          <a:lstStyle/>
          <a:p>
            <a:pPr algn="ctr"/>
            <a:r>
              <a:rPr lang="en-US" sz="3600" dirty="0">
                <a:latin typeface="Cambria" panose="02040503050406030204" pitchFamily="18" charset="0"/>
              </a:rPr>
              <a:t>Conduit Provision – </a:t>
            </a:r>
            <a:br>
              <a:rPr lang="en-US" sz="3600" dirty="0">
                <a:latin typeface="Cambria" panose="02040503050406030204" pitchFamily="18" charset="0"/>
              </a:rPr>
            </a:br>
            <a:r>
              <a:rPr lang="en-US" sz="3600" dirty="0">
                <a:latin typeface="Cambria" panose="02040503050406030204" pitchFamily="18" charset="0"/>
              </a:rPr>
              <a:t>Spouse as Designated Beneficiary</a:t>
            </a:r>
            <a:endParaRPr lang="en-US" sz="3600" dirty="0">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12"/>
          </p:nvPr>
        </p:nvSpPr>
        <p:spPr>
          <a:xfrm>
            <a:off x="8382000" y="0"/>
            <a:ext cx="762000" cy="329184"/>
          </a:xfrm>
        </p:spPr>
        <p:txBody>
          <a:bodyPr/>
          <a:lstStyle/>
          <a:p>
            <a:fld id="{719E2BCC-4835-448A-86EF-ED9AEC104379}" type="slidenum">
              <a:rPr lang="en-US" smtClean="0">
                <a:latin typeface="Cambria" panose="02040503050406030204" pitchFamily="18" charset="0"/>
              </a:rPr>
              <a:t>22</a:t>
            </a:fld>
            <a:endParaRPr lang="en-US" dirty="0">
              <a:latin typeface="Cambria" panose="02040503050406030204" pitchFamily="18" charset="0"/>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10616" y="5896527"/>
            <a:ext cx="685800" cy="656673"/>
          </a:xfrm>
          <a:prstGeom prst="rect">
            <a:avLst/>
          </a:prstGeom>
        </p:spPr>
      </p:pic>
      <p:sp>
        <p:nvSpPr>
          <p:cNvPr id="13" name="Content Placeholder 2">
            <a:extLst>
              <a:ext uri="{FF2B5EF4-FFF2-40B4-BE49-F238E27FC236}">
                <a16:creationId xmlns:a16="http://schemas.microsoft.com/office/drawing/2014/main" id="{1A73494A-3CC3-4CF3-B5CB-5F790780C0A9}"/>
              </a:ext>
            </a:extLst>
          </p:cNvPr>
          <p:cNvSpPr txBox="1">
            <a:spLocks/>
          </p:cNvSpPr>
          <p:nvPr/>
        </p:nvSpPr>
        <p:spPr>
          <a:xfrm>
            <a:off x="838200" y="2133600"/>
            <a:ext cx="7543800" cy="4419599"/>
          </a:xfrm>
          <a:prstGeom prst="rect">
            <a:avLst/>
          </a:prstGeom>
        </p:spPr>
        <p:txBody>
          <a:bodyPr vert="horz" lIns="91440" tIns="45720" rIns="91440" bIns="45720" rtlCol="0">
            <a:normAutofit fontScale="92500"/>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r>
              <a:rPr lang="en-US" sz="2000" dirty="0">
                <a:solidFill>
                  <a:srgbClr val="0F243E"/>
                </a:solidFill>
                <a:latin typeface="Cambria" panose="02040503050406030204" pitchFamily="18" charset="0"/>
                <a:ea typeface="Cambria" panose="02040503050406030204" pitchFamily="18" charset="0"/>
              </a:rPr>
              <a:t>A Conduit Trust for the surviving spouse will be entitled to all of the minimum distribution benefits of the surviving spouse under the IRS’ </a:t>
            </a:r>
            <a:br>
              <a:rPr lang="en-US" sz="2000" dirty="0">
                <a:solidFill>
                  <a:srgbClr val="0F243E"/>
                </a:solidFill>
                <a:latin typeface="Cambria" panose="02040503050406030204" pitchFamily="18" charset="0"/>
                <a:ea typeface="Cambria" panose="02040503050406030204" pitchFamily="18" charset="0"/>
              </a:rPr>
            </a:br>
            <a:r>
              <a:rPr lang="en-US" sz="2000" dirty="0">
                <a:solidFill>
                  <a:srgbClr val="0F243E"/>
                </a:solidFill>
                <a:latin typeface="Cambria" panose="02040503050406030204" pitchFamily="18" charset="0"/>
                <a:ea typeface="Cambria" panose="02040503050406030204" pitchFamily="18" charset="0"/>
              </a:rPr>
              <a:t>rule that the conduit beneficiary is considered the sole beneficiary of </a:t>
            </a:r>
            <a:br>
              <a:rPr lang="en-US" sz="2000" dirty="0">
                <a:solidFill>
                  <a:srgbClr val="0F243E"/>
                </a:solidFill>
                <a:latin typeface="Cambria" panose="02040503050406030204" pitchFamily="18" charset="0"/>
                <a:ea typeface="Cambria" panose="02040503050406030204" pitchFamily="18" charset="0"/>
              </a:rPr>
            </a:br>
            <a:r>
              <a:rPr lang="en-US" sz="2000" dirty="0">
                <a:solidFill>
                  <a:srgbClr val="0F243E"/>
                </a:solidFill>
                <a:latin typeface="Cambria" panose="02040503050406030204" pitchFamily="18" charset="0"/>
                <a:ea typeface="Cambria" panose="02040503050406030204" pitchFamily="18" charset="0"/>
              </a:rPr>
              <a:t>the plan. </a:t>
            </a:r>
          </a:p>
          <a:p>
            <a:pPr marL="0" indent="0">
              <a:buNone/>
            </a:pPr>
            <a:r>
              <a:rPr lang="en-US" sz="1900" dirty="0">
                <a:solidFill>
                  <a:srgbClr val="0F243E"/>
                </a:solidFill>
                <a:latin typeface="Cambria" panose="02040503050406030204" pitchFamily="18" charset="0"/>
                <a:ea typeface="Cambria" panose="02040503050406030204" pitchFamily="18" charset="0"/>
              </a:rPr>
              <a:t>   Thus:</a:t>
            </a:r>
          </a:p>
          <a:p>
            <a:pPr lvl="1"/>
            <a:r>
              <a:rPr lang="en-US" sz="1700" dirty="0">
                <a:solidFill>
                  <a:srgbClr val="0F243E"/>
                </a:solidFill>
                <a:latin typeface="Cambria" panose="02040503050406030204" pitchFamily="18" charset="0"/>
                <a:ea typeface="Cambria" panose="02040503050406030204" pitchFamily="18" charset="0"/>
              </a:rPr>
              <a:t>The Trust does not have to commence taking RMDs until the end of the year in which the deceased participant would have reached age 72.                                    </a:t>
            </a:r>
            <a:br>
              <a:rPr lang="en-US" sz="1700" dirty="0">
                <a:solidFill>
                  <a:srgbClr val="0F243E"/>
                </a:solidFill>
                <a:latin typeface="Cambria" panose="02040503050406030204" pitchFamily="18" charset="0"/>
                <a:ea typeface="Cambria" panose="02040503050406030204" pitchFamily="18" charset="0"/>
              </a:rPr>
            </a:br>
            <a:r>
              <a:rPr lang="en-US" sz="1700" dirty="0">
                <a:solidFill>
                  <a:srgbClr val="0F243E"/>
                </a:solidFill>
                <a:latin typeface="Cambria" panose="02040503050406030204" pitchFamily="18" charset="0"/>
                <a:ea typeface="Cambria" panose="02040503050406030204" pitchFamily="18" charset="0"/>
              </a:rPr>
              <a:t>[See §401(a)(9)(B)(iv)(l), as amended by SECURE Act.]</a:t>
            </a:r>
            <a:br>
              <a:rPr lang="en-US" sz="1700" dirty="0">
                <a:solidFill>
                  <a:srgbClr val="0F243E"/>
                </a:solidFill>
                <a:latin typeface="Cambria" panose="02040503050406030204" pitchFamily="18" charset="0"/>
                <a:ea typeface="Cambria" panose="02040503050406030204" pitchFamily="18" charset="0"/>
              </a:rPr>
            </a:br>
            <a:endParaRPr lang="en-US" sz="1700" dirty="0">
              <a:solidFill>
                <a:srgbClr val="0F243E"/>
              </a:solidFill>
              <a:latin typeface="Cambria" panose="02040503050406030204" pitchFamily="18" charset="0"/>
              <a:ea typeface="Cambria" panose="02040503050406030204" pitchFamily="18" charset="0"/>
            </a:endParaRPr>
          </a:p>
          <a:p>
            <a:pPr lvl="1"/>
            <a:r>
              <a:rPr lang="en-US" sz="1700" dirty="0">
                <a:solidFill>
                  <a:srgbClr val="0F243E"/>
                </a:solidFill>
                <a:latin typeface="Cambria" panose="02040503050406030204" pitchFamily="18" charset="0"/>
                <a:ea typeface="Cambria" panose="02040503050406030204" pitchFamily="18" charset="0"/>
              </a:rPr>
              <a:t>10-Year Rule does not apply during the spouse’s lifetime.</a:t>
            </a:r>
            <a:br>
              <a:rPr lang="en-US" sz="1700" dirty="0">
                <a:solidFill>
                  <a:srgbClr val="0F243E"/>
                </a:solidFill>
                <a:latin typeface="Cambria" panose="02040503050406030204" pitchFamily="18" charset="0"/>
                <a:ea typeface="Cambria" panose="02040503050406030204" pitchFamily="18" charset="0"/>
              </a:rPr>
            </a:br>
            <a:endParaRPr lang="en-US" sz="1700" dirty="0">
              <a:solidFill>
                <a:srgbClr val="0F243E"/>
              </a:solidFill>
              <a:latin typeface="Cambria" panose="02040503050406030204" pitchFamily="18" charset="0"/>
              <a:ea typeface="Cambria" panose="02040503050406030204" pitchFamily="18" charset="0"/>
            </a:endParaRPr>
          </a:p>
          <a:p>
            <a:pPr lvl="1"/>
            <a:r>
              <a:rPr lang="en-US" sz="1700" dirty="0">
                <a:solidFill>
                  <a:srgbClr val="0F243E"/>
                </a:solidFill>
                <a:latin typeface="Cambria" panose="02040503050406030204" pitchFamily="18" charset="0"/>
                <a:ea typeface="Cambria" panose="02040503050406030204" pitchFamily="18" charset="0"/>
              </a:rPr>
              <a:t>Upon the spouse’s death, the 10-Year Rule kicks in. </a:t>
            </a:r>
          </a:p>
          <a:p>
            <a:pPr marL="0" indent="0">
              <a:buNone/>
            </a:pPr>
            <a:r>
              <a:rPr lang="en-US" sz="2200" dirty="0">
                <a:solidFill>
                  <a:srgbClr val="FF0000"/>
                </a:solidFill>
                <a:latin typeface="Cambria" panose="02040503050406030204" pitchFamily="18" charset="0"/>
                <a:ea typeface="Cambria" panose="02040503050406030204" pitchFamily="18" charset="0"/>
              </a:rPr>
              <a:t>Warning</a:t>
            </a:r>
            <a:r>
              <a:rPr lang="en-US" sz="2200" dirty="0">
                <a:solidFill>
                  <a:srgbClr val="0F243E"/>
                </a:solidFill>
                <a:latin typeface="Cambria" panose="02040503050406030204" pitchFamily="18" charset="0"/>
                <a:ea typeface="Cambria" panose="02040503050406030204" pitchFamily="18" charset="0"/>
              </a:rPr>
              <a:t>: An accumulation trust spouse beneficiary is not eligible for life expectancy payout – 10-Year Rule.</a:t>
            </a:r>
          </a:p>
          <a:p>
            <a:endParaRPr lang="en-US" sz="2000" dirty="0">
              <a:solidFill>
                <a:srgbClr val="0F243E"/>
              </a:solidFill>
              <a:latin typeface="+mj-lt"/>
            </a:endParaRPr>
          </a:p>
        </p:txBody>
      </p:sp>
    </p:spTree>
    <p:extLst>
      <p:ext uri="{BB962C8B-B14F-4D97-AF65-F5344CB8AC3E}">
        <p14:creationId xmlns:p14="http://schemas.microsoft.com/office/powerpoint/2010/main" val="3506356153"/>
      </p:ext>
    </p:extLst>
  </p:cSld>
  <p:clrMapOvr>
    <a:masterClrMapping/>
  </p:clrMapOvr>
  <p:transition spd="slow">
    <p:push dir="u"/>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066800"/>
          </a:xfrm>
        </p:spPr>
        <p:txBody>
          <a:bodyPr>
            <a:normAutofit fontScale="90000"/>
          </a:bodyPr>
          <a:lstStyle/>
          <a:p>
            <a:pPr algn="ctr"/>
            <a:r>
              <a:rPr lang="en-US" sz="3600" dirty="0">
                <a:latin typeface="Cambria" panose="02040503050406030204" pitchFamily="18" charset="0"/>
              </a:rPr>
              <a:t>Why is the Conduit Provision a Problem </a:t>
            </a:r>
            <a:br>
              <a:rPr lang="en-US" sz="3600" dirty="0">
                <a:latin typeface="Cambria" panose="02040503050406030204" pitchFamily="18" charset="0"/>
              </a:rPr>
            </a:br>
            <a:r>
              <a:rPr lang="en-US" sz="3600" dirty="0">
                <a:latin typeface="Cambria" panose="02040503050406030204" pitchFamily="18" charset="0"/>
              </a:rPr>
              <a:t>for Non-Spouse Beneficiary?</a:t>
            </a:r>
            <a:endParaRPr lang="en-US" sz="3600" dirty="0">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12"/>
          </p:nvPr>
        </p:nvSpPr>
        <p:spPr>
          <a:xfrm>
            <a:off x="8382000" y="0"/>
            <a:ext cx="762000" cy="329184"/>
          </a:xfrm>
        </p:spPr>
        <p:txBody>
          <a:bodyPr/>
          <a:lstStyle/>
          <a:p>
            <a:fld id="{719E2BCC-4835-448A-86EF-ED9AEC104379}" type="slidenum">
              <a:rPr lang="en-US" smtClean="0">
                <a:latin typeface="Cambria" panose="02040503050406030204" pitchFamily="18" charset="0"/>
              </a:rPr>
              <a:t>23</a:t>
            </a:fld>
            <a:endParaRPr lang="en-US" dirty="0">
              <a:latin typeface="Cambria" panose="02040503050406030204" pitchFamily="18" charset="0"/>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10616" y="5896527"/>
            <a:ext cx="685800" cy="656673"/>
          </a:xfrm>
          <a:prstGeom prst="rect">
            <a:avLst/>
          </a:prstGeom>
        </p:spPr>
      </p:pic>
      <p:sp>
        <p:nvSpPr>
          <p:cNvPr id="13" name="Content Placeholder 2">
            <a:extLst>
              <a:ext uri="{FF2B5EF4-FFF2-40B4-BE49-F238E27FC236}">
                <a16:creationId xmlns:a16="http://schemas.microsoft.com/office/drawing/2014/main" id="{1A73494A-3CC3-4CF3-B5CB-5F790780C0A9}"/>
              </a:ext>
            </a:extLst>
          </p:cNvPr>
          <p:cNvSpPr txBox="1">
            <a:spLocks/>
          </p:cNvSpPr>
          <p:nvPr/>
        </p:nvSpPr>
        <p:spPr>
          <a:xfrm>
            <a:off x="838200" y="2237231"/>
            <a:ext cx="7729728" cy="3659296"/>
          </a:xfrm>
          <a:prstGeom prst="rect">
            <a:avLst/>
          </a:prstGeom>
        </p:spPr>
        <p:txBody>
          <a:bodyPr vert="horz" lIns="91440" tIns="45720" rIns="91440" bIns="45720" rtlCol="0">
            <a:norm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r>
              <a:rPr lang="en-US" sz="2000" dirty="0">
                <a:solidFill>
                  <a:srgbClr val="0F243E"/>
                </a:solidFill>
                <a:latin typeface="Cambria" panose="02040503050406030204" pitchFamily="18" charset="0"/>
                <a:ea typeface="Cambria" panose="02040503050406030204" pitchFamily="18" charset="0"/>
              </a:rPr>
              <a:t>Under the old law, the RMD was determined using the beneficiary’s life expectancy factor. Therefore, a 25-year old had a life expectancy factor of 58.2 years in which to distribute the account over, making the RMD each year very small. This is referred to as a “stretch” payout. A beneficiary paid taxes on a RMD each year, but the tax payments were stretched out over many years. </a:t>
            </a:r>
          </a:p>
          <a:p>
            <a:pPr marL="0" indent="0">
              <a:buNone/>
            </a:pPr>
            <a:endParaRPr lang="en-US" sz="2000" dirty="0">
              <a:solidFill>
                <a:srgbClr val="0F243E"/>
              </a:solidFill>
              <a:latin typeface="Cambria" panose="02040503050406030204" pitchFamily="18" charset="0"/>
              <a:ea typeface="Cambria" panose="02040503050406030204" pitchFamily="18" charset="0"/>
            </a:endParaRPr>
          </a:p>
          <a:p>
            <a:r>
              <a:rPr lang="en-US" sz="2000" dirty="0">
                <a:solidFill>
                  <a:srgbClr val="0F243E"/>
                </a:solidFill>
                <a:latin typeface="Cambria" panose="02040503050406030204" pitchFamily="18" charset="0"/>
                <a:ea typeface="Cambria" panose="02040503050406030204" pitchFamily="18" charset="0"/>
              </a:rPr>
              <a:t>Under the new law, that same beneficiary, unless other wise exempt, only has 10 years to withdraw the entire balance, making the RMD each year much larger (and the tax payments due much sooner).</a:t>
            </a:r>
          </a:p>
          <a:p>
            <a:endParaRPr lang="en-US" sz="2000" dirty="0">
              <a:solidFill>
                <a:srgbClr val="0F243E"/>
              </a:solidFill>
              <a:latin typeface="+mj-lt"/>
            </a:endParaRPr>
          </a:p>
        </p:txBody>
      </p:sp>
    </p:spTree>
    <p:extLst>
      <p:ext uri="{BB962C8B-B14F-4D97-AF65-F5344CB8AC3E}">
        <p14:creationId xmlns:p14="http://schemas.microsoft.com/office/powerpoint/2010/main" val="1929555156"/>
      </p:ext>
    </p:extLst>
  </p:cSld>
  <p:clrMapOvr>
    <a:masterClrMapping/>
  </p:clrMapOvr>
  <p:transition spd="slow">
    <p:push dir="u"/>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066800"/>
          </a:xfrm>
        </p:spPr>
        <p:txBody>
          <a:bodyPr>
            <a:normAutofit fontScale="90000"/>
          </a:bodyPr>
          <a:lstStyle/>
          <a:p>
            <a:pPr algn="ctr"/>
            <a:r>
              <a:rPr lang="en-US" sz="3600" dirty="0">
                <a:latin typeface="Cambria" panose="02040503050406030204" pitchFamily="18" charset="0"/>
              </a:rPr>
              <a:t>Why is the Conduit Provision a Problem (cont’d)</a:t>
            </a:r>
            <a:endParaRPr lang="en-US" sz="3600" dirty="0">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12"/>
          </p:nvPr>
        </p:nvSpPr>
        <p:spPr>
          <a:xfrm>
            <a:off x="8382000" y="0"/>
            <a:ext cx="762000" cy="329184"/>
          </a:xfrm>
        </p:spPr>
        <p:txBody>
          <a:bodyPr/>
          <a:lstStyle/>
          <a:p>
            <a:fld id="{719E2BCC-4835-448A-86EF-ED9AEC104379}" type="slidenum">
              <a:rPr lang="en-US" smtClean="0">
                <a:latin typeface="Cambria" panose="02040503050406030204" pitchFamily="18" charset="0"/>
              </a:rPr>
              <a:t>24</a:t>
            </a:fld>
            <a:endParaRPr lang="en-US" dirty="0">
              <a:latin typeface="Cambria" panose="02040503050406030204" pitchFamily="18" charset="0"/>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10616" y="5896527"/>
            <a:ext cx="685800" cy="656673"/>
          </a:xfrm>
          <a:prstGeom prst="rect">
            <a:avLst/>
          </a:prstGeom>
        </p:spPr>
      </p:pic>
      <p:sp>
        <p:nvSpPr>
          <p:cNvPr id="13" name="Content Placeholder 2">
            <a:extLst>
              <a:ext uri="{FF2B5EF4-FFF2-40B4-BE49-F238E27FC236}">
                <a16:creationId xmlns:a16="http://schemas.microsoft.com/office/drawing/2014/main" id="{1A73494A-3CC3-4CF3-B5CB-5F790780C0A9}"/>
              </a:ext>
            </a:extLst>
          </p:cNvPr>
          <p:cNvSpPr txBox="1">
            <a:spLocks/>
          </p:cNvSpPr>
          <p:nvPr/>
        </p:nvSpPr>
        <p:spPr>
          <a:xfrm>
            <a:off x="838200" y="2237231"/>
            <a:ext cx="7729728" cy="3659296"/>
          </a:xfrm>
          <a:prstGeom prst="rect">
            <a:avLst/>
          </a:prstGeom>
        </p:spPr>
        <p:txBody>
          <a:bodyPr vert="horz" lIns="91440" tIns="45720" rIns="91440" bIns="45720" rtlCol="0">
            <a:norm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algn="just"/>
            <a:r>
              <a:rPr lang="en-US" sz="2000" dirty="0">
                <a:solidFill>
                  <a:srgbClr val="0F243E"/>
                </a:solidFill>
                <a:latin typeface="Cambria" panose="02040503050406030204" pitchFamily="18" charset="0"/>
                <a:ea typeface="Cambria" panose="02040503050406030204" pitchFamily="18" charset="0"/>
              </a:rPr>
              <a:t>Regardless of the amount, the conduit provision requires that the RMD taken by the Trustee has to be distributed to or for the benefit of the beneficiary. </a:t>
            </a:r>
          </a:p>
          <a:p>
            <a:pPr marL="0" indent="0" algn="just">
              <a:buNone/>
            </a:pPr>
            <a:endParaRPr lang="en-US" sz="2000" dirty="0">
              <a:solidFill>
                <a:srgbClr val="0F243E"/>
              </a:solidFill>
              <a:latin typeface="Cambria" panose="02040503050406030204" pitchFamily="18" charset="0"/>
              <a:ea typeface="Cambria" panose="02040503050406030204" pitchFamily="18" charset="0"/>
            </a:endParaRPr>
          </a:p>
          <a:p>
            <a:pPr algn="just"/>
            <a:r>
              <a:rPr lang="en-US" sz="2000" dirty="0">
                <a:solidFill>
                  <a:srgbClr val="0F243E"/>
                </a:solidFill>
                <a:latin typeface="Cambria" panose="02040503050406030204" pitchFamily="18" charset="0"/>
                <a:ea typeface="Cambria" panose="02040503050406030204" pitchFamily="18" charset="0"/>
              </a:rPr>
              <a:t>Instead of protecting a majority of the account by only distributing small RMDs to the beneficiary, the entire amount of the retirement account will be in the beneficiary’s control within 10 years if a conduit provision is used. </a:t>
            </a:r>
          </a:p>
          <a:p>
            <a:endParaRPr lang="en-US" sz="2000" dirty="0">
              <a:solidFill>
                <a:srgbClr val="0F243E"/>
              </a:solidFill>
              <a:latin typeface="+mj-lt"/>
            </a:endParaRPr>
          </a:p>
        </p:txBody>
      </p:sp>
    </p:spTree>
    <p:extLst>
      <p:ext uri="{BB962C8B-B14F-4D97-AF65-F5344CB8AC3E}">
        <p14:creationId xmlns:p14="http://schemas.microsoft.com/office/powerpoint/2010/main" val="2096491308"/>
      </p:ext>
    </p:extLst>
  </p:cSld>
  <p:clrMapOvr>
    <a:masterClrMapping/>
  </p:clrMapOvr>
  <p:transition spd="slow">
    <p:push dir="u"/>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461551"/>
            <a:ext cx="8229600" cy="1066800"/>
          </a:xfrm>
        </p:spPr>
        <p:txBody>
          <a:bodyPr>
            <a:normAutofit/>
          </a:bodyPr>
          <a:lstStyle/>
          <a:p>
            <a:r>
              <a:rPr lang="en-US" sz="3600" dirty="0">
                <a:latin typeface="Cambria" panose="02040503050406030204" pitchFamily="18" charset="0"/>
              </a:rPr>
              <a:t>How Do We Solve This Problem?</a:t>
            </a:r>
            <a:endParaRPr lang="en-US" sz="3600" dirty="0">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12"/>
          </p:nvPr>
        </p:nvSpPr>
        <p:spPr>
          <a:xfrm>
            <a:off x="8382000" y="0"/>
            <a:ext cx="762000" cy="329184"/>
          </a:xfrm>
        </p:spPr>
        <p:txBody>
          <a:bodyPr/>
          <a:lstStyle/>
          <a:p>
            <a:fld id="{719E2BCC-4835-448A-86EF-ED9AEC104379}" type="slidenum">
              <a:rPr lang="en-US" smtClean="0">
                <a:latin typeface="Cambria" panose="02040503050406030204" pitchFamily="18" charset="0"/>
              </a:rPr>
              <a:t>25</a:t>
            </a:fld>
            <a:endParaRPr lang="en-US" dirty="0">
              <a:latin typeface="Cambria" panose="02040503050406030204" pitchFamily="18" charset="0"/>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10616" y="5896527"/>
            <a:ext cx="685800" cy="656673"/>
          </a:xfrm>
          <a:prstGeom prst="rect">
            <a:avLst/>
          </a:prstGeom>
        </p:spPr>
      </p:pic>
    </p:spTree>
    <p:extLst>
      <p:ext uri="{BB962C8B-B14F-4D97-AF65-F5344CB8AC3E}">
        <p14:creationId xmlns:p14="http://schemas.microsoft.com/office/powerpoint/2010/main" val="3900847883"/>
      </p:ext>
    </p:extLst>
  </p:cSld>
  <p:clrMapOvr>
    <a:masterClrMapping/>
  </p:clrMapOvr>
  <p:transition spd="slow">
    <p:push dir="u"/>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066800"/>
          </a:xfrm>
        </p:spPr>
        <p:txBody>
          <a:bodyPr>
            <a:normAutofit/>
          </a:bodyPr>
          <a:lstStyle/>
          <a:p>
            <a:pPr algn="ctr"/>
            <a:r>
              <a:rPr lang="en-US" sz="3600" dirty="0">
                <a:latin typeface="Cambria" panose="02040503050406030204" pitchFamily="18" charset="0"/>
              </a:rPr>
              <a:t>The Big Decision</a:t>
            </a:r>
            <a:endParaRPr lang="en-US" sz="3600" dirty="0">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12"/>
          </p:nvPr>
        </p:nvSpPr>
        <p:spPr>
          <a:xfrm>
            <a:off x="8382000" y="0"/>
            <a:ext cx="762000" cy="329184"/>
          </a:xfrm>
        </p:spPr>
        <p:txBody>
          <a:bodyPr/>
          <a:lstStyle/>
          <a:p>
            <a:fld id="{719E2BCC-4835-448A-86EF-ED9AEC104379}" type="slidenum">
              <a:rPr lang="en-US" smtClean="0">
                <a:latin typeface="Cambria" panose="02040503050406030204" pitchFamily="18" charset="0"/>
              </a:rPr>
              <a:t>26</a:t>
            </a:fld>
            <a:endParaRPr lang="en-US" dirty="0">
              <a:latin typeface="Cambria" panose="02040503050406030204" pitchFamily="18" charset="0"/>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10616" y="5896527"/>
            <a:ext cx="685800" cy="656673"/>
          </a:xfrm>
          <a:prstGeom prst="rect">
            <a:avLst/>
          </a:prstGeom>
        </p:spPr>
      </p:pic>
      <p:sp>
        <p:nvSpPr>
          <p:cNvPr id="13" name="Content Placeholder 2">
            <a:extLst>
              <a:ext uri="{FF2B5EF4-FFF2-40B4-BE49-F238E27FC236}">
                <a16:creationId xmlns:a16="http://schemas.microsoft.com/office/drawing/2014/main" id="{1A73494A-3CC3-4CF3-B5CB-5F790780C0A9}"/>
              </a:ext>
            </a:extLst>
          </p:cNvPr>
          <p:cNvSpPr txBox="1">
            <a:spLocks/>
          </p:cNvSpPr>
          <p:nvPr/>
        </p:nvSpPr>
        <p:spPr>
          <a:xfrm>
            <a:off x="838200" y="2237230"/>
            <a:ext cx="7543800" cy="4315969"/>
          </a:xfrm>
          <a:prstGeom prst="rect">
            <a:avLst/>
          </a:prstGeom>
        </p:spPr>
        <p:txBody>
          <a:bodyPr vert="horz" lIns="91440" tIns="45720" rIns="91440" bIns="45720" rtlCol="0">
            <a:norm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r>
              <a:rPr lang="en-US" sz="2000" dirty="0">
                <a:solidFill>
                  <a:srgbClr val="0F243E"/>
                </a:solidFill>
                <a:latin typeface="Cambria" panose="02040503050406030204" pitchFamily="18" charset="0"/>
                <a:ea typeface="Cambria" panose="02040503050406030204" pitchFamily="18" charset="0"/>
              </a:rPr>
              <a:t>Most non-spouse beneficiaries must withdraw the entire balance of the retirement account within 10 years, and</a:t>
            </a:r>
          </a:p>
          <a:p>
            <a:endParaRPr lang="en-US" sz="2000" dirty="0">
              <a:solidFill>
                <a:srgbClr val="0F243E"/>
              </a:solidFill>
              <a:latin typeface="Cambria" panose="02040503050406030204" pitchFamily="18" charset="0"/>
              <a:ea typeface="Cambria" panose="02040503050406030204" pitchFamily="18" charset="0"/>
            </a:endParaRPr>
          </a:p>
          <a:p>
            <a:r>
              <a:rPr lang="en-US" sz="2000" dirty="0">
                <a:solidFill>
                  <a:srgbClr val="0F243E"/>
                </a:solidFill>
                <a:latin typeface="Cambria" panose="02040503050406030204" pitchFamily="18" charset="0"/>
                <a:ea typeface="Cambria" panose="02040503050406030204" pitchFamily="18" charset="0"/>
              </a:rPr>
              <a:t>The income tax due is accelerated.</a:t>
            </a:r>
          </a:p>
          <a:p>
            <a:endParaRPr lang="en-US" sz="2000" dirty="0">
              <a:solidFill>
                <a:srgbClr val="0F243E"/>
              </a:solidFill>
              <a:latin typeface="Cambria" panose="02040503050406030204" pitchFamily="18" charset="0"/>
              <a:ea typeface="Cambria" panose="02040503050406030204" pitchFamily="18" charset="0"/>
            </a:endParaRPr>
          </a:p>
          <a:p>
            <a:r>
              <a:rPr lang="en-US" sz="2000" b="1" dirty="0">
                <a:solidFill>
                  <a:srgbClr val="0F243E"/>
                </a:solidFill>
                <a:latin typeface="Cambria" panose="02040503050406030204" pitchFamily="18" charset="0"/>
                <a:ea typeface="Cambria" panose="02040503050406030204" pitchFamily="18" charset="0"/>
              </a:rPr>
              <a:t>Do we save on taxes or protect the retirement account from the beneficiary's (or a some of each):</a:t>
            </a:r>
          </a:p>
          <a:p>
            <a:pPr lvl="1"/>
            <a:r>
              <a:rPr lang="en-US" sz="1800" b="1" dirty="0">
                <a:solidFill>
                  <a:srgbClr val="0F243E"/>
                </a:solidFill>
                <a:latin typeface="Cambria" panose="02040503050406030204" pitchFamily="18" charset="0"/>
                <a:ea typeface="Cambria" panose="02040503050406030204" pitchFamily="18" charset="0"/>
              </a:rPr>
              <a:t>unwise/influenced decisions,</a:t>
            </a:r>
          </a:p>
          <a:p>
            <a:pPr lvl="1"/>
            <a:r>
              <a:rPr lang="en-US" sz="1800" b="1" dirty="0">
                <a:solidFill>
                  <a:srgbClr val="0F243E"/>
                </a:solidFill>
                <a:latin typeface="Cambria" panose="02040503050406030204" pitchFamily="18" charset="0"/>
                <a:ea typeface="Cambria" panose="02040503050406030204" pitchFamily="18" charset="0"/>
              </a:rPr>
              <a:t>creditors/lawsuits,</a:t>
            </a:r>
          </a:p>
          <a:p>
            <a:pPr lvl="1"/>
            <a:r>
              <a:rPr lang="en-US" sz="1800" b="1" dirty="0">
                <a:solidFill>
                  <a:srgbClr val="0F243E"/>
                </a:solidFill>
                <a:latin typeface="Cambria" panose="02040503050406030204" pitchFamily="18" charset="0"/>
                <a:ea typeface="Cambria" panose="02040503050406030204" pitchFamily="18" charset="0"/>
              </a:rPr>
              <a:t>divorce, and/or</a:t>
            </a:r>
          </a:p>
          <a:p>
            <a:pPr lvl="1"/>
            <a:r>
              <a:rPr lang="en-US" sz="1800" b="1" dirty="0">
                <a:solidFill>
                  <a:srgbClr val="0F243E"/>
                </a:solidFill>
                <a:latin typeface="Cambria" panose="02040503050406030204" pitchFamily="18" charset="0"/>
                <a:ea typeface="Cambria" panose="02040503050406030204" pitchFamily="18" charset="0"/>
              </a:rPr>
              <a:t>remarriage/blood line protections?</a:t>
            </a:r>
          </a:p>
          <a:p>
            <a:endParaRPr lang="en-US" sz="2000" dirty="0">
              <a:solidFill>
                <a:srgbClr val="0F243E"/>
              </a:solidFill>
              <a:latin typeface="+mj-lt"/>
            </a:endParaRPr>
          </a:p>
        </p:txBody>
      </p:sp>
    </p:spTree>
    <p:extLst>
      <p:ext uri="{BB962C8B-B14F-4D97-AF65-F5344CB8AC3E}">
        <p14:creationId xmlns:p14="http://schemas.microsoft.com/office/powerpoint/2010/main" val="4101171251"/>
      </p:ext>
    </p:extLst>
  </p:cSld>
  <p:clrMapOvr>
    <a:masterClrMapping/>
  </p:clrMapOvr>
  <p:transition spd="slow">
    <p:push dir="u"/>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416" y="762000"/>
            <a:ext cx="8229600" cy="1066800"/>
          </a:xfrm>
        </p:spPr>
        <p:txBody>
          <a:bodyPr>
            <a:normAutofit/>
          </a:bodyPr>
          <a:lstStyle/>
          <a:p>
            <a:pPr algn="ctr"/>
            <a:r>
              <a:rPr lang="en-US" sz="3200" dirty="0">
                <a:latin typeface="Cambria" panose="02040503050406030204" pitchFamily="18" charset="0"/>
              </a:rPr>
              <a:t>2020 Ordinary Income Tax Rates</a:t>
            </a:r>
            <a:endParaRPr lang="en-US" sz="3200" dirty="0">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12"/>
          </p:nvPr>
        </p:nvSpPr>
        <p:spPr>
          <a:xfrm>
            <a:off x="8382000" y="0"/>
            <a:ext cx="762000" cy="329184"/>
          </a:xfrm>
        </p:spPr>
        <p:txBody>
          <a:bodyPr/>
          <a:lstStyle/>
          <a:p>
            <a:fld id="{719E2BCC-4835-448A-86EF-ED9AEC104379}" type="slidenum">
              <a:rPr lang="en-US" smtClean="0">
                <a:latin typeface="Cambria" panose="02040503050406030204" pitchFamily="18" charset="0"/>
              </a:rPr>
              <a:t>27</a:t>
            </a:fld>
            <a:endParaRPr lang="en-US" dirty="0">
              <a:latin typeface="Cambria" panose="02040503050406030204" pitchFamily="18" charset="0"/>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10616" y="5896527"/>
            <a:ext cx="685800" cy="656673"/>
          </a:xfrm>
          <a:prstGeom prst="rect">
            <a:avLst/>
          </a:prstGeom>
        </p:spPr>
      </p:pic>
      <p:pic>
        <p:nvPicPr>
          <p:cNvPr id="4" name="Picture 3">
            <a:extLst>
              <a:ext uri="{FF2B5EF4-FFF2-40B4-BE49-F238E27FC236}">
                <a16:creationId xmlns:a16="http://schemas.microsoft.com/office/drawing/2014/main" id="{2D288AB8-9F82-49B3-BE84-B31D22C14D93}"/>
              </a:ext>
            </a:extLst>
          </p:cNvPr>
          <p:cNvPicPr>
            <a:picLocks noChangeAspect="1"/>
          </p:cNvPicPr>
          <p:nvPr/>
        </p:nvPicPr>
        <p:blipFill>
          <a:blip r:embed="rId4"/>
          <a:stretch>
            <a:fillRect/>
          </a:stretch>
        </p:blipFill>
        <p:spPr>
          <a:xfrm>
            <a:off x="384478" y="1905000"/>
            <a:ext cx="7997521" cy="3558062"/>
          </a:xfrm>
          <a:prstGeom prst="rect">
            <a:avLst/>
          </a:prstGeom>
        </p:spPr>
      </p:pic>
    </p:spTree>
    <p:extLst>
      <p:ext uri="{BB962C8B-B14F-4D97-AF65-F5344CB8AC3E}">
        <p14:creationId xmlns:p14="http://schemas.microsoft.com/office/powerpoint/2010/main" val="3730368128"/>
      </p:ext>
    </p:extLst>
  </p:cSld>
  <p:clrMapOvr>
    <a:masterClrMapping/>
  </p:clrMapOvr>
  <p:transition spd="slow">
    <p:push dir="u"/>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416" y="762000"/>
            <a:ext cx="8229600" cy="1066800"/>
          </a:xfrm>
        </p:spPr>
        <p:txBody>
          <a:bodyPr>
            <a:normAutofit/>
          </a:bodyPr>
          <a:lstStyle/>
          <a:p>
            <a:pPr algn="ctr"/>
            <a:r>
              <a:rPr lang="en-US" sz="3200" dirty="0">
                <a:latin typeface="Cambria" panose="02040503050406030204" pitchFamily="18" charset="0"/>
              </a:rPr>
              <a:t>Foundational Concepts</a:t>
            </a:r>
            <a:endParaRPr lang="en-US" sz="3200" dirty="0">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12"/>
          </p:nvPr>
        </p:nvSpPr>
        <p:spPr>
          <a:xfrm>
            <a:off x="8382000" y="0"/>
            <a:ext cx="762000" cy="329184"/>
          </a:xfrm>
        </p:spPr>
        <p:txBody>
          <a:bodyPr/>
          <a:lstStyle/>
          <a:p>
            <a:fld id="{719E2BCC-4835-448A-86EF-ED9AEC104379}" type="slidenum">
              <a:rPr lang="en-US" smtClean="0">
                <a:latin typeface="Cambria" panose="02040503050406030204" pitchFamily="18" charset="0"/>
              </a:rPr>
              <a:t>28</a:t>
            </a:fld>
            <a:endParaRPr lang="en-US" dirty="0">
              <a:latin typeface="Cambria" panose="02040503050406030204" pitchFamily="18" charset="0"/>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10616" y="5896527"/>
            <a:ext cx="685800" cy="656673"/>
          </a:xfrm>
          <a:prstGeom prst="rect">
            <a:avLst/>
          </a:prstGeom>
        </p:spPr>
      </p:pic>
      <p:sp>
        <p:nvSpPr>
          <p:cNvPr id="7" name="TextBox 6">
            <a:extLst>
              <a:ext uri="{FF2B5EF4-FFF2-40B4-BE49-F238E27FC236}">
                <a16:creationId xmlns:a16="http://schemas.microsoft.com/office/drawing/2014/main" id="{C3FDB7B8-3B53-4B4B-831D-DE720B2A4242}"/>
              </a:ext>
            </a:extLst>
          </p:cNvPr>
          <p:cNvSpPr txBox="1"/>
          <p:nvPr/>
        </p:nvSpPr>
        <p:spPr>
          <a:xfrm>
            <a:off x="304800" y="1581090"/>
            <a:ext cx="8758106" cy="400110"/>
          </a:xfrm>
          <a:prstGeom prst="rect">
            <a:avLst/>
          </a:prstGeom>
          <a:noFill/>
        </p:spPr>
        <p:txBody>
          <a:bodyPr wrap="square" rtlCol="0">
            <a:spAutoFit/>
          </a:bodyPr>
          <a:lstStyle/>
          <a:p>
            <a:pPr algn="ctr"/>
            <a:r>
              <a:rPr lang="en-US" sz="2000" i="1" dirty="0">
                <a:solidFill>
                  <a:srgbClr val="FF0000"/>
                </a:solidFill>
                <a:latin typeface="Cambria" panose="02040503050406030204" pitchFamily="18" charset="0"/>
                <a:ea typeface="Cambria" panose="02040503050406030204" pitchFamily="18" charset="0"/>
              </a:rPr>
              <a:t>2020 Ordinary Income Tax Rates for Estates &amp; Trusts</a:t>
            </a:r>
          </a:p>
        </p:txBody>
      </p:sp>
      <p:sp>
        <p:nvSpPr>
          <p:cNvPr id="8" name="Isosceles Triangle 7">
            <a:extLst>
              <a:ext uri="{FF2B5EF4-FFF2-40B4-BE49-F238E27FC236}">
                <a16:creationId xmlns:a16="http://schemas.microsoft.com/office/drawing/2014/main" id="{18074BA9-D4C8-400E-A491-72FCC1376B49}"/>
              </a:ext>
            </a:extLst>
          </p:cNvPr>
          <p:cNvSpPr/>
          <p:nvPr/>
        </p:nvSpPr>
        <p:spPr>
          <a:xfrm rot="10800000">
            <a:off x="954949" y="2106186"/>
            <a:ext cx="7449423" cy="4223857"/>
          </a:xfrm>
          <a:prstGeom prst="triangle">
            <a:avLst>
              <a:gd name="adj" fmla="val 50113"/>
            </a:avLst>
          </a:prstGeom>
          <a:solidFill>
            <a:srgbClr val="FF0000"/>
          </a:solidFill>
          <a:ln>
            <a:solidFill>
              <a:srgbClr val="0F243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Isosceles Triangle 8">
            <a:extLst>
              <a:ext uri="{FF2B5EF4-FFF2-40B4-BE49-F238E27FC236}">
                <a16:creationId xmlns:a16="http://schemas.microsoft.com/office/drawing/2014/main" id="{F3D2252E-3188-4C63-8AEB-8904A9B5BFAF}"/>
              </a:ext>
            </a:extLst>
          </p:cNvPr>
          <p:cNvSpPr/>
          <p:nvPr/>
        </p:nvSpPr>
        <p:spPr>
          <a:xfrm rot="10800000">
            <a:off x="2519492" y="3873122"/>
            <a:ext cx="4337109" cy="2456915"/>
          </a:xfrm>
          <a:prstGeom prst="triangle">
            <a:avLst>
              <a:gd name="adj" fmla="val 50237"/>
            </a:avLst>
          </a:prstGeom>
          <a:solidFill>
            <a:srgbClr val="FFC000"/>
          </a:solidFill>
          <a:ln>
            <a:solidFill>
              <a:srgbClr val="0F243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Isosceles Triangle 9">
            <a:extLst>
              <a:ext uri="{FF2B5EF4-FFF2-40B4-BE49-F238E27FC236}">
                <a16:creationId xmlns:a16="http://schemas.microsoft.com/office/drawing/2014/main" id="{1634864C-9CD2-4905-88BE-5274805D03B4}"/>
              </a:ext>
            </a:extLst>
          </p:cNvPr>
          <p:cNvSpPr/>
          <p:nvPr/>
        </p:nvSpPr>
        <p:spPr>
          <a:xfrm rot="10800000">
            <a:off x="3199001" y="4651910"/>
            <a:ext cx="2978090" cy="1678128"/>
          </a:xfrm>
          <a:prstGeom prst="triangle">
            <a:avLst>
              <a:gd name="adj" fmla="val 49972"/>
            </a:avLst>
          </a:prstGeom>
          <a:solidFill>
            <a:srgbClr val="FFC000"/>
          </a:solidFill>
          <a:ln>
            <a:solidFill>
              <a:srgbClr val="0F243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Isosceles Triangle 10">
            <a:extLst>
              <a:ext uri="{FF2B5EF4-FFF2-40B4-BE49-F238E27FC236}">
                <a16:creationId xmlns:a16="http://schemas.microsoft.com/office/drawing/2014/main" id="{57D60C82-C001-49B9-A844-9CB010AF90DD}"/>
              </a:ext>
            </a:extLst>
          </p:cNvPr>
          <p:cNvSpPr/>
          <p:nvPr/>
        </p:nvSpPr>
        <p:spPr>
          <a:xfrm rot="10800000">
            <a:off x="3794618" y="5341198"/>
            <a:ext cx="1779861" cy="998623"/>
          </a:xfrm>
          <a:prstGeom prst="triangle">
            <a:avLst>
              <a:gd name="adj" fmla="val 49972"/>
            </a:avLst>
          </a:prstGeom>
          <a:solidFill>
            <a:srgbClr val="92D050"/>
          </a:solidFill>
          <a:ln>
            <a:solidFill>
              <a:srgbClr val="0F243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0C9F5211-AB50-4E26-A7A6-0BB82653801C}"/>
              </a:ext>
            </a:extLst>
          </p:cNvPr>
          <p:cNvSpPr txBox="1"/>
          <p:nvPr/>
        </p:nvSpPr>
        <p:spPr>
          <a:xfrm>
            <a:off x="3790422" y="2939862"/>
            <a:ext cx="1795246" cy="2954655"/>
          </a:xfrm>
          <a:prstGeom prst="rect">
            <a:avLst/>
          </a:prstGeom>
          <a:noFill/>
        </p:spPr>
        <p:txBody>
          <a:bodyPr wrap="square" rtlCol="0">
            <a:spAutoFit/>
          </a:bodyPr>
          <a:lstStyle/>
          <a:p>
            <a:pPr algn="ctr"/>
            <a:r>
              <a:rPr lang="en-US" b="1" dirty="0">
                <a:latin typeface="Cambria" panose="02040503050406030204" pitchFamily="18" charset="0"/>
                <a:ea typeface="Cambria" panose="02040503050406030204" pitchFamily="18" charset="0"/>
              </a:rPr>
              <a:t>37%</a:t>
            </a:r>
          </a:p>
          <a:p>
            <a:pPr algn="ctr"/>
            <a:endParaRPr lang="en-US" b="1" dirty="0">
              <a:latin typeface="Cambria" panose="02040503050406030204" pitchFamily="18" charset="0"/>
              <a:ea typeface="Cambria" panose="02040503050406030204" pitchFamily="18" charset="0"/>
            </a:endParaRPr>
          </a:p>
          <a:p>
            <a:pPr algn="ctr"/>
            <a:endParaRPr lang="en-US" b="1" dirty="0">
              <a:latin typeface="Cambria" panose="02040503050406030204" pitchFamily="18" charset="0"/>
              <a:ea typeface="Cambria" panose="02040503050406030204" pitchFamily="18" charset="0"/>
            </a:endParaRPr>
          </a:p>
          <a:p>
            <a:pPr algn="ctr"/>
            <a:endParaRPr lang="en-US" b="1" dirty="0">
              <a:latin typeface="Cambria" panose="02040503050406030204" pitchFamily="18" charset="0"/>
              <a:ea typeface="Cambria" panose="02040503050406030204" pitchFamily="18" charset="0"/>
            </a:endParaRPr>
          </a:p>
          <a:p>
            <a:pPr algn="ctr"/>
            <a:r>
              <a:rPr lang="en-US" sz="1600" b="1" dirty="0">
                <a:latin typeface="Cambria" panose="02040503050406030204" pitchFamily="18" charset="0"/>
                <a:ea typeface="Cambria" panose="02040503050406030204" pitchFamily="18" charset="0"/>
              </a:rPr>
              <a:t>35%</a:t>
            </a:r>
          </a:p>
          <a:p>
            <a:pPr algn="ctr"/>
            <a:endParaRPr lang="en-US" b="1" dirty="0">
              <a:latin typeface="Cambria" panose="02040503050406030204" pitchFamily="18" charset="0"/>
              <a:ea typeface="Cambria" panose="02040503050406030204" pitchFamily="18" charset="0"/>
            </a:endParaRPr>
          </a:p>
          <a:p>
            <a:pPr algn="ctr"/>
            <a:endParaRPr lang="en-US" b="1" dirty="0">
              <a:latin typeface="Cambria" panose="02040503050406030204" pitchFamily="18" charset="0"/>
              <a:ea typeface="Cambria" panose="02040503050406030204" pitchFamily="18" charset="0"/>
            </a:endParaRPr>
          </a:p>
          <a:p>
            <a:pPr algn="ctr"/>
            <a:r>
              <a:rPr lang="en-US" sz="1600" b="1" dirty="0">
                <a:latin typeface="Cambria" panose="02040503050406030204" pitchFamily="18" charset="0"/>
                <a:ea typeface="Cambria" panose="02040503050406030204" pitchFamily="18" charset="0"/>
              </a:rPr>
              <a:t>24%</a:t>
            </a:r>
          </a:p>
          <a:p>
            <a:pPr algn="ctr"/>
            <a:endParaRPr lang="en-US" b="1" dirty="0">
              <a:latin typeface="Cambria" panose="02040503050406030204" pitchFamily="18" charset="0"/>
              <a:ea typeface="Cambria" panose="02040503050406030204" pitchFamily="18" charset="0"/>
            </a:endParaRPr>
          </a:p>
          <a:p>
            <a:pPr algn="ctr"/>
            <a:endParaRPr lang="en-US" sz="1400" b="1" dirty="0">
              <a:latin typeface="Cambria" panose="02040503050406030204" pitchFamily="18" charset="0"/>
              <a:ea typeface="Cambria" panose="02040503050406030204" pitchFamily="18" charset="0"/>
            </a:endParaRPr>
          </a:p>
          <a:p>
            <a:pPr algn="ctr"/>
            <a:r>
              <a:rPr lang="en-US" sz="1400" b="1" dirty="0">
                <a:latin typeface="Cambria" panose="02040503050406030204" pitchFamily="18" charset="0"/>
                <a:ea typeface="Cambria" panose="02040503050406030204" pitchFamily="18" charset="0"/>
              </a:rPr>
              <a:t>10%</a:t>
            </a:r>
          </a:p>
        </p:txBody>
      </p:sp>
      <p:sp>
        <p:nvSpPr>
          <p:cNvPr id="13" name="TextBox 12">
            <a:extLst>
              <a:ext uri="{FF2B5EF4-FFF2-40B4-BE49-F238E27FC236}">
                <a16:creationId xmlns:a16="http://schemas.microsoft.com/office/drawing/2014/main" id="{2504DEDA-7152-4D29-96B9-84B943FAA373}"/>
              </a:ext>
            </a:extLst>
          </p:cNvPr>
          <p:cNvSpPr txBox="1"/>
          <p:nvPr/>
        </p:nvSpPr>
        <p:spPr>
          <a:xfrm>
            <a:off x="7015992" y="3728418"/>
            <a:ext cx="998290" cy="307777"/>
          </a:xfrm>
          <a:prstGeom prst="rect">
            <a:avLst/>
          </a:prstGeom>
          <a:noFill/>
        </p:spPr>
        <p:txBody>
          <a:bodyPr wrap="square" rtlCol="0">
            <a:spAutoFit/>
          </a:bodyPr>
          <a:lstStyle/>
          <a:p>
            <a:pPr algn="ctr"/>
            <a:r>
              <a:rPr lang="en-US" sz="1400" dirty="0">
                <a:latin typeface="Cambria" panose="02040503050406030204" pitchFamily="18" charset="0"/>
                <a:ea typeface="Cambria" panose="02040503050406030204" pitchFamily="18" charset="0"/>
              </a:rPr>
              <a:t>$ 12,950</a:t>
            </a:r>
          </a:p>
        </p:txBody>
      </p:sp>
      <p:sp>
        <p:nvSpPr>
          <p:cNvPr id="14" name="TextBox 13">
            <a:extLst>
              <a:ext uri="{FF2B5EF4-FFF2-40B4-BE49-F238E27FC236}">
                <a16:creationId xmlns:a16="http://schemas.microsoft.com/office/drawing/2014/main" id="{CADC1671-F24B-4363-A68D-253BA85E1B7C}"/>
              </a:ext>
            </a:extLst>
          </p:cNvPr>
          <p:cNvSpPr txBox="1"/>
          <p:nvPr/>
        </p:nvSpPr>
        <p:spPr>
          <a:xfrm>
            <a:off x="6321103" y="4493215"/>
            <a:ext cx="998290" cy="307777"/>
          </a:xfrm>
          <a:prstGeom prst="rect">
            <a:avLst/>
          </a:prstGeom>
          <a:noFill/>
        </p:spPr>
        <p:txBody>
          <a:bodyPr wrap="square" rtlCol="0">
            <a:spAutoFit/>
          </a:bodyPr>
          <a:lstStyle/>
          <a:p>
            <a:pPr algn="ctr"/>
            <a:r>
              <a:rPr lang="en-US" sz="1400" dirty="0">
                <a:latin typeface="Cambria" panose="02040503050406030204" pitchFamily="18" charset="0"/>
                <a:ea typeface="Cambria" panose="02040503050406030204" pitchFamily="18" charset="0"/>
              </a:rPr>
              <a:t>$ 9,450</a:t>
            </a:r>
          </a:p>
        </p:txBody>
      </p:sp>
      <p:sp>
        <p:nvSpPr>
          <p:cNvPr id="15" name="TextBox 14">
            <a:extLst>
              <a:ext uri="{FF2B5EF4-FFF2-40B4-BE49-F238E27FC236}">
                <a16:creationId xmlns:a16="http://schemas.microsoft.com/office/drawing/2014/main" id="{9FBC99BC-B532-4CB7-9466-0C0C7C51AAC4}"/>
              </a:ext>
            </a:extLst>
          </p:cNvPr>
          <p:cNvSpPr txBox="1"/>
          <p:nvPr/>
        </p:nvSpPr>
        <p:spPr>
          <a:xfrm>
            <a:off x="5712201" y="5192581"/>
            <a:ext cx="998290" cy="307777"/>
          </a:xfrm>
          <a:prstGeom prst="rect">
            <a:avLst/>
          </a:prstGeom>
          <a:noFill/>
        </p:spPr>
        <p:txBody>
          <a:bodyPr wrap="square" rtlCol="0">
            <a:spAutoFit/>
          </a:bodyPr>
          <a:lstStyle/>
          <a:p>
            <a:pPr algn="ctr"/>
            <a:r>
              <a:rPr lang="en-US" sz="1400" dirty="0">
                <a:latin typeface="Cambria" panose="02040503050406030204" pitchFamily="18" charset="0"/>
                <a:ea typeface="Cambria" panose="02040503050406030204" pitchFamily="18" charset="0"/>
              </a:rPr>
              <a:t>$ 2,600</a:t>
            </a:r>
          </a:p>
        </p:txBody>
      </p:sp>
    </p:spTree>
    <p:extLst>
      <p:ext uri="{BB962C8B-B14F-4D97-AF65-F5344CB8AC3E}">
        <p14:creationId xmlns:p14="http://schemas.microsoft.com/office/powerpoint/2010/main" val="3703754989"/>
      </p:ext>
    </p:extLst>
  </p:cSld>
  <p:clrMapOvr>
    <a:masterClrMapping/>
  </p:clrMapOvr>
  <p:transition spd="slow">
    <p:push dir="u"/>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066800"/>
          </a:xfrm>
        </p:spPr>
        <p:txBody>
          <a:bodyPr>
            <a:normAutofit/>
          </a:bodyPr>
          <a:lstStyle/>
          <a:p>
            <a:pPr algn="ctr"/>
            <a:r>
              <a:rPr lang="en-US" sz="3600" dirty="0">
                <a:latin typeface="Cambria" panose="02040503050406030204" pitchFamily="18" charset="0"/>
              </a:rPr>
              <a:t>Review and Amend Documents Now</a:t>
            </a:r>
            <a:endParaRPr lang="en-US" sz="3600" dirty="0">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12"/>
          </p:nvPr>
        </p:nvSpPr>
        <p:spPr>
          <a:xfrm>
            <a:off x="8382000" y="0"/>
            <a:ext cx="762000" cy="329184"/>
          </a:xfrm>
        </p:spPr>
        <p:txBody>
          <a:bodyPr/>
          <a:lstStyle/>
          <a:p>
            <a:fld id="{719E2BCC-4835-448A-86EF-ED9AEC104379}" type="slidenum">
              <a:rPr lang="en-US" smtClean="0">
                <a:latin typeface="Cambria" panose="02040503050406030204" pitchFamily="18" charset="0"/>
              </a:rPr>
              <a:t>29</a:t>
            </a:fld>
            <a:endParaRPr lang="en-US" dirty="0">
              <a:latin typeface="Cambria" panose="02040503050406030204" pitchFamily="18" charset="0"/>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10616" y="5896527"/>
            <a:ext cx="685800" cy="656673"/>
          </a:xfrm>
          <a:prstGeom prst="rect">
            <a:avLst/>
          </a:prstGeom>
        </p:spPr>
      </p:pic>
      <p:sp>
        <p:nvSpPr>
          <p:cNvPr id="13" name="Content Placeholder 2">
            <a:extLst>
              <a:ext uri="{FF2B5EF4-FFF2-40B4-BE49-F238E27FC236}">
                <a16:creationId xmlns:a16="http://schemas.microsoft.com/office/drawing/2014/main" id="{1A73494A-3CC3-4CF3-B5CB-5F790780C0A9}"/>
              </a:ext>
            </a:extLst>
          </p:cNvPr>
          <p:cNvSpPr txBox="1">
            <a:spLocks/>
          </p:cNvSpPr>
          <p:nvPr/>
        </p:nvSpPr>
        <p:spPr>
          <a:xfrm>
            <a:off x="838200" y="2237230"/>
            <a:ext cx="7543800" cy="4315969"/>
          </a:xfrm>
          <a:prstGeom prst="rect">
            <a:avLst/>
          </a:prstGeom>
        </p:spPr>
        <p:txBody>
          <a:bodyPr vert="horz" lIns="91440" tIns="45720" rIns="91440" bIns="45720" rtlCol="0">
            <a:norm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algn="just"/>
            <a:r>
              <a:rPr lang="en-US" sz="2000" dirty="0">
                <a:solidFill>
                  <a:srgbClr val="0F243E"/>
                </a:solidFill>
                <a:latin typeface="Cambria" panose="02040503050406030204" pitchFamily="18" charset="0"/>
                <a:ea typeface="Cambria" panose="02040503050406030204" pitchFamily="18" charset="0"/>
              </a:rPr>
              <a:t>We need to review client’s documents as soon as possible to determine what is going to happen to their retirement account(s).</a:t>
            </a:r>
          </a:p>
          <a:p>
            <a:pPr algn="just"/>
            <a:endParaRPr lang="en-US" sz="2000" dirty="0">
              <a:solidFill>
                <a:srgbClr val="0F243E"/>
              </a:solidFill>
              <a:latin typeface="Cambria" panose="02040503050406030204" pitchFamily="18" charset="0"/>
              <a:ea typeface="Cambria" panose="02040503050406030204" pitchFamily="18" charset="0"/>
            </a:endParaRPr>
          </a:p>
          <a:p>
            <a:pPr algn="just"/>
            <a:r>
              <a:rPr lang="en-US" sz="2000" dirty="0">
                <a:solidFill>
                  <a:srgbClr val="0F243E"/>
                </a:solidFill>
                <a:latin typeface="Cambria" panose="02040503050406030204" pitchFamily="18" charset="0"/>
                <a:ea typeface="Cambria" panose="02040503050406030204" pitchFamily="18" charset="0"/>
              </a:rPr>
              <a:t>If we previously used a conduit provision, we need to consider amending or updating the Trust to prevent the beneficiary from getting the entire balance within 10 years of the participants death.</a:t>
            </a:r>
          </a:p>
          <a:p>
            <a:pPr marL="0" indent="0">
              <a:buNone/>
            </a:pPr>
            <a:endParaRPr lang="en-US" sz="1900" dirty="0">
              <a:solidFill>
                <a:srgbClr val="0F243E"/>
              </a:solidFill>
              <a:latin typeface="Cambria" panose="02040503050406030204" pitchFamily="18" charset="0"/>
              <a:ea typeface="Cambria" panose="02040503050406030204" pitchFamily="18" charset="0"/>
            </a:endParaRPr>
          </a:p>
          <a:p>
            <a:pPr lvl="1"/>
            <a:r>
              <a:rPr lang="en-US" sz="1800" dirty="0">
                <a:solidFill>
                  <a:srgbClr val="0F243E"/>
                </a:solidFill>
                <a:latin typeface="Cambria" panose="02040503050406030204" pitchFamily="18" charset="0"/>
                <a:ea typeface="Cambria" panose="02040503050406030204" pitchFamily="18" charset="0"/>
              </a:rPr>
              <a:t>Consider using an Accumulation Trust.</a:t>
            </a:r>
          </a:p>
          <a:p>
            <a:endParaRPr lang="en-US" sz="2000" dirty="0">
              <a:solidFill>
                <a:srgbClr val="0F243E"/>
              </a:solidFill>
              <a:latin typeface="+mj-lt"/>
            </a:endParaRPr>
          </a:p>
        </p:txBody>
      </p:sp>
    </p:spTree>
    <p:extLst>
      <p:ext uri="{BB962C8B-B14F-4D97-AF65-F5344CB8AC3E}">
        <p14:creationId xmlns:p14="http://schemas.microsoft.com/office/powerpoint/2010/main" val="1221996056"/>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066800"/>
          </a:xfrm>
        </p:spPr>
        <p:txBody>
          <a:bodyPr>
            <a:normAutofit/>
          </a:bodyPr>
          <a:lstStyle/>
          <a:p>
            <a:pPr algn="ctr"/>
            <a:r>
              <a:rPr lang="en-US" sz="3600" dirty="0">
                <a:latin typeface="Cambria" panose="02040503050406030204" pitchFamily="18" charset="0"/>
              </a:rPr>
              <a:t>Spousal Lifetime Access Trust (SLAT)</a:t>
            </a:r>
            <a:endParaRPr lang="en-US" sz="36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905000"/>
            <a:ext cx="7939216" cy="4669536"/>
          </a:xfrm>
        </p:spPr>
        <p:txBody>
          <a:bodyPr>
            <a:normAutofit/>
          </a:bodyPr>
          <a:lstStyle/>
          <a:p>
            <a:pPr lvl="1">
              <a:buFont typeface="Wingdings" panose="05000000000000000000" pitchFamily="2" charset="2"/>
              <a:buChar char="§"/>
            </a:pPr>
            <a:r>
              <a:rPr lang="en-US" dirty="0">
                <a:latin typeface="Cambria" panose="02040503050406030204" pitchFamily="18" charset="0"/>
                <a:ea typeface="Cambria" panose="02040503050406030204" pitchFamily="18" charset="0"/>
              </a:rPr>
              <a:t>A SLAT is a type of trust in which a spouse creates </a:t>
            </a:r>
            <a:br>
              <a:rPr lang="en-US" dirty="0">
                <a:latin typeface="Cambria" panose="02040503050406030204" pitchFamily="18" charset="0"/>
                <a:ea typeface="Cambria" panose="02040503050406030204" pitchFamily="18" charset="0"/>
              </a:rPr>
            </a:br>
            <a:r>
              <a:rPr lang="en-US" dirty="0">
                <a:latin typeface="Cambria" panose="02040503050406030204" pitchFamily="18" charset="0"/>
                <a:ea typeface="Cambria" panose="02040503050406030204" pitchFamily="18" charset="0"/>
              </a:rPr>
              <a:t>a trust for the benefit of the other spouse with the </a:t>
            </a:r>
            <a:br>
              <a:rPr lang="en-US" dirty="0">
                <a:latin typeface="Cambria" panose="02040503050406030204" pitchFamily="18" charset="0"/>
                <a:ea typeface="Cambria" panose="02040503050406030204" pitchFamily="18" charset="0"/>
              </a:rPr>
            </a:br>
            <a:r>
              <a:rPr lang="en-US" dirty="0">
                <a:latin typeface="Cambria" panose="02040503050406030204" pitchFamily="18" charset="0"/>
                <a:ea typeface="Cambria" panose="02040503050406030204" pitchFamily="18" charset="0"/>
              </a:rPr>
              <a:t>remainder interest passing to “heirs.”</a:t>
            </a:r>
          </a:p>
          <a:p>
            <a:pPr lvl="1">
              <a:buFont typeface="Wingdings" panose="05000000000000000000" pitchFamily="2" charset="2"/>
              <a:buChar char="§"/>
            </a:pPr>
            <a:endParaRPr lang="en-US" dirty="0">
              <a:latin typeface="Cambria" panose="02040503050406030204" pitchFamily="18" charset="0"/>
              <a:ea typeface="Cambria" panose="02040503050406030204" pitchFamily="18" charset="0"/>
            </a:endParaRPr>
          </a:p>
          <a:p>
            <a:pPr lvl="1">
              <a:buFont typeface="Wingdings" panose="05000000000000000000" pitchFamily="2" charset="2"/>
              <a:buChar char="§"/>
            </a:pPr>
            <a:r>
              <a:rPr lang="en-US" dirty="0">
                <a:latin typeface="Cambria" panose="02040503050406030204" pitchFamily="18" charset="0"/>
                <a:ea typeface="Cambria" panose="02040503050406030204" pitchFamily="18" charset="0"/>
              </a:rPr>
              <a:t>The purpose is to provide cash flow to the </a:t>
            </a:r>
            <a:br>
              <a:rPr lang="en-US" dirty="0">
                <a:latin typeface="Cambria" panose="02040503050406030204" pitchFamily="18" charset="0"/>
                <a:ea typeface="Cambria" panose="02040503050406030204" pitchFamily="18" charset="0"/>
              </a:rPr>
            </a:br>
            <a:r>
              <a:rPr lang="en-US" dirty="0">
                <a:latin typeface="Cambria" panose="02040503050406030204" pitchFamily="18" charset="0"/>
                <a:ea typeface="Cambria" panose="02040503050406030204" pitchFamily="18" charset="0"/>
              </a:rPr>
              <a:t>spouse-beneficiary while keeping the assets </a:t>
            </a:r>
            <a:br>
              <a:rPr lang="en-US" dirty="0">
                <a:latin typeface="Cambria" panose="02040503050406030204" pitchFamily="18" charset="0"/>
                <a:ea typeface="Cambria" panose="02040503050406030204" pitchFamily="18" charset="0"/>
              </a:rPr>
            </a:br>
            <a:r>
              <a:rPr lang="en-US" dirty="0">
                <a:latin typeface="Cambria" panose="02040503050406030204" pitchFamily="18" charset="0"/>
                <a:ea typeface="Cambria" panose="02040503050406030204" pitchFamily="18" charset="0"/>
              </a:rPr>
              <a:t>secure from creditors.</a:t>
            </a:r>
            <a:endParaRPr lang="en-US" b="1" dirty="0">
              <a:solidFill>
                <a:srgbClr val="FF0000"/>
              </a:solidFill>
              <a:latin typeface="Cambria" panose="02040503050406030204" pitchFamily="18" charset="0"/>
              <a:ea typeface="Cambria" panose="02040503050406030204" pitchFamily="18" charset="0"/>
            </a:endParaRPr>
          </a:p>
          <a:p>
            <a:pPr marL="274320" lvl="1" indent="0">
              <a:buNone/>
            </a:pPr>
            <a:endParaRPr lang="en-US" sz="1800" dirty="0"/>
          </a:p>
        </p:txBody>
      </p:sp>
      <p:sp>
        <p:nvSpPr>
          <p:cNvPr id="5" name="Slide Number Placeholder 4"/>
          <p:cNvSpPr>
            <a:spLocks noGrp="1"/>
          </p:cNvSpPr>
          <p:nvPr>
            <p:ph type="sldNum" sz="quarter" idx="12"/>
          </p:nvPr>
        </p:nvSpPr>
        <p:spPr>
          <a:xfrm>
            <a:off x="8382000" y="0"/>
            <a:ext cx="762000" cy="329184"/>
          </a:xfrm>
        </p:spPr>
        <p:txBody>
          <a:bodyPr/>
          <a:lstStyle/>
          <a:p>
            <a:fld id="{719E2BCC-4835-448A-86EF-ED9AEC104379}" type="slidenum">
              <a:rPr lang="en-US" smtClean="0">
                <a:latin typeface="Cambria" panose="02040503050406030204" pitchFamily="18" charset="0"/>
              </a:rPr>
              <a:t>3</a:t>
            </a:fld>
            <a:endParaRPr lang="en-US" dirty="0">
              <a:latin typeface="Cambria" panose="02040503050406030204" pitchFamily="18" charset="0"/>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10616" y="5896527"/>
            <a:ext cx="685800" cy="656673"/>
          </a:xfrm>
          <a:prstGeom prst="rect">
            <a:avLst/>
          </a:prstGeom>
        </p:spPr>
      </p:pic>
      <p:pic>
        <p:nvPicPr>
          <p:cNvPr id="205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33180" y="4784725"/>
            <a:ext cx="2603500" cy="176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5688134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066800"/>
          </a:xfrm>
        </p:spPr>
        <p:txBody>
          <a:bodyPr>
            <a:normAutofit/>
          </a:bodyPr>
          <a:lstStyle/>
          <a:p>
            <a:pPr algn="ctr"/>
            <a:r>
              <a:rPr lang="en-US" sz="3600" dirty="0">
                <a:latin typeface="Cambria" panose="02040503050406030204" pitchFamily="18" charset="0"/>
              </a:rPr>
              <a:t>Solution No. 1 – Roth IRA Conversions</a:t>
            </a:r>
            <a:endParaRPr lang="en-US" sz="3600" dirty="0">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12"/>
          </p:nvPr>
        </p:nvSpPr>
        <p:spPr>
          <a:xfrm>
            <a:off x="8382000" y="0"/>
            <a:ext cx="762000" cy="329184"/>
          </a:xfrm>
        </p:spPr>
        <p:txBody>
          <a:bodyPr/>
          <a:lstStyle/>
          <a:p>
            <a:fld id="{719E2BCC-4835-448A-86EF-ED9AEC104379}" type="slidenum">
              <a:rPr lang="en-US" smtClean="0">
                <a:latin typeface="Cambria" panose="02040503050406030204" pitchFamily="18" charset="0"/>
              </a:rPr>
              <a:t>30</a:t>
            </a:fld>
            <a:endParaRPr lang="en-US" dirty="0">
              <a:latin typeface="Cambria" panose="02040503050406030204" pitchFamily="18" charset="0"/>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10616" y="5896527"/>
            <a:ext cx="685800" cy="656673"/>
          </a:xfrm>
          <a:prstGeom prst="rect">
            <a:avLst/>
          </a:prstGeom>
        </p:spPr>
      </p:pic>
      <p:sp>
        <p:nvSpPr>
          <p:cNvPr id="13" name="Content Placeholder 2">
            <a:extLst>
              <a:ext uri="{FF2B5EF4-FFF2-40B4-BE49-F238E27FC236}">
                <a16:creationId xmlns:a16="http://schemas.microsoft.com/office/drawing/2014/main" id="{1A73494A-3CC3-4CF3-B5CB-5F790780C0A9}"/>
              </a:ext>
            </a:extLst>
          </p:cNvPr>
          <p:cNvSpPr txBox="1">
            <a:spLocks/>
          </p:cNvSpPr>
          <p:nvPr/>
        </p:nvSpPr>
        <p:spPr>
          <a:xfrm>
            <a:off x="838200" y="2237231"/>
            <a:ext cx="7543800" cy="3659296"/>
          </a:xfrm>
          <a:prstGeom prst="rect">
            <a:avLst/>
          </a:prstGeom>
        </p:spPr>
        <p:txBody>
          <a:bodyPr vert="horz" lIns="91440" tIns="45720" rIns="91440" bIns="45720" rtlCol="0">
            <a:norm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r>
              <a:rPr lang="en-US" sz="2000" dirty="0">
                <a:solidFill>
                  <a:srgbClr val="0F243E"/>
                </a:solidFill>
                <a:latin typeface="Cambria" panose="02040503050406030204" pitchFamily="18" charset="0"/>
                <a:ea typeface="Cambria" panose="02040503050406030204" pitchFamily="18" charset="0"/>
              </a:rPr>
              <a:t>Convert Traditional IRAs into Roth IRAs during participant’s lifetime</a:t>
            </a:r>
          </a:p>
          <a:p>
            <a:pPr marL="0" indent="0">
              <a:buNone/>
            </a:pPr>
            <a:endParaRPr lang="en-US" sz="1900" dirty="0">
              <a:solidFill>
                <a:srgbClr val="0F243E"/>
              </a:solidFill>
              <a:latin typeface="Cambria" panose="02040503050406030204" pitchFamily="18" charset="0"/>
              <a:ea typeface="Cambria" panose="02040503050406030204" pitchFamily="18" charset="0"/>
            </a:endParaRPr>
          </a:p>
          <a:p>
            <a:pPr lvl="1"/>
            <a:r>
              <a:rPr lang="en-US" sz="1800" dirty="0">
                <a:solidFill>
                  <a:srgbClr val="0F243E"/>
                </a:solidFill>
                <a:latin typeface="Cambria" panose="02040503050406030204" pitchFamily="18" charset="0"/>
                <a:ea typeface="Cambria" panose="02040503050406030204" pitchFamily="18" charset="0"/>
              </a:rPr>
              <a:t>Income taxed on conversion</a:t>
            </a:r>
          </a:p>
          <a:p>
            <a:pPr marL="274320" lvl="1" indent="0">
              <a:buNone/>
            </a:pPr>
            <a:endParaRPr lang="en-US" sz="1800" dirty="0">
              <a:solidFill>
                <a:srgbClr val="0F243E"/>
              </a:solidFill>
              <a:latin typeface="Cambria" panose="02040503050406030204" pitchFamily="18" charset="0"/>
              <a:ea typeface="Cambria" panose="02040503050406030204" pitchFamily="18" charset="0"/>
            </a:endParaRPr>
          </a:p>
          <a:p>
            <a:pPr lvl="1"/>
            <a:r>
              <a:rPr lang="en-US" sz="1800" dirty="0">
                <a:solidFill>
                  <a:srgbClr val="0F243E"/>
                </a:solidFill>
                <a:latin typeface="Cambria" panose="02040503050406030204" pitchFamily="18" charset="0"/>
                <a:ea typeface="Cambria" panose="02040503050406030204" pitchFamily="18" charset="0"/>
              </a:rPr>
              <a:t>No distribution required at Required Beginning Date</a:t>
            </a:r>
          </a:p>
          <a:p>
            <a:pPr lvl="1"/>
            <a:endParaRPr lang="en-US" sz="1800" dirty="0">
              <a:solidFill>
                <a:srgbClr val="0F243E"/>
              </a:solidFill>
              <a:latin typeface="Cambria" panose="02040503050406030204" pitchFamily="18" charset="0"/>
              <a:ea typeface="Cambria" panose="02040503050406030204" pitchFamily="18" charset="0"/>
            </a:endParaRPr>
          </a:p>
          <a:p>
            <a:pPr lvl="1"/>
            <a:r>
              <a:rPr lang="en-US" sz="1800" dirty="0">
                <a:solidFill>
                  <a:srgbClr val="0F243E"/>
                </a:solidFill>
                <a:latin typeface="Cambria" panose="02040503050406030204" pitchFamily="18" charset="0"/>
                <a:ea typeface="Cambria" panose="02040503050406030204" pitchFamily="18" charset="0"/>
              </a:rPr>
              <a:t>Spread distributions over many years and lower brackets</a:t>
            </a:r>
          </a:p>
          <a:p>
            <a:pPr lvl="1"/>
            <a:endParaRPr lang="en-US" sz="1800" dirty="0">
              <a:solidFill>
                <a:srgbClr val="0F243E"/>
              </a:solidFill>
              <a:latin typeface="Cambria" panose="02040503050406030204" pitchFamily="18" charset="0"/>
              <a:ea typeface="Cambria" panose="02040503050406030204" pitchFamily="18" charset="0"/>
            </a:endParaRPr>
          </a:p>
          <a:p>
            <a:pPr lvl="1"/>
            <a:r>
              <a:rPr lang="en-US" sz="1800" dirty="0">
                <a:solidFill>
                  <a:srgbClr val="0F243E"/>
                </a:solidFill>
                <a:latin typeface="Cambria" panose="02040503050406030204" pitchFamily="18" charset="0"/>
                <a:ea typeface="Cambria" panose="02040503050406030204" pitchFamily="18" charset="0"/>
              </a:rPr>
              <a:t>100% of growth is tax exempt</a:t>
            </a:r>
          </a:p>
          <a:p>
            <a:endParaRPr lang="en-US" sz="2000" dirty="0">
              <a:solidFill>
                <a:srgbClr val="0F243E"/>
              </a:solidFill>
              <a:latin typeface="+mj-lt"/>
            </a:endParaRPr>
          </a:p>
        </p:txBody>
      </p:sp>
    </p:spTree>
    <p:extLst>
      <p:ext uri="{BB962C8B-B14F-4D97-AF65-F5344CB8AC3E}">
        <p14:creationId xmlns:p14="http://schemas.microsoft.com/office/powerpoint/2010/main" val="1525193540"/>
      </p:ext>
    </p:extLst>
  </p:cSld>
  <p:clrMapOvr>
    <a:masterClrMapping/>
  </p:clrMapOvr>
  <p:transition spd="slow">
    <p:push dir="u"/>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066800"/>
          </a:xfrm>
        </p:spPr>
        <p:txBody>
          <a:bodyPr>
            <a:normAutofit/>
          </a:bodyPr>
          <a:lstStyle/>
          <a:p>
            <a:pPr algn="ctr"/>
            <a:r>
              <a:rPr lang="en-US" sz="3600" dirty="0">
                <a:latin typeface="Cambria" panose="02040503050406030204" pitchFamily="18" charset="0"/>
              </a:rPr>
              <a:t>Solution No. 1 – Roth IRA Conversions</a:t>
            </a:r>
            <a:endParaRPr lang="en-US" sz="3600" dirty="0">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12"/>
          </p:nvPr>
        </p:nvSpPr>
        <p:spPr>
          <a:xfrm>
            <a:off x="8382000" y="0"/>
            <a:ext cx="762000" cy="329184"/>
          </a:xfrm>
        </p:spPr>
        <p:txBody>
          <a:bodyPr/>
          <a:lstStyle/>
          <a:p>
            <a:fld id="{719E2BCC-4835-448A-86EF-ED9AEC104379}" type="slidenum">
              <a:rPr lang="en-US" smtClean="0">
                <a:latin typeface="Cambria" panose="02040503050406030204" pitchFamily="18" charset="0"/>
              </a:rPr>
              <a:t>31</a:t>
            </a:fld>
            <a:endParaRPr lang="en-US" dirty="0">
              <a:latin typeface="Cambria" panose="02040503050406030204" pitchFamily="18" charset="0"/>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10616" y="5896527"/>
            <a:ext cx="685800" cy="656673"/>
          </a:xfrm>
          <a:prstGeom prst="rect">
            <a:avLst/>
          </a:prstGeom>
        </p:spPr>
      </p:pic>
      <p:sp>
        <p:nvSpPr>
          <p:cNvPr id="13" name="Content Placeholder 2">
            <a:extLst>
              <a:ext uri="{FF2B5EF4-FFF2-40B4-BE49-F238E27FC236}">
                <a16:creationId xmlns:a16="http://schemas.microsoft.com/office/drawing/2014/main" id="{1A73494A-3CC3-4CF3-B5CB-5F790780C0A9}"/>
              </a:ext>
            </a:extLst>
          </p:cNvPr>
          <p:cNvSpPr txBox="1">
            <a:spLocks/>
          </p:cNvSpPr>
          <p:nvPr/>
        </p:nvSpPr>
        <p:spPr>
          <a:xfrm>
            <a:off x="838200" y="2237230"/>
            <a:ext cx="7543800" cy="4315969"/>
          </a:xfrm>
          <a:prstGeom prst="rect">
            <a:avLst/>
          </a:prstGeom>
        </p:spPr>
        <p:txBody>
          <a:bodyPr vert="horz" lIns="91440" tIns="45720" rIns="91440" bIns="45720" rtlCol="0">
            <a:norm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algn="just"/>
            <a:r>
              <a:rPr lang="en-US" sz="2000" b="1" dirty="0">
                <a:solidFill>
                  <a:srgbClr val="0F243E"/>
                </a:solidFill>
                <a:latin typeface="Cambria" panose="02040503050406030204" pitchFamily="18" charset="0"/>
                <a:ea typeface="Cambria" panose="02040503050406030204" pitchFamily="18" charset="0"/>
              </a:rPr>
              <a:t>Convertible</a:t>
            </a:r>
            <a:r>
              <a:rPr lang="en-US" sz="2000" dirty="0">
                <a:solidFill>
                  <a:srgbClr val="0F243E"/>
                </a:solidFill>
                <a:latin typeface="Cambria" panose="02040503050406030204" pitchFamily="18" charset="0"/>
                <a:ea typeface="Cambria" panose="02040503050406030204" pitchFamily="18" charset="0"/>
              </a:rPr>
              <a:t> accounts include:</a:t>
            </a:r>
          </a:p>
          <a:p>
            <a:pPr lvl="1" algn="just"/>
            <a:r>
              <a:rPr lang="en-US" sz="1800" dirty="0">
                <a:solidFill>
                  <a:srgbClr val="0F243E"/>
                </a:solidFill>
                <a:latin typeface="Cambria" panose="02040503050406030204" pitchFamily="18" charset="0"/>
                <a:ea typeface="Cambria" panose="02040503050406030204" pitchFamily="18" charset="0"/>
              </a:rPr>
              <a:t>Traditional IRAs</a:t>
            </a:r>
          </a:p>
          <a:p>
            <a:pPr lvl="1" algn="just"/>
            <a:r>
              <a:rPr lang="en-US" sz="1800" dirty="0">
                <a:solidFill>
                  <a:srgbClr val="0F243E"/>
                </a:solidFill>
                <a:latin typeface="Cambria" panose="02040503050406030204" pitchFamily="18" charset="0"/>
                <a:ea typeface="Cambria" panose="02040503050406030204" pitchFamily="18" charset="0"/>
              </a:rPr>
              <a:t>401(k) plans</a:t>
            </a:r>
          </a:p>
          <a:p>
            <a:pPr lvl="1" algn="just"/>
            <a:r>
              <a:rPr lang="en-US" sz="1800" dirty="0">
                <a:solidFill>
                  <a:srgbClr val="0F243E"/>
                </a:solidFill>
                <a:latin typeface="Cambria" panose="02040503050406030204" pitchFamily="18" charset="0"/>
                <a:ea typeface="Cambria" panose="02040503050406030204" pitchFamily="18" charset="0"/>
              </a:rPr>
              <a:t>Profit sharing plans</a:t>
            </a:r>
          </a:p>
          <a:p>
            <a:pPr lvl="1" algn="just"/>
            <a:r>
              <a:rPr lang="en-US" sz="1800" dirty="0">
                <a:solidFill>
                  <a:srgbClr val="0F243E"/>
                </a:solidFill>
                <a:latin typeface="Cambria" panose="02040503050406030204" pitchFamily="18" charset="0"/>
                <a:ea typeface="Cambria" panose="02040503050406030204" pitchFamily="18" charset="0"/>
              </a:rPr>
              <a:t>403(b) annuity plans</a:t>
            </a:r>
          </a:p>
          <a:p>
            <a:pPr lvl="1" algn="just"/>
            <a:r>
              <a:rPr lang="en-US" sz="1800" dirty="0">
                <a:solidFill>
                  <a:srgbClr val="0F243E"/>
                </a:solidFill>
                <a:latin typeface="Cambria" panose="02040503050406030204" pitchFamily="18" charset="0"/>
                <a:ea typeface="Cambria" panose="02040503050406030204" pitchFamily="18" charset="0"/>
              </a:rPr>
              <a:t>457 plans</a:t>
            </a:r>
          </a:p>
          <a:p>
            <a:pPr lvl="1" algn="just"/>
            <a:r>
              <a:rPr lang="en-US" sz="1800" dirty="0">
                <a:solidFill>
                  <a:srgbClr val="0F243E"/>
                </a:solidFill>
                <a:latin typeface="Cambria" panose="02040503050406030204" pitchFamily="18" charset="0"/>
                <a:ea typeface="Cambria" panose="02040503050406030204" pitchFamily="18" charset="0"/>
              </a:rPr>
              <a:t>“Inherited” 401(k) plans [see Notice 2008-30]</a:t>
            </a:r>
          </a:p>
          <a:p>
            <a:pPr marL="274320" lvl="1" indent="0" algn="just">
              <a:buNone/>
            </a:pPr>
            <a:endParaRPr lang="en-US" sz="1500" dirty="0">
              <a:solidFill>
                <a:srgbClr val="0F243E"/>
              </a:solidFill>
              <a:latin typeface="Cambria" panose="02040503050406030204" pitchFamily="18" charset="0"/>
              <a:ea typeface="Cambria" panose="02040503050406030204" pitchFamily="18" charset="0"/>
            </a:endParaRPr>
          </a:p>
          <a:p>
            <a:pPr algn="just"/>
            <a:r>
              <a:rPr lang="en-US" sz="2000" b="1" dirty="0">
                <a:solidFill>
                  <a:srgbClr val="0F243E"/>
                </a:solidFill>
                <a:latin typeface="Cambria" panose="02040503050406030204" pitchFamily="18" charset="0"/>
                <a:ea typeface="Cambria" panose="02040503050406030204" pitchFamily="18" charset="0"/>
              </a:rPr>
              <a:t>Non-Convertible</a:t>
            </a:r>
            <a:r>
              <a:rPr lang="en-US" sz="2000" dirty="0">
                <a:solidFill>
                  <a:srgbClr val="0F243E"/>
                </a:solidFill>
                <a:latin typeface="Cambria" panose="02040503050406030204" pitchFamily="18" charset="0"/>
                <a:ea typeface="Cambria" panose="02040503050406030204" pitchFamily="18" charset="0"/>
              </a:rPr>
              <a:t> accounts include:</a:t>
            </a:r>
          </a:p>
          <a:p>
            <a:pPr lvl="1" algn="just"/>
            <a:r>
              <a:rPr lang="en-US" sz="1800" dirty="0">
                <a:solidFill>
                  <a:srgbClr val="0F243E"/>
                </a:solidFill>
                <a:latin typeface="Cambria" panose="02040503050406030204" pitchFamily="18" charset="0"/>
                <a:ea typeface="Cambria" panose="02040503050406030204" pitchFamily="18" charset="0"/>
              </a:rPr>
              <a:t>“Inherited” IRAs and Education IRAs</a:t>
            </a:r>
          </a:p>
          <a:p>
            <a:endParaRPr lang="en-US" sz="2000" dirty="0">
              <a:solidFill>
                <a:srgbClr val="0F243E"/>
              </a:solidFill>
              <a:latin typeface="+mj-lt"/>
            </a:endParaRPr>
          </a:p>
        </p:txBody>
      </p:sp>
    </p:spTree>
    <p:extLst>
      <p:ext uri="{BB962C8B-B14F-4D97-AF65-F5344CB8AC3E}">
        <p14:creationId xmlns:p14="http://schemas.microsoft.com/office/powerpoint/2010/main" val="166424539"/>
      </p:ext>
    </p:extLst>
  </p:cSld>
  <p:clrMapOvr>
    <a:masterClrMapping/>
  </p:clrMapOvr>
  <p:transition spd="slow">
    <p:push dir="u"/>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066800"/>
          </a:xfrm>
        </p:spPr>
        <p:txBody>
          <a:bodyPr>
            <a:normAutofit/>
          </a:bodyPr>
          <a:lstStyle/>
          <a:p>
            <a:pPr algn="ctr"/>
            <a:r>
              <a:rPr lang="en-US" sz="3600" dirty="0">
                <a:latin typeface="Cambria" panose="02040503050406030204" pitchFamily="18" charset="0"/>
              </a:rPr>
              <a:t>Solution No. 1 – Roth IRA Conversions</a:t>
            </a:r>
            <a:endParaRPr lang="en-US" sz="3600" dirty="0">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12"/>
          </p:nvPr>
        </p:nvSpPr>
        <p:spPr>
          <a:xfrm>
            <a:off x="8382000" y="0"/>
            <a:ext cx="762000" cy="329184"/>
          </a:xfrm>
        </p:spPr>
        <p:txBody>
          <a:bodyPr/>
          <a:lstStyle/>
          <a:p>
            <a:fld id="{719E2BCC-4835-448A-86EF-ED9AEC104379}" type="slidenum">
              <a:rPr lang="en-US" smtClean="0">
                <a:latin typeface="Cambria" panose="02040503050406030204" pitchFamily="18" charset="0"/>
              </a:rPr>
              <a:t>32</a:t>
            </a:fld>
            <a:endParaRPr lang="en-US" dirty="0">
              <a:latin typeface="Cambria" panose="02040503050406030204" pitchFamily="18" charset="0"/>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10616" y="5896527"/>
            <a:ext cx="685800" cy="656673"/>
          </a:xfrm>
          <a:prstGeom prst="rect">
            <a:avLst/>
          </a:prstGeom>
        </p:spPr>
      </p:pic>
      <p:sp>
        <p:nvSpPr>
          <p:cNvPr id="13" name="Content Placeholder 2">
            <a:extLst>
              <a:ext uri="{FF2B5EF4-FFF2-40B4-BE49-F238E27FC236}">
                <a16:creationId xmlns:a16="http://schemas.microsoft.com/office/drawing/2014/main" id="{1A73494A-3CC3-4CF3-B5CB-5F790780C0A9}"/>
              </a:ext>
            </a:extLst>
          </p:cNvPr>
          <p:cNvSpPr txBox="1">
            <a:spLocks/>
          </p:cNvSpPr>
          <p:nvPr/>
        </p:nvSpPr>
        <p:spPr>
          <a:xfrm>
            <a:off x="838200" y="2237230"/>
            <a:ext cx="7558216" cy="4315969"/>
          </a:xfrm>
          <a:prstGeom prst="rect">
            <a:avLst/>
          </a:prstGeom>
        </p:spPr>
        <p:txBody>
          <a:bodyPr vert="horz" lIns="91440" tIns="45720" rIns="91440" bIns="45720" rtlCol="0">
            <a:normAutofit fontScale="92500" lnSpcReduction="10000"/>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r>
              <a:rPr lang="en-US" sz="2000" dirty="0">
                <a:solidFill>
                  <a:srgbClr val="0F243E"/>
                </a:solidFill>
                <a:latin typeface="Cambria" panose="02040503050406030204" pitchFamily="18" charset="0"/>
                <a:ea typeface="Cambria" panose="02040503050406030204" pitchFamily="18" charset="0"/>
              </a:rPr>
              <a:t>The more time the better – younger clients age 60+</a:t>
            </a:r>
          </a:p>
          <a:p>
            <a:pPr marL="0" indent="0">
              <a:buNone/>
            </a:pPr>
            <a:endParaRPr lang="en-US" sz="2000" dirty="0">
              <a:solidFill>
                <a:srgbClr val="0F243E"/>
              </a:solidFill>
              <a:latin typeface="Cambria" panose="02040503050406030204" pitchFamily="18" charset="0"/>
              <a:ea typeface="Cambria" panose="02040503050406030204" pitchFamily="18" charset="0"/>
            </a:endParaRPr>
          </a:p>
          <a:p>
            <a:r>
              <a:rPr lang="en-US" sz="2000" dirty="0">
                <a:solidFill>
                  <a:srgbClr val="0F243E"/>
                </a:solidFill>
                <a:latin typeface="Cambria" panose="02040503050406030204" pitchFamily="18" charset="0"/>
                <a:ea typeface="Cambria" panose="02040503050406030204" pitchFamily="18" charset="0"/>
              </a:rPr>
              <a:t>Keep in mind “floors” (e.g. for social security and Medicare Part B&amp;D, Income Related Monthly Adjustment Amount “IRMAA”)</a:t>
            </a:r>
          </a:p>
          <a:p>
            <a:pPr marL="0" indent="0">
              <a:buNone/>
            </a:pPr>
            <a:endParaRPr lang="en-US" sz="2000" dirty="0">
              <a:solidFill>
                <a:srgbClr val="0F243E"/>
              </a:solidFill>
              <a:latin typeface="Cambria" panose="02040503050406030204" pitchFamily="18" charset="0"/>
              <a:ea typeface="Cambria" panose="02040503050406030204" pitchFamily="18" charset="0"/>
            </a:endParaRPr>
          </a:p>
          <a:p>
            <a:r>
              <a:rPr lang="en-US" sz="2000" dirty="0">
                <a:solidFill>
                  <a:srgbClr val="0F243E"/>
                </a:solidFill>
                <a:latin typeface="Cambria" panose="02040503050406030204" pitchFamily="18" charset="0"/>
                <a:ea typeface="Cambria" panose="02040503050406030204" pitchFamily="18" charset="0"/>
              </a:rPr>
              <a:t>Taxpayer that has a large Charitable Deduction or Charitable Deduction Carryforward (Lifetime CLAT with Roth Conversion)</a:t>
            </a:r>
          </a:p>
          <a:p>
            <a:pPr marL="0" indent="0">
              <a:buNone/>
            </a:pPr>
            <a:endParaRPr lang="en-US" sz="2000" dirty="0">
              <a:solidFill>
                <a:srgbClr val="0F243E"/>
              </a:solidFill>
              <a:latin typeface="Cambria" panose="02040503050406030204" pitchFamily="18" charset="0"/>
              <a:ea typeface="Cambria" panose="02040503050406030204" pitchFamily="18" charset="0"/>
            </a:endParaRPr>
          </a:p>
          <a:p>
            <a:r>
              <a:rPr lang="en-US" sz="2000" dirty="0">
                <a:solidFill>
                  <a:srgbClr val="0F243E"/>
                </a:solidFill>
                <a:latin typeface="Cambria" panose="02040503050406030204" pitchFamily="18" charset="0"/>
                <a:ea typeface="Cambria" panose="02040503050406030204" pitchFamily="18" charset="0"/>
              </a:rPr>
              <a:t>Taxpayer who can pay the income tax with other funds</a:t>
            </a:r>
          </a:p>
          <a:p>
            <a:pPr marL="0" indent="0">
              <a:buNone/>
            </a:pPr>
            <a:endParaRPr lang="en-US" sz="2000" dirty="0">
              <a:solidFill>
                <a:srgbClr val="0F243E"/>
              </a:solidFill>
              <a:latin typeface="Cambria" panose="02040503050406030204" pitchFamily="18" charset="0"/>
              <a:ea typeface="Cambria" panose="02040503050406030204" pitchFamily="18" charset="0"/>
            </a:endParaRPr>
          </a:p>
          <a:p>
            <a:r>
              <a:rPr lang="en-US" sz="2000" dirty="0">
                <a:solidFill>
                  <a:srgbClr val="0F243E"/>
                </a:solidFill>
                <a:latin typeface="Cambria" panose="02040503050406030204" pitchFamily="18" charset="0"/>
                <a:ea typeface="Cambria" panose="02040503050406030204" pitchFamily="18" charset="0"/>
              </a:rPr>
              <a:t>Taxpayer who desires to use IRA assets to fund their Basic Exclusion Amount and/or desires remarriage protection or protections for children </a:t>
            </a:r>
          </a:p>
          <a:p>
            <a:pPr lvl="1"/>
            <a:r>
              <a:rPr lang="en-US" sz="1800" dirty="0">
                <a:solidFill>
                  <a:srgbClr val="0F243E"/>
                </a:solidFill>
                <a:latin typeface="Cambria" panose="02040503050406030204" pitchFamily="18" charset="0"/>
                <a:ea typeface="Cambria" panose="02040503050406030204" pitchFamily="18" charset="0"/>
              </a:rPr>
              <a:t>Generally lower taxes during lifetime rather than after death</a:t>
            </a:r>
          </a:p>
          <a:p>
            <a:endParaRPr lang="en-US" sz="2000" dirty="0">
              <a:solidFill>
                <a:srgbClr val="0F243E"/>
              </a:solidFill>
              <a:latin typeface="+mj-lt"/>
            </a:endParaRPr>
          </a:p>
        </p:txBody>
      </p:sp>
    </p:spTree>
    <p:extLst>
      <p:ext uri="{BB962C8B-B14F-4D97-AF65-F5344CB8AC3E}">
        <p14:creationId xmlns:p14="http://schemas.microsoft.com/office/powerpoint/2010/main" val="3941165198"/>
      </p:ext>
    </p:extLst>
  </p:cSld>
  <p:clrMapOvr>
    <a:masterClrMapping/>
  </p:clrMapOvr>
  <p:transition spd="slow">
    <p:push dir="u"/>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066800"/>
          </a:xfrm>
        </p:spPr>
        <p:txBody>
          <a:bodyPr>
            <a:normAutofit/>
          </a:bodyPr>
          <a:lstStyle/>
          <a:p>
            <a:pPr algn="ctr"/>
            <a:r>
              <a:rPr lang="en-US" sz="3600" dirty="0">
                <a:latin typeface="Cambria" panose="02040503050406030204" pitchFamily="18" charset="0"/>
              </a:rPr>
              <a:t>Solution No. 1 – Roth IRA Conversions</a:t>
            </a:r>
            <a:endParaRPr lang="en-US" sz="3600" dirty="0">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12"/>
          </p:nvPr>
        </p:nvSpPr>
        <p:spPr>
          <a:xfrm>
            <a:off x="8382000" y="0"/>
            <a:ext cx="762000" cy="329184"/>
          </a:xfrm>
        </p:spPr>
        <p:txBody>
          <a:bodyPr/>
          <a:lstStyle/>
          <a:p>
            <a:fld id="{719E2BCC-4835-448A-86EF-ED9AEC104379}" type="slidenum">
              <a:rPr lang="en-US" smtClean="0">
                <a:latin typeface="Cambria" panose="02040503050406030204" pitchFamily="18" charset="0"/>
              </a:rPr>
              <a:t>33</a:t>
            </a:fld>
            <a:endParaRPr lang="en-US" dirty="0">
              <a:latin typeface="Cambria" panose="02040503050406030204" pitchFamily="18" charset="0"/>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10616" y="5896527"/>
            <a:ext cx="685800" cy="656673"/>
          </a:xfrm>
          <a:prstGeom prst="rect">
            <a:avLst/>
          </a:prstGeom>
        </p:spPr>
      </p:pic>
      <p:sp>
        <p:nvSpPr>
          <p:cNvPr id="13" name="Content Placeholder 2">
            <a:extLst>
              <a:ext uri="{FF2B5EF4-FFF2-40B4-BE49-F238E27FC236}">
                <a16:creationId xmlns:a16="http://schemas.microsoft.com/office/drawing/2014/main" id="{1A73494A-3CC3-4CF3-B5CB-5F790780C0A9}"/>
              </a:ext>
            </a:extLst>
          </p:cNvPr>
          <p:cNvSpPr txBox="1">
            <a:spLocks/>
          </p:cNvSpPr>
          <p:nvPr/>
        </p:nvSpPr>
        <p:spPr>
          <a:xfrm>
            <a:off x="838200" y="2237230"/>
            <a:ext cx="7543800" cy="4315969"/>
          </a:xfrm>
          <a:prstGeom prst="rect">
            <a:avLst/>
          </a:prstGeom>
        </p:spPr>
        <p:txBody>
          <a:bodyPr vert="horz" lIns="91440" tIns="45720" rIns="91440" bIns="45720" rtlCol="0">
            <a:norm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r>
              <a:rPr lang="en-US" sz="2000" dirty="0">
                <a:solidFill>
                  <a:srgbClr val="0F243E"/>
                </a:solidFill>
                <a:latin typeface="Cambria" panose="02040503050406030204" pitchFamily="18" charset="0"/>
                <a:ea typeface="Cambria" panose="02040503050406030204" pitchFamily="18" charset="0"/>
              </a:rPr>
              <a:t>Bill has a $2,000,000 IRA (Balance at age 60)</a:t>
            </a:r>
          </a:p>
          <a:p>
            <a:pPr lvl="1">
              <a:lnSpc>
                <a:spcPct val="110000"/>
              </a:lnSpc>
            </a:pPr>
            <a:r>
              <a:rPr lang="en-US" sz="1600" dirty="0">
                <a:solidFill>
                  <a:srgbClr val="0F243E"/>
                </a:solidFill>
                <a:latin typeface="Cambria" panose="02040503050406030204" pitchFamily="18" charset="0"/>
                <a:ea typeface="Cambria" panose="02040503050406030204" pitchFamily="18" charset="0"/>
              </a:rPr>
              <a:t>He is currently married to Mary.</a:t>
            </a:r>
          </a:p>
          <a:p>
            <a:pPr lvl="2">
              <a:lnSpc>
                <a:spcPct val="110000"/>
              </a:lnSpc>
            </a:pPr>
            <a:r>
              <a:rPr lang="en-US" sz="1600" dirty="0">
                <a:solidFill>
                  <a:srgbClr val="0F243E"/>
                </a:solidFill>
                <a:latin typeface="Cambria" panose="02040503050406030204" pitchFamily="18" charset="0"/>
                <a:ea typeface="Cambria" panose="02040503050406030204" pitchFamily="18" charset="0"/>
              </a:rPr>
              <a:t>Bill is age 60 and Mary is age 62.</a:t>
            </a:r>
          </a:p>
          <a:p>
            <a:pPr lvl="1">
              <a:lnSpc>
                <a:spcPct val="110000"/>
              </a:lnSpc>
            </a:pPr>
            <a:r>
              <a:rPr lang="en-US" sz="1600" dirty="0">
                <a:solidFill>
                  <a:srgbClr val="0F243E"/>
                </a:solidFill>
                <a:latin typeface="Cambria" panose="02040503050406030204" pitchFamily="18" charset="0"/>
                <a:ea typeface="Cambria" panose="02040503050406030204" pitchFamily="18" charset="0"/>
              </a:rPr>
              <a:t>They have 3 wonderful children:</a:t>
            </a:r>
          </a:p>
          <a:p>
            <a:pPr lvl="2">
              <a:lnSpc>
                <a:spcPct val="110000"/>
              </a:lnSpc>
            </a:pPr>
            <a:r>
              <a:rPr lang="en-US" sz="1600" dirty="0">
                <a:solidFill>
                  <a:srgbClr val="0F243E"/>
                </a:solidFill>
                <a:latin typeface="Cambria" panose="02040503050406030204" pitchFamily="18" charset="0"/>
                <a:ea typeface="Cambria" panose="02040503050406030204" pitchFamily="18" charset="0"/>
              </a:rPr>
              <a:t>Kellie (age 40), Karmen (age 38), and Stephanie (age 36).</a:t>
            </a:r>
          </a:p>
          <a:p>
            <a:pPr lvl="1">
              <a:lnSpc>
                <a:spcPct val="110000"/>
              </a:lnSpc>
            </a:pPr>
            <a:r>
              <a:rPr lang="en-US" sz="1600" dirty="0">
                <a:solidFill>
                  <a:srgbClr val="0F243E"/>
                </a:solidFill>
                <a:latin typeface="Cambria" panose="02040503050406030204" pitchFamily="18" charset="0"/>
                <a:ea typeface="Cambria" panose="02040503050406030204" pitchFamily="18" charset="0"/>
              </a:rPr>
              <a:t>Bill desires to include remarriage protection in his planning.</a:t>
            </a:r>
          </a:p>
          <a:p>
            <a:pPr lvl="1">
              <a:lnSpc>
                <a:spcPct val="110000"/>
              </a:lnSpc>
            </a:pPr>
            <a:r>
              <a:rPr lang="en-US" sz="1600" dirty="0">
                <a:solidFill>
                  <a:srgbClr val="0F243E"/>
                </a:solidFill>
                <a:latin typeface="Cambria" panose="02040503050406030204" pitchFamily="18" charset="0"/>
                <a:ea typeface="Cambria" panose="02040503050406030204" pitchFamily="18" charset="0"/>
              </a:rPr>
              <a:t>Bill and Mary have $1,500,000 of other assets. </a:t>
            </a:r>
          </a:p>
          <a:p>
            <a:pPr lvl="1">
              <a:lnSpc>
                <a:spcPct val="110000"/>
              </a:lnSpc>
            </a:pPr>
            <a:r>
              <a:rPr lang="en-US" sz="1600" dirty="0">
                <a:solidFill>
                  <a:srgbClr val="0F243E"/>
                </a:solidFill>
                <a:latin typeface="Cambria" panose="02040503050406030204" pitchFamily="18" charset="0"/>
                <a:ea typeface="Cambria" panose="02040503050406030204" pitchFamily="18" charset="0"/>
              </a:rPr>
              <a:t>Taxable Income (wants) from age 60-72 is $125,000 per year.</a:t>
            </a:r>
          </a:p>
          <a:p>
            <a:pPr lvl="1">
              <a:lnSpc>
                <a:spcPct val="110000"/>
              </a:lnSpc>
            </a:pPr>
            <a:r>
              <a:rPr lang="en-US" sz="1600" dirty="0">
                <a:solidFill>
                  <a:srgbClr val="0F243E"/>
                </a:solidFill>
                <a:latin typeface="Cambria" panose="02040503050406030204" pitchFamily="18" charset="0"/>
                <a:ea typeface="Cambria" panose="02040503050406030204" pitchFamily="18" charset="0"/>
              </a:rPr>
              <a:t>Bill’s death at age 81.</a:t>
            </a:r>
          </a:p>
          <a:p>
            <a:pPr lvl="1">
              <a:lnSpc>
                <a:spcPct val="110000"/>
              </a:lnSpc>
            </a:pPr>
            <a:r>
              <a:rPr lang="en-US" sz="1600" dirty="0">
                <a:solidFill>
                  <a:srgbClr val="0F243E"/>
                </a:solidFill>
                <a:latin typeface="Cambria" panose="02040503050406030204" pitchFamily="18" charset="0"/>
                <a:ea typeface="Cambria" panose="02040503050406030204" pitchFamily="18" charset="0"/>
              </a:rPr>
              <a:t>Mary’s death at age 85.</a:t>
            </a:r>
          </a:p>
          <a:p>
            <a:endParaRPr lang="en-US" sz="1700" dirty="0">
              <a:solidFill>
                <a:srgbClr val="0F243E"/>
              </a:solidFill>
              <a:latin typeface="Cambria" panose="02040503050406030204" pitchFamily="18" charset="0"/>
              <a:ea typeface="Cambria" panose="02040503050406030204" pitchFamily="18" charset="0"/>
            </a:endParaRPr>
          </a:p>
          <a:p>
            <a:r>
              <a:rPr lang="en-US" sz="1600" b="1" dirty="0">
                <a:solidFill>
                  <a:srgbClr val="0F243E"/>
                </a:solidFill>
                <a:latin typeface="Cambria" panose="02040503050406030204" pitchFamily="18" charset="0"/>
                <a:ea typeface="Cambria" panose="02040503050406030204" pitchFamily="18" charset="0"/>
              </a:rPr>
              <a:t>What is the best scenario of maximum tax deferral, what is best for maximum estate planning/remarriage protection?</a:t>
            </a:r>
          </a:p>
          <a:p>
            <a:endParaRPr lang="en-US" sz="2000" dirty="0">
              <a:solidFill>
                <a:srgbClr val="0F243E"/>
              </a:solidFill>
              <a:latin typeface="+mj-lt"/>
            </a:endParaRPr>
          </a:p>
        </p:txBody>
      </p:sp>
    </p:spTree>
    <p:extLst>
      <p:ext uri="{BB962C8B-B14F-4D97-AF65-F5344CB8AC3E}">
        <p14:creationId xmlns:p14="http://schemas.microsoft.com/office/powerpoint/2010/main" val="2845295045"/>
      </p:ext>
    </p:extLst>
  </p:cSld>
  <p:clrMapOvr>
    <a:masterClrMapping/>
  </p:clrMapOvr>
  <p:transition spd="slow">
    <p:push dir="u"/>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295400"/>
          </a:xfrm>
        </p:spPr>
        <p:txBody>
          <a:bodyPr>
            <a:normAutofit/>
          </a:bodyPr>
          <a:lstStyle/>
          <a:p>
            <a:pPr algn="ctr"/>
            <a:r>
              <a:rPr lang="en-US" sz="3600" dirty="0">
                <a:latin typeface="Cambria" panose="02040503050406030204" pitchFamily="18" charset="0"/>
              </a:rPr>
              <a:t>Solution No. 1 – Roth IRA Conversions</a:t>
            </a:r>
            <a:br>
              <a:rPr lang="en-US" sz="3600" dirty="0">
                <a:latin typeface="Cambria" panose="02040503050406030204" pitchFamily="18" charset="0"/>
              </a:rPr>
            </a:br>
            <a:r>
              <a:rPr lang="en-US" sz="3600" dirty="0">
                <a:latin typeface="Cambria" panose="02040503050406030204" pitchFamily="18" charset="0"/>
              </a:rPr>
              <a:t>Case History</a:t>
            </a:r>
            <a:endParaRPr lang="en-US" sz="3600" dirty="0">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12"/>
          </p:nvPr>
        </p:nvSpPr>
        <p:spPr>
          <a:xfrm>
            <a:off x="8382000" y="0"/>
            <a:ext cx="762000" cy="329184"/>
          </a:xfrm>
        </p:spPr>
        <p:txBody>
          <a:bodyPr/>
          <a:lstStyle/>
          <a:p>
            <a:fld id="{719E2BCC-4835-448A-86EF-ED9AEC104379}" type="slidenum">
              <a:rPr lang="en-US" smtClean="0">
                <a:latin typeface="Cambria" panose="02040503050406030204" pitchFamily="18" charset="0"/>
              </a:rPr>
              <a:t>34</a:t>
            </a:fld>
            <a:endParaRPr lang="en-US" dirty="0">
              <a:latin typeface="Cambria" panose="02040503050406030204" pitchFamily="18" charset="0"/>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10616" y="5896527"/>
            <a:ext cx="685800" cy="656673"/>
          </a:xfrm>
          <a:prstGeom prst="rect">
            <a:avLst/>
          </a:prstGeom>
        </p:spPr>
      </p:pic>
      <p:sp>
        <p:nvSpPr>
          <p:cNvPr id="13" name="Content Placeholder 2">
            <a:extLst>
              <a:ext uri="{FF2B5EF4-FFF2-40B4-BE49-F238E27FC236}">
                <a16:creationId xmlns:a16="http://schemas.microsoft.com/office/drawing/2014/main" id="{1A73494A-3CC3-4CF3-B5CB-5F790780C0A9}"/>
              </a:ext>
            </a:extLst>
          </p:cNvPr>
          <p:cNvSpPr txBox="1">
            <a:spLocks/>
          </p:cNvSpPr>
          <p:nvPr/>
        </p:nvSpPr>
        <p:spPr>
          <a:xfrm>
            <a:off x="838200" y="2237230"/>
            <a:ext cx="7558216" cy="4315969"/>
          </a:xfrm>
          <a:prstGeom prst="rect">
            <a:avLst/>
          </a:prstGeom>
        </p:spPr>
        <p:txBody>
          <a:bodyPr vert="horz" lIns="91440" tIns="45720" rIns="91440" bIns="45720" rtlCol="0">
            <a:norm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r>
              <a:rPr lang="en-US" sz="2000" dirty="0">
                <a:solidFill>
                  <a:srgbClr val="0F243E"/>
                </a:solidFill>
                <a:latin typeface="Cambria" panose="02040503050406030204" pitchFamily="18" charset="0"/>
                <a:ea typeface="Cambria" panose="02040503050406030204" pitchFamily="18" charset="0"/>
              </a:rPr>
              <a:t>We ran the number on 4 scenarios:</a:t>
            </a:r>
          </a:p>
          <a:p>
            <a:pPr lvl="1"/>
            <a:r>
              <a:rPr lang="en-US" sz="1600" b="1" dirty="0">
                <a:solidFill>
                  <a:srgbClr val="0F243E"/>
                </a:solidFill>
                <a:latin typeface="Cambria" panose="02040503050406030204" pitchFamily="18" charset="0"/>
                <a:ea typeface="Cambria" panose="02040503050406030204" pitchFamily="18" charset="0"/>
              </a:rPr>
              <a:t>Scenario 1:</a:t>
            </a:r>
            <a:r>
              <a:rPr lang="en-US" sz="1600" dirty="0">
                <a:solidFill>
                  <a:srgbClr val="0F243E"/>
                </a:solidFill>
                <a:latin typeface="Cambria" panose="02040503050406030204" pitchFamily="18" charset="0"/>
                <a:ea typeface="Cambria" panose="02040503050406030204" pitchFamily="18" charset="0"/>
              </a:rPr>
              <a:t>	Spouse as Beneficiary – No Roth Conversion</a:t>
            </a:r>
          </a:p>
          <a:p>
            <a:pPr marL="274320" lvl="1" indent="0">
              <a:buNone/>
            </a:pPr>
            <a:endParaRPr lang="en-US" sz="1600" dirty="0">
              <a:solidFill>
                <a:srgbClr val="0F243E"/>
              </a:solidFill>
              <a:latin typeface="Cambria" panose="02040503050406030204" pitchFamily="18" charset="0"/>
              <a:ea typeface="Cambria" panose="02040503050406030204" pitchFamily="18" charset="0"/>
            </a:endParaRPr>
          </a:p>
          <a:p>
            <a:pPr lvl="1"/>
            <a:r>
              <a:rPr lang="en-US" sz="1600" b="1" dirty="0">
                <a:solidFill>
                  <a:srgbClr val="0F243E"/>
                </a:solidFill>
                <a:latin typeface="Cambria" panose="02040503050406030204" pitchFamily="18" charset="0"/>
                <a:ea typeface="Cambria" panose="02040503050406030204" pitchFamily="18" charset="0"/>
              </a:rPr>
              <a:t>Scenario 2:</a:t>
            </a:r>
            <a:r>
              <a:rPr lang="en-US" sz="1600" dirty="0">
                <a:solidFill>
                  <a:srgbClr val="0F243E"/>
                </a:solidFill>
                <a:latin typeface="Cambria" panose="02040503050406030204" pitchFamily="18" charset="0"/>
                <a:ea typeface="Cambria" panose="02040503050406030204" pitchFamily="18" charset="0"/>
              </a:rPr>
              <a:t>	See-Through Conduit Family Trust as Beneficiary – </a:t>
            </a:r>
          </a:p>
          <a:p>
            <a:pPr marL="0" indent="0">
              <a:buNone/>
            </a:pPr>
            <a:r>
              <a:rPr lang="en-US" sz="1600" dirty="0">
                <a:solidFill>
                  <a:srgbClr val="0F243E"/>
                </a:solidFill>
                <a:latin typeface="Cambria" panose="02040503050406030204" pitchFamily="18" charset="0"/>
                <a:ea typeface="Cambria" panose="02040503050406030204" pitchFamily="18" charset="0"/>
              </a:rPr>
              <a:t>		Spouse as designated beneficiary – No Roth Conversion</a:t>
            </a:r>
          </a:p>
          <a:p>
            <a:pPr marL="0" indent="0">
              <a:buNone/>
            </a:pPr>
            <a:endParaRPr lang="en-US" sz="1600" dirty="0">
              <a:solidFill>
                <a:srgbClr val="0F243E"/>
              </a:solidFill>
              <a:latin typeface="Cambria" panose="02040503050406030204" pitchFamily="18" charset="0"/>
              <a:ea typeface="Cambria" panose="02040503050406030204" pitchFamily="18" charset="0"/>
            </a:endParaRPr>
          </a:p>
          <a:p>
            <a:pPr lvl="1"/>
            <a:r>
              <a:rPr lang="en-US" sz="1600" b="1" dirty="0">
                <a:solidFill>
                  <a:srgbClr val="0F243E"/>
                </a:solidFill>
                <a:latin typeface="Cambria" panose="02040503050406030204" pitchFamily="18" charset="0"/>
                <a:ea typeface="Cambria" panose="02040503050406030204" pitchFamily="18" charset="0"/>
              </a:rPr>
              <a:t>Scenario 3:</a:t>
            </a:r>
            <a:r>
              <a:rPr lang="en-US" sz="1600" dirty="0">
                <a:solidFill>
                  <a:srgbClr val="0F243E"/>
                </a:solidFill>
                <a:latin typeface="Cambria" panose="02040503050406030204" pitchFamily="18" charset="0"/>
                <a:ea typeface="Cambria" panose="02040503050406030204" pitchFamily="18" charset="0"/>
              </a:rPr>
              <a:t>	See-Through Accumulation Trust as Beneficiary with Roth </a:t>
            </a:r>
          </a:p>
          <a:p>
            <a:pPr marL="0" indent="0">
              <a:buNone/>
            </a:pPr>
            <a:r>
              <a:rPr lang="en-US" sz="1600" dirty="0">
                <a:solidFill>
                  <a:srgbClr val="0F243E"/>
                </a:solidFill>
                <a:latin typeface="Cambria" panose="02040503050406030204" pitchFamily="18" charset="0"/>
                <a:ea typeface="Cambria" panose="02040503050406030204" pitchFamily="18" charset="0"/>
              </a:rPr>
              <a:t>		Conversion – Taxes paid from other sources</a:t>
            </a:r>
          </a:p>
          <a:p>
            <a:pPr marL="0" indent="0">
              <a:buNone/>
            </a:pPr>
            <a:endParaRPr lang="en-US" sz="1600" dirty="0">
              <a:solidFill>
                <a:srgbClr val="0F243E"/>
              </a:solidFill>
              <a:latin typeface="Cambria" panose="02040503050406030204" pitchFamily="18" charset="0"/>
              <a:ea typeface="Cambria" panose="02040503050406030204" pitchFamily="18" charset="0"/>
            </a:endParaRPr>
          </a:p>
          <a:p>
            <a:pPr lvl="1"/>
            <a:r>
              <a:rPr lang="en-US" sz="1600" b="1" dirty="0">
                <a:solidFill>
                  <a:srgbClr val="0F243E"/>
                </a:solidFill>
                <a:latin typeface="Cambria" panose="02040503050406030204" pitchFamily="18" charset="0"/>
                <a:ea typeface="Cambria" panose="02040503050406030204" pitchFamily="18" charset="0"/>
              </a:rPr>
              <a:t>Scenario 4:</a:t>
            </a:r>
            <a:r>
              <a:rPr lang="en-US" sz="1600" dirty="0">
                <a:solidFill>
                  <a:srgbClr val="0F243E"/>
                </a:solidFill>
                <a:latin typeface="Cambria" panose="02040503050406030204" pitchFamily="18" charset="0"/>
                <a:ea typeface="Cambria" panose="02040503050406030204" pitchFamily="18" charset="0"/>
              </a:rPr>
              <a:t>	See-Through Accumulation Trust as Beneficiary with Roth</a:t>
            </a:r>
          </a:p>
          <a:p>
            <a:pPr marL="0" indent="0">
              <a:buNone/>
            </a:pPr>
            <a:r>
              <a:rPr lang="en-US" sz="1600" dirty="0">
                <a:solidFill>
                  <a:srgbClr val="0F243E"/>
                </a:solidFill>
                <a:latin typeface="Cambria" panose="02040503050406030204" pitchFamily="18" charset="0"/>
                <a:ea typeface="Cambria" panose="02040503050406030204" pitchFamily="18" charset="0"/>
              </a:rPr>
              <a:t>		Conversion – Taxes paid with IRA</a:t>
            </a:r>
          </a:p>
          <a:p>
            <a:endParaRPr lang="en-US" sz="2000" dirty="0">
              <a:solidFill>
                <a:srgbClr val="0F243E"/>
              </a:solidFill>
              <a:latin typeface="+mj-lt"/>
            </a:endParaRPr>
          </a:p>
        </p:txBody>
      </p:sp>
    </p:spTree>
    <p:extLst>
      <p:ext uri="{BB962C8B-B14F-4D97-AF65-F5344CB8AC3E}">
        <p14:creationId xmlns:p14="http://schemas.microsoft.com/office/powerpoint/2010/main" val="1040592498"/>
      </p:ext>
    </p:extLst>
  </p:cSld>
  <p:clrMapOvr>
    <a:masterClrMapping/>
  </p:clrMapOvr>
  <p:transition spd="slow">
    <p:push dir="u"/>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295400"/>
          </a:xfrm>
        </p:spPr>
        <p:txBody>
          <a:bodyPr>
            <a:normAutofit/>
          </a:bodyPr>
          <a:lstStyle/>
          <a:p>
            <a:pPr algn="ctr"/>
            <a:r>
              <a:rPr lang="en-US" sz="3600" dirty="0">
                <a:latin typeface="Cambria" panose="02040503050406030204" pitchFamily="18" charset="0"/>
              </a:rPr>
              <a:t>Solution No. 1 – Roth IRA Conversions</a:t>
            </a:r>
            <a:br>
              <a:rPr lang="en-US" sz="3600" dirty="0">
                <a:latin typeface="Cambria" panose="02040503050406030204" pitchFamily="18" charset="0"/>
              </a:rPr>
            </a:br>
            <a:r>
              <a:rPr lang="en-US" sz="3600" dirty="0">
                <a:latin typeface="Cambria" panose="02040503050406030204" pitchFamily="18" charset="0"/>
              </a:rPr>
              <a:t>Case History</a:t>
            </a:r>
            <a:endParaRPr lang="en-US" sz="3600" dirty="0">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12"/>
          </p:nvPr>
        </p:nvSpPr>
        <p:spPr>
          <a:xfrm>
            <a:off x="8382000" y="0"/>
            <a:ext cx="762000" cy="329184"/>
          </a:xfrm>
        </p:spPr>
        <p:txBody>
          <a:bodyPr/>
          <a:lstStyle/>
          <a:p>
            <a:fld id="{719E2BCC-4835-448A-86EF-ED9AEC104379}" type="slidenum">
              <a:rPr lang="en-US" smtClean="0">
                <a:latin typeface="Cambria" panose="02040503050406030204" pitchFamily="18" charset="0"/>
              </a:rPr>
              <a:t>35</a:t>
            </a:fld>
            <a:endParaRPr lang="en-US" dirty="0">
              <a:latin typeface="Cambria" panose="02040503050406030204" pitchFamily="18" charset="0"/>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10616" y="5896527"/>
            <a:ext cx="685800" cy="656673"/>
          </a:xfrm>
          <a:prstGeom prst="rect">
            <a:avLst/>
          </a:prstGeom>
        </p:spPr>
      </p:pic>
      <p:sp>
        <p:nvSpPr>
          <p:cNvPr id="13" name="Content Placeholder 2">
            <a:extLst>
              <a:ext uri="{FF2B5EF4-FFF2-40B4-BE49-F238E27FC236}">
                <a16:creationId xmlns:a16="http://schemas.microsoft.com/office/drawing/2014/main" id="{1A73494A-3CC3-4CF3-B5CB-5F790780C0A9}"/>
              </a:ext>
            </a:extLst>
          </p:cNvPr>
          <p:cNvSpPr txBox="1">
            <a:spLocks/>
          </p:cNvSpPr>
          <p:nvPr/>
        </p:nvSpPr>
        <p:spPr>
          <a:xfrm>
            <a:off x="838200" y="2237230"/>
            <a:ext cx="7558216" cy="4315969"/>
          </a:xfrm>
          <a:prstGeom prst="rect">
            <a:avLst/>
          </a:prstGeom>
        </p:spPr>
        <p:txBody>
          <a:bodyPr vert="horz" lIns="91440" tIns="45720" rIns="91440" bIns="45720" rtlCol="0">
            <a:norm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r>
              <a:rPr lang="en-US" sz="1900" dirty="0">
                <a:solidFill>
                  <a:srgbClr val="0F243E"/>
                </a:solidFill>
                <a:latin typeface="Cambria" panose="02040503050406030204" pitchFamily="18" charset="0"/>
                <a:ea typeface="Cambria" panose="02040503050406030204" pitchFamily="18" charset="0"/>
              </a:rPr>
              <a:t>We ran the number on 4 scenarios (Appendix No. 1)</a:t>
            </a:r>
          </a:p>
          <a:p>
            <a:pPr lvl="1"/>
            <a:r>
              <a:rPr lang="en-US" sz="1600" b="1" dirty="0">
                <a:solidFill>
                  <a:srgbClr val="0F243E"/>
                </a:solidFill>
                <a:latin typeface="Cambria" panose="02040503050406030204" pitchFamily="18" charset="0"/>
                <a:ea typeface="Cambria" panose="02040503050406030204" pitchFamily="18" charset="0"/>
              </a:rPr>
              <a:t>Scenario 1:</a:t>
            </a:r>
            <a:r>
              <a:rPr lang="en-US" sz="1600" dirty="0">
                <a:solidFill>
                  <a:srgbClr val="0F243E"/>
                </a:solidFill>
                <a:latin typeface="Cambria" panose="02040503050406030204" pitchFamily="18" charset="0"/>
                <a:ea typeface="Cambria" panose="02040503050406030204" pitchFamily="18" charset="0"/>
              </a:rPr>
              <a:t>	</a:t>
            </a:r>
            <a:r>
              <a:rPr lang="en-US" sz="1600" b="1" dirty="0">
                <a:solidFill>
                  <a:srgbClr val="00B0F0"/>
                </a:solidFill>
                <a:latin typeface="Cambria" panose="02040503050406030204" pitchFamily="18" charset="0"/>
                <a:ea typeface="Cambria" panose="02040503050406030204" pitchFamily="18" charset="0"/>
              </a:rPr>
              <a:t>Net to Family	$ 11,742,719</a:t>
            </a:r>
          </a:p>
          <a:p>
            <a:pPr marL="0" indent="0">
              <a:buNone/>
            </a:pPr>
            <a:r>
              <a:rPr lang="en-US" sz="1600" b="1" dirty="0">
                <a:solidFill>
                  <a:srgbClr val="00B0F0"/>
                </a:solidFill>
                <a:latin typeface="Cambria" panose="02040503050406030204" pitchFamily="18" charset="0"/>
                <a:ea typeface="Cambria" panose="02040503050406030204" pitchFamily="18" charset="0"/>
              </a:rPr>
              <a:t>		Net Taxes Paid	$   2,688,576</a:t>
            </a:r>
          </a:p>
          <a:p>
            <a:pPr marL="0" indent="0">
              <a:buNone/>
            </a:pPr>
            <a:endParaRPr lang="en-US" sz="1600" dirty="0">
              <a:solidFill>
                <a:srgbClr val="0F243E"/>
              </a:solidFill>
              <a:latin typeface="Cambria" panose="02040503050406030204" pitchFamily="18" charset="0"/>
              <a:ea typeface="Cambria" panose="02040503050406030204" pitchFamily="18" charset="0"/>
            </a:endParaRPr>
          </a:p>
          <a:p>
            <a:pPr lvl="1"/>
            <a:r>
              <a:rPr lang="en-US" sz="1600" b="1" dirty="0">
                <a:solidFill>
                  <a:srgbClr val="0F243E"/>
                </a:solidFill>
                <a:latin typeface="Cambria" panose="02040503050406030204" pitchFamily="18" charset="0"/>
                <a:ea typeface="Cambria" panose="02040503050406030204" pitchFamily="18" charset="0"/>
              </a:rPr>
              <a:t>Scenario 2:</a:t>
            </a:r>
            <a:r>
              <a:rPr lang="en-US" sz="1600" dirty="0">
                <a:solidFill>
                  <a:srgbClr val="0F243E"/>
                </a:solidFill>
                <a:latin typeface="Cambria" panose="02040503050406030204" pitchFamily="18" charset="0"/>
                <a:ea typeface="Cambria" panose="02040503050406030204" pitchFamily="18" charset="0"/>
              </a:rPr>
              <a:t>	</a:t>
            </a:r>
            <a:r>
              <a:rPr lang="en-US" sz="1600" b="1" dirty="0">
                <a:solidFill>
                  <a:srgbClr val="00B0F0"/>
                </a:solidFill>
                <a:latin typeface="Cambria" panose="02040503050406030204" pitchFamily="18" charset="0"/>
                <a:ea typeface="Cambria" panose="02040503050406030204" pitchFamily="18" charset="0"/>
              </a:rPr>
              <a:t>Net to Family	$ 11,727,829</a:t>
            </a:r>
          </a:p>
          <a:p>
            <a:pPr marL="0" indent="0">
              <a:buNone/>
            </a:pPr>
            <a:r>
              <a:rPr lang="en-US" sz="1600" b="1" dirty="0">
                <a:solidFill>
                  <a:srgbClr val="00B0F0"/>
                </a:solidFill>
                <a:latin typeface="Cambria" panose="02040503050406030204" pitchFamily="18" charset="0"/>
                <a:ea typeface="Cambria" panose="02040503050406030204" pitchFamily="18" charset="0"/>
              </a:rPr>
              <a:t>		Net Taxes Paid	$   2,633,896</a:t>
            </a:r>
          </a:p>
          <a:p>
            <a:pPr marL="0" indent="0">
              <a:buNone/>
            </a:pPr>
            <a:endParaRPr lang="en-US" sz="1600" dirty="0">
              <a:solidFill>
                <a:srgbClr val="0F243E"/>
              </a:solidFill>
              <a:latin typeface="Cambria" panose="02040503050406030204" pitchFamily="18" charset="0"/>
              <a:ea typeface="Cambria" panose="02040503050406030204" pitchFamily="18" charset="0"/>
            </a:endParaRPr>
          </a:p>
          <a:p>
            <a:pPr lvl="1"/>
            <a:r>
              <a:rPr lang="en-US" sz="1600" b="1" dirty="0">
                <a:solidFill>
                  <a:srgbClr val="0F243E"/>
                </a:solidFill>
                <a:latin typeface="Cambria" panose="02040503050406030204" pitchFamily="18" charset="0"/>
                <a:ea typeface="Cambria" panose="02040503050406030204" pitchFamily="18" charset="0"/>
              </a:rPr>
              <a:t>Scenario 3:</a:t>
            </a:r>
            <a:r>
              <a:rPr lang="en-US" sz="1600" dirty="0">
                <a:solidFill>
                  <a:srgbClr val="0F243E"/>
                </a:solidFill>
                <a:latin typeface="Cambria" panose="02040503050406030204" pitchFamily="18" charset="0"/>
                <a:ea typeface="Cambria" panose="02040503050406030204" pitchFamily="18" charset="0"/>
              </a:rPr>
              <a:t>	</a:t>
            </a:r>
            <a:r>
              <a:rPr lang="en-US" sz="1600" b="1" dirty="0">
                <a:solidFill>
                  <a:srgbClr val="00B0F0"/>
                </a:solidFill>
                <a:latin typeface="Cambria" panose="02040503050406030204" pitchFamily="18" charset="0"/>
                <a:ea typeface="Cambria" panose="02040503050406030204" pitchFamily="18" charset="0"/>
              </a:rPr>
              <a:t>Net to Family	$  14,663,468</a:t>
            </a:r>
          </a:p>
          <a:p>
            <a:pPr marL="0" indent="0">
              <a:buNone/>
            </a:pPr>
            <a:r>
              <a:rPr lang="en-US" sz="1600" b="1" dirty="0">
                <a:solidFill>
                  <a:srgbClr val="00B0F0"/>
                </a:solidFill>
                <a:latin typeface="Cambria" panose="02040503050406030204" pitchFamily="18" charset="0"/>
                <a:ea typeface="Cambria" panose="02040503050406030204" pitchFamily="18" charset="0"/>
              </a:rPr>
              <a:t>		Net Taxes Paid	$       696,938</a:t>
            </a:r>
          </a:p>
          <a:p>
            <a:pPr marL="0" indent="0">
              <a:buNone/>
            </a:pPr>
            <a:endParaRPr lang="en-US" sz="1600" dirty="0">
              <a:solidFill>
                <a:srgbClr val="0F243E"/>
              </a:solidFill>
              <a:latin typeface="Cambria" panose="02040503050406030204" pitchFamily="18" charset="0"/>
              <a:ea typeface="Cambria" panose="02040503050406030204" pitchFamily="18" charset="0"/>
            </a:endParaRPr>
          </a:p>
          <a:p>
            <a:pPr lvl="1"/>
            <a:r>
              <a:rPr lang="en-US" sz="1600" b="1" dirty="0">
                <a:solidFill>
                  <a:srgbClr val="0F243E"/>
                </a:solidFill>
                <a:latin typeface="Cambria" panose="02040503050406030204" pitchFamily="18" charset="0"/>
                <a:ea typeface="Cambria" panose="02040503050406030204" pitchFamily="18" charset="0"/>
              </a:rPr>
              <a:t>Scenario 4:</a:t>
            </a:r>
            <a:r>
              <a:rPr lang="en-US" sz="1600" dirty="0">
                <a:solidFill>
                  <a:srgbClr val="0F243E"/>
                </a:solidFill>
                <a:latin typeface="Cambria" panose="02040503050406030204" pitchFamily="18" charset="0"/>
                <a:ea typeface="Cambria" panose="02040503050406030204" pitchFamily="18" charset="0"/>
              </a:rPr>
              <a:t>	</a:t>
            </a:r>
            <a:r>
              <a:rPr lang="en-US" sz="1600" b="1" dirty="0">
                <a:solidFill>
                  <a:srgbClr val="00B0F0"/>
                </a:solidFill>
                <a:latin typeface="Cambria" panose="02040503050406030204" pitchFamily="18" charset="0"/>
                <a:ea typeface="Cambria" panose="02040503050406030204" pitchFamily="18" charset="0"/>
              </a:rPr>
              <a:t>Net to Family	$  14,072,667</a:t>
            </a:r>
          </a:p>
          <a:p>
            <a:pPr marL="0" indent="0">
              <a:buNone/>
            </a:pPr>
            <a:r>
              <a:rPr lang="en-US" sz="1600" b="1" dirty="0">
                <a:solidFill>
                  <a:srgbClr val="00B0F0"/>
                </a:solidFill>
                <a:latin typeface="Cambria" panose="02040503050406030204" pitchFamily="18" charset="0"/>
                <a:ea typeface="Cambria" panose="02040503050406030204" pitchFamily="18" charset="0"/>
              </a:rPr>
              <a:t>		Net Taxes Paid	$       688,738</a:t>
            </a:r>
          </a:p>
          <a:p>
            <a:endParaRPr lang="en-US" sz="2000" dirty="0">
              <a:solidFill>
                <a:srgbClr val="0F243E"/>
              </a:solidFill>
              <a:latin typeface="+mj-lt"/>
            </a:endParaRPr>
          </a:p>
        </p:txBody>
      </p:sp>
    </p:spTree>
    <p:extLst>
      <p:ext uri="{BB962C8B-B14F-4D97-AF65-F5344CB8AC3E}">
        <p14:creationId xmlns:p14="http://schemas.microsoft.com/office/powerpoint/2010/main" val="2417469724"/>
      </p:ext>
    </p:extLst>
  </p:cSld>
  <p:clrMapOvr>
    <a:masterClrMapping/>
  </p:clrMapOvr>
  <p:transition spd="slow">
    <p:push dir="u"/>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295400"/>
          </a:xfrm>
        </p:spPr>
        <p:txBody>
          <a:bodyPr>
            <a:normAutofit/>
          </a:bodyPr>
          <a:lstStyle/>
          <a:p>
            <a:pPr algn="ctr"/>
            <a:r>
              <a:rPr lang="en-US" sz="3600" dirty="0">
                <a:latin typeface="Cambria" panose="02040503050406030204" pitchFamily="18" charset="0"/>
              </a:rPr>
              <a:t>Solution No. 2 – IRA Relocation to </a:t>
            </a:r>
            <a:br>
              <a:rPr lang="en-US" sz="3600" dirty="0">
                <a:latin typeface="Cambria" panose="02040503050406030204" pitchFamily="18" charset="0"/>
              </a:rPr>
            </a:br>
            <a:r>
              <a:rPr lang="en-US" sz="3600" dirty="0">
                <a:latin typeface="Cambria" panose="02040503050406030204" pitchFamily="18" charset="0"/>
              </a:rPr>
              <a:t>Life Insurance</a:t>
            </a:r>
            <a:endParaRPr lang="en-US" sz="3600" dirty="0">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12"/>
          </p:nvPr>
        </p:nvSpPr>
        <p:spPr>
          <a:xfrm>
            <a:off x="8382000" y="0"/>
            <a:ext cx="762000" cy="329184"/>
          </a:xfrm>
        </p:spPr>
        <p:txBody>
          <a:bodyPr/>
          <a:lstStyle/>
          <a:p>
            <a:fld id="{719E2BCC-4835-448A-86EF-ED9AEC104379}" type="slidenum">
              <a:rPr lang="en-US" smtClean="0">
                <a:latin typeface="Cambria" panose="02040503050406030204" pitchFamily="18" charset="0"/>
              </a:rPr>
              <a:t>36</a:t>
            </a:fld>
            <a:endParaRPr lang="en-US" dirty="0">
              <a:latin typeface="Cambria" panose="02040503050406030204" pitchFamily="18" charset="0"/>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10616" y="5896527"/>
            <a:ext cx="685800" cy="656673"/>
          </a:xfrm>
          <a:prstGeom prst="rect">
            <a:avLst/>
          </a:prstGeom>
        </p:spPr>
      </p:pic>
      <p:sp>
        <p:nvSpPr>
          <p:cNvPr id="13" name="Content Placeholder 2">
            <a:extLst>
              <a:ext uri="{FF2B5EF4-FFF2-40B4-BE49-F238E27FC236}">
                <a16:creationId xmlns:a16="http://schemas.microsoft.com/office/drawing/2014/main" id="{1A73494A-3CC3-4CF3-B5CB-5F790780C0A9}"/>
              </a:ext>
            </a:extLst>
          </p:cNvPr>
          <p:cNvSpPr txBox="1">
            <a:spLocks/>
          </p:cNvSpPr>
          <p:nvPr/>
        </p:nvSpPr>
        <p:spPr>
          <a:xfrm>
            <a:off x="838200" y="2237230"/>
            <a:ext cx="7543800" cy="4315969"/>
          </a:xfrm>
          <a:prstGeom prst="rect">
            <a:avLst/>
          </a:prstGeom>
        </p:spPr>
        <p:txBody>
          <a:bodyPr vert="horz" lIns="91440" tIns="45720" rIns="91440" bIns="45720" rtlCol="0">
            <a:norm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r>
              <a:rPr lang="en-US" sz="1900" dirty="0">
                <a:solidFill>
                  <a:srgbClr val="0F243E"/>
                </a:solidFill>
                <a:latin typeface="Cambria" panose="02040503050406030204" pitchFamily="18" charset="0"/>
                <a:ea typeface="Cambria" panose="02040503050406030204" pitchFamily="18" charset="0"/>
              </a:rPr>
              <a:t>Roth conversions will be the primary way in which large IRAs will avoid exposure to higher rates after death</a:t>
            </a:r>
          </a:p>
          <a:p>
            <a:pPr lvl="1">
              <a:lnSpc>
                <a:spcPct val="150000"/>
              </a:lnSpc>
            </a:pPr>
            <a:r>
              <a:rPr lang="en-US" sz="1600" dirty="0">
                <a:solidFill>
                  <a:srgbClr val="0F243E"/>
                </a:solidFill>
                <a:latin typeface="Cambria" panose="02040503050406030204" pitchFamily="18" charset="0"/>
                <a:ea typeface="Cambria" panose="02040503050406030204" pitchFamily="18" charset="0"/>
              </a:rPr>
              <a:t>However, effectiveness of this strategy increase with time</a:t>
            </a:r>
          </a:p>
          <a:p>
            <a:pPr lvl="1">
              <a:lnSpc>
                <a:spcPct val="150000"/>
              </a:lnSpc>
            </a:pPr>
            <a:r>
              <a:rPr lang="en-US" sz="1600" dirty="0">
                <a:solidFill>
                  <a:srgbClr val="0F243E"/>
                </a:solidFill>
                <a:latin typeface="Cambria" panose="02040503050406030204" pitchFamily="18" charset="0"/>
                <a:ea typeface="Cambria" panose="02040503050406030204" pitchFamily="18" charset="0"/>
              </a:rPr>
              <a:t>Life Insurance to cover additional tax if the conversion is not completed offsets the risk</a:t>
            </a:r>
          </a:p>
          <a:p>
            <a:pPr lvl="1">
              <a:lnSpc>
                <a:spcPct val="150000"/>
              </a:lnSpc>
            </a:pPr>
            <a:r>
              <a:rPr lang="en-US" sz="1600" dirty="0">
                <a:solidFill>
                  <a:srgbClr val="0F243E"/>
                </a:solidFill>
                <a:latin typeface="Cambria" panose="02040503050406030204" pitchFamily="18" charset="0"/>
                <a:ea typeface="Cambria" panose="02040503050406030204" pitchFamily="18" charset="0"/>
              </a:rPr>
              <a:t>Take all or portion of the IRA withdrawal (in the same amount as the Roth Conversion) to fund the life insurance</a:t>
            </a:r>
          </a:p>
          <a:p>
            <a:pPr lvl="1">
              <a:lnSpc>
                <a:spcPct val="150000"/>
              </a:lnSpc>
            </a:pPr>
            <a:r>
              <a:rPr lang="en-US" sz="1600" b="1" dirty="0">
                <a:solidFill>
                  <a:srgbClr val="0F243E"/>
                </a:solidFill>
                <a:latin typeface="Cambria" panose="02040503050406030204" pitchFamily="18" charset="0"/>
                <a:ea typeface="Cambria" panose="02040503050406030204" pitchFamily="18" charset="0"/>
              </a:rPr>
              <a:t>Scenario 5:</a:t>
            </a:r>
            <a:r>
              <a:rPr lang="en-US" sz="1600" dirty="0">
                <a:solidFill>
                  <a:srgbClr val="0F243E"/>
                </a:solidFill>
                <a:latin typeface="Cambria" panose="02040503050406030204" pitchFamily="18" charset="0"/>
                <a:ea typeface="Cambria" panose="02040503050406030204" pitchFamily="18" charset="0"/>
              </a:rPr>
              <a:t>	Use the IRA distributions to purchase a $1,000,000 life 			insurance policy [Break Even Analysis]</a:t>
            </a:r>
          </a:p>
          <a:p>
            <a:endParaRPr lang="en-US" sz="2000" dirty="0">
              <a:solidFill>
                <a:srgbClr val="0F243E"/>
              </a:solidFill>
              <a:latin typeface="+mj-lt"/>
            </a:endParaRPr>
          </a:p>
        </p:txBody>
      </p:sp>
    </p:spTree>
    <p:extLst>
      <p:ext uri="{BB962C8B-B14F-4D97-AF65-F5344CB8AC3E}">
        <p14:creationId xmlns:p14="http://schemas.microsoft.com/office/powerpoint/2010/main" val="1739757867"/>
      </p:ext>
    </p:extLst>
  </p:cSld>
  <p:clrMapOvr>
    <a:masterClrMapping/>
  </p:clrMapOvr>
  <p:transition spd="slow">
    <p:push dir="u"/>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295400"/>
          </a:xfrm>
        </p:spPr>
        <p:txBody>
          <a:bodyPr>
            <a:normAutofit/>
          </a:bodyPr>
          <a:lstStyle/>
          <a:p>
            <a:pPr algn="ctr"/>
            <a:r>
              <a:rPr lang="en-US" sz="3600" dirty="0">
                <a:latin typeface="Cambria" panose="02040503050406030204" pitchFamily="18" charset="0"/>
              </a:rPr>
              <a:t>Solution No. 2 – IRA Relocation to</a:t>
            </a:r>
            <a:br>
              <a:rPr lang="en-US" sz="3600" dirty="0">
                <a:latin typeface="Cambria" panose="02040503050406030204" pitchFamily="18" charset="0"/>
              </a:rPr>
            </a:br>
            <a:r>
              <a:rPr lang="en-US" sz="3600" dirty="0">
                <a:latin typeface="Cambria" panose="02040503050406030204" pitchFamily="18" charset="0"/>
              </a:rPr>
              <a:t>Life Insurance</a:t>
            </a:r>
            <a:endParaRPr lang="en-US" sz="3600" dirty="0">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12"/>
          </p:nvPr>
        </p:nvSpPr>
        <p:spPr>
          <a:xfrm>
            <a:off x="8382000" y="0"/>
            <a:ext cx="762000" cy="329184"/>
          </a:xfrm>
        </p:spPr>
        <p:txBody>
          <a:bodyPr/>
          <a:lstStyle/>
          <a:p>
            <a:fld id="{719E2BCC-4835-448A-86EF-ED9AEC104379}" type="slidenum">
              <a:rPr lang="en-US" smtClean="0">
                <a:latin typeface="Cambria" panose="02040503050406030204" pitchFamily="18" charset="0"/>
              </a:rPr>
              <a:t>37</a:t>
            </a:fld>
            <a:endParaRPr lang="en-US" dirty="0">
              <a:latin typeface="Cambria" panose="02040503050406030204" pitchFamily="18" charset="0"/>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10616" y="5896527"/>
            <a:ext cx="685800" cy="656673"/>
          </a:xfrm>
          <a:prstGeom prst="rect">
            <a:avLst/>
          </a:prstGeom>
        </p:spPr>
      </p:pic>
      <p:sp>
        <p:nvSpPr>
          <p:cNvPr id="13" name="Content Placeholder 2">
            <a:extLst>
              <a:ext uri="{FF2B5EF4-FFF2-40B4-BE49-F238E27FC236}">
                <a16:creationId xmlns:a16="http://schemas.microsoft.com/office/drawing/2014/main" id="{1A73494A-3CC3-4CF3-B5CB-5F790780C0A9}"/>
              </a:ext>
            </a:extLst>
          </p:cNvPr>
          <p:cNvSpPr txBox="1">
            <a:spLocks/>
          </p:cNvSpPr>
          <p:nvPr/>
        </p:nvSpPr>
        <p:spPr>
          <a:xfrm>
            <a:off x="838200" y="2237230"/>
            <a:ext cx="7558216" cy="4315969"/>
          </a:xfrm>
          <a:prstGeom prst="rect">
            <a:avLst/>
          </a:prstGeom>
        </p:spPr>
        <p:txBody>
          <a:bodyPr vert="horz" lIns="91440" tIns="45720" rIns="91440" bIns="45720" rtlCol="0">
            <a:norm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r>
              <a:rPr lang="en-US" sz="1900" b="1" dirty="0">
                <a:solidFill>
                  <a:srgbClr val="0F243E"/>
                </a:solidFill>
                <a:latin typeface="Cambria" panose="02040503050406030204" pitchFamily="18" charset="0"/>
                <a:ea typeface="Cambria" panose="02040503050406030204" pitchFamily="18" charset="0"/>
              </a:rPr>
              <a:t>Scenario 5:	</a:t>
            </a:r>
            <a:r>
              <a:rPr lang="en-US" sz="1900" b="1" dirty="0">
                <a:solidFill>
                  <a:srgbClr val="00B0F0"/>
                </a:solidFill>
                <a:latin typeface="Cambria" panose="02040503050406030204" pitchFamily="18" charset="0"/>
                <a:ea typeface="Cambria" panose="02040503050406030204" pitchFamily="18" charset="0"/>
              </a:rPr>
              <a:t>Net to Family	$ 12,690,213</a:t>
            </a:r>
          </a:p>
          <a:p>
            <a:pPr marL="0" indent="0">
              <a:buNone/>
            </a:pPr>
            <a:r>
              <a:rPr lang="en-US" sz="1900" b="1" dirty="0">
                <a:solidFill>
                  <a:srgbClr val="00B0F0"/>
                </a:solidFill>
                <a:latin typeface="Cambria" panose="02040503050406030204" pitchFamily="18" charset="0"/>
                <a:ea typeface="Cambria" panose="02040503050406030204" pitchFamily="18" charset="0"/>
              </a:rPr>
              <a:t>		Net Taxes Paid	$   2,616,417</a:t>
            </a:r>
          </a:p>
          <a:p>
            <a:endParaRPr lang="en-US" sz="2000" dirty="0">
              <a:solidFill>
                <a:srgbClr val="0F243E"/>
              </a:solidFill>
              <a:latin typeface="+mj-lt"/>
            </a:endParaRPr>
          </a:p>
        </p:txBody>
      </p:sp>
    </p:spTree>
    <p:extLst>
      <p:ext uri="{BB962C8B-B14F-4D97-AF65-F5344CB8AC3E}">
        <p14:creationId xmlns:p14="http://schemas.microsoft.com/office/powerpoint/2010/main" val="2601746067"/>
      </p:ext>
    </p:extLst>
  </p:cSld>
  <p:clrMapOvr>
    <a:masterClrMapping/>
  </p:clrMapOvr>
  <p:transition spd="slow">
    <p:push dir="u"/>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295400"/>
          </a:xfrm>
        </p:spPr>
        <p:txBody>
          <a:bodyPr>
            <a:normAutofit/>
          </a:bodyPr>
          <a:lstStyle/>
          <a:p>
            <a:pPr algn="ctr"/>
            <a:r>
              <a:rPr lang="en-US" sz="3600" dirty="0">
                <a:latin typeface="Cambria" panose="02040503050406030204" pitchFamily="18" charset="0"/>
              </a:rPr>
              <a:t>Solution No. 3 – </a:t>
            </a:r>
            <a:br>
              <a:rPr lang="en-US" sz="3600" dirty="0">
                <a:latin typeface="Cambria" panose="02040503050406030204" pitchFamily="18" charset="0"/>
              </a:rPr>
            </a:br>
            <a:r>
              <a:rPr lang="en-US" sz="3600" dirty="0">
                <a:latin typeface="Cambria" panose="02040503050406030204" pitchFamily="18" charset="0"/>
              </a:rPr>
              <a:t>Charitable Remainder Unitrust</a:t>
            </a:r>
            <a:endParaRPr lang="en-US" sz="3600" dirty="0">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12"/>
          </p:nvPr>
        </p:nvSpPr>
        <p:spPr>
          <a:xfrm>
            <a:off x="8382000" y="0"/>
            <a:ext cx="762000" cy="329184"/>
          </a:xfrm>
        </p:spPr>
        <p:txBody>
          <a:bodyPr/>
          <a:lstStyle/>
          <a:p>
            <a:fld id="{719E2BCC-4835-448A-86EF-ED9AEC104379}" type="slidenum">
              <a:rPr lang="en-US" smtClean="0">
                <a:latin typeface="Cambria" panose="02040503050406030204" pitchFamily="18" charset="0"/>
              </a:rPr>
              <a:t>38</a:t>
            </a:fld>
            <a:endParaRPr lang="en-US" dirty="0">
              <a:latin typeface="Cambria" panose="02040503050406030204" pitchFamily="18" charset="0"/>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10616" y="5896527"/>
            <a:ext cx="685800" cy="656673"/>
          </a:xfrm>
          <a:prstGeom prst="rect">
            <a:avLst/>
          </a:prstGeom>
        </p:spPr>
      </p:pic>
      <p:pic>
        <p:nvPicPr>
          <p:cNvPr id="3" name="Picture 2">
            <a:extLst>
              <a:ext uri="{FF2B5EF4-FFF2-40B4-BE49-F238E27FC236}">
                <a16:creationId xmlns:a16="http://schemas.microsoft.com/office/drawing/2014/main" id="{67AA2549-8B3E-4546-B3F8-8B883B90CCA4}"/>
              </a:ext>
            </a:extLst>
          </p:cNvPr>
          <p:cNvPicPr>
            <a:picLocks noChangeAspect="1"/>
          </p:cNvPicPr>
          <p:nvPr/>
        </p:nvPicPr>
        <p:blipFill>
          <a:blip r:embed="rId4"/>
          <a:stretch>
            <a:fillRect/>
          </a:stretch>
        </p:blipFill>
        <p:spPr>
          <a:xfrm>
            <a:off x="671384" y="2514600"/>
            <a:ext cx="8091616" cy="3609145"/>
          </a:xfrm>
          <a:prstGeom prst="rect">
            <a:avLst/>
          </a:prstGeom>
        </p:spPr>
      </p:pic>
      <p:sp>
        <p:nvSpPr>
          <p:cNvPr id="4" name="TextBox 3">
            <a:extLst>
              <a:ext uri="{FF2B5EF4-FFF2-40B4-BE49-F238E27FC236}">
                <a16:creationId xmlns:a16="http://schemas.microsoft.com/office/drawing/2014/main" id="{345FC0C0-4209-4E7B-A158-DB69F85148B6}"/>
              </a:ext>
            </a:extLst>
          </p:cNvPr>
          <p:cNvSpPr txBox="1"/>
          <p:nvPr/>
        </p:nvSpPr>
        <p:spPr>
          <a:xfrm>
            <a:off x="671384" y="2057400"/>
            <a:ext cx="3595816" cy="369332"/>
          </a:xfrm>
          <a:prstGeom prst="rect">
            <a:avLst/>
          </a:prstGeom>
          <a:noFill/>
        </p:spPr>
        <p:txBody>
          <a:bodyPr wrap="square" rtlCol="0">
            <a:spAutoFit/>
          </a:bodyPr>
          <a:lstStyle/>
          <a:p>
            <a:r>
              <a:rPr lang="en-US" i="1" dirty="0">
                <a:solidFill>
                  <a:srgbClr val="FF0000"/>
                </a:solidFill>
              </a:rPr>
              <a:t>Strategy</a:t>
            </a:r>
          </a:p>
        </p:txBody>
      </p:sp>
    </p:spTree>
    <p:extLst>
      <p:ext uri="{BB962C8B-B14F-4D97-AF65-F5344CB8AC3E}">
        <p14:creationId xmlns:p14="http://schemas.microsoft.com/office/powerpoint/2010/main" val="2680373042"/>
      </p:ext>
    </p:extLst>
  </p:cSld>
  <p:clrMapOvr>
    <a:masterClrMapping/>
  </p:clrMapOvr>
  <p:transition spd="slow">
    <p:push dir="u"/>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295400"/>
          </a:xfrm>
        </p:spPr>
        <p:txBody>
          <a:bodyPr>
            <a:normAutofit/>
          </a:bodyPr>
          <a:lstStyle/>
          <a:p>
            <a:pPr algn="ctr"/>
            <a:r>
              <a:rPr lang="en-US" sz="3600" dirty="0">
                <a:latin typeface="Cambria" panose="02040503050406030204" pitchFamily="18" charset="0"/>
              </a:rPr>
              <a:t>Solution No. 3 –</a:t>
            </a:r>
            <a:br>
              <a:rPr lang="en-US" sz="3600" dirty="0">
                <a:latin typeface="Cambria" panose="02040503050406030204" pitchFamily="18" charset="0"/>
              </a:rPr>
            </a:br>
            <a:r>
              <a:rPr lang="en-US" sz="3600" dirty="0">
                <a:latin typeface="Cambria" panose="02040503050406030204" pitchFamily="18" charset="0"/>
              </a:rPr>
              <a:t>Charitable Remainder Unitrust</a:t>
            </a:r>
            <a:endParaRPr lang="en-US" sz="3600" dirty="0">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12"/>
          </p:nvPr>
        </p:nvSpPr>
        <p:spPr>
          <a:xfrm>
            <a:off x="8382000" y="0"/>
            <a:ext cx="762000" cy="329184"/>
          </a:xfrm>
        </p:spPr>
        <p:txBody>
          <a:bodyPr/>
          <a:lstStyle/>
          <a:p>
            <a:fld id="{719E2BCC-4835-448A-86EF-ED9AEC104379}" type="slidenum">
              <a:rPr lang="en-US" smtClean="0">
                <a:latin typeface="Cambria" panose="02040503050406030204" pitchFamily="18" charset="0"/>
              </a:rPr>
              <a:t>39</a:t>
            </a:fld>
            <a:endParaRPr lang="en-US" dirty="0">
              <a:latin typeface="Cambria" panose="02040503050406030204" pitchFamily="18" charset="0"/>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10616" y="5896527"/>
            <a:ext cx="685800" cy="656673"/>
          </a:xfrm>
          <a:prstGeom prst="rect">
            <a:avLst/>
          </a:prstGeom>
        </p:spPr>
      </p:pic>
      <p:sp>
        <p:nvSpPr>
          <p:cNvPr id="13" name="Content Placeholder 2">
            <a:extLst>
              <a:ext uri="{FF2B5EF4-FFF2-40B4-BE49-F238E27FC236}">
                <a16:creationId xmlns:a16="http://schemas.microsoft.com/office/drawing/2014/main" id="{1A73494A-3CC3-4CF3-B5CB-5F790780C0A9}"/>
              </a:ext>
            </a:extLst>
          </p:cNvPr>
          <p:cNvSpPr txBox="1">
            <a:spLocks/>
          </p:cNvSpPr>
          <p:nvPr/>
        </p:nvSpPr>
        <p:spPr>
          <a:xfrm>
            <a:off x="838200" y="2237231"/>
            <a:ext cx="7729728" cy="3659296"/>
          </a:xfrm>
          <a:prstGeom prst="rect">
            <a:avLst/>
          </a:prstGeom>
        </p:spPr>
        <p:txBody>
          <a:bodyPr vert="horz" lIns="91440" tIns="45720" rIns="91440" bIns="45720" rtlCol="0">
            <a:norm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r>
              <a:rPr lang="en-US" sz="1900" b="1" dirty="0">
                <a:solidFill>
                  <a:srgbClr val="0F243E"/>
                </a:solidFill>
                <a:latin typeface="+mj-lt"/>
              </a:rPr>
              <a:t>Scenario 6:	</a:t>
            </a:r>
            <a:r>
              <a:rPr lang="en-US" sz="1900" b="1" dirty="0">
                <a:solidFill>
                  <a:srgbClr val="00B0F0"/>
                </a:solidFill>
                <a:latin typeface="+mj-lt"/>
              </a:rPr>
              <a:t>Net to Family	$ 10,051,858</a:t>
            </a:r>
          </a:p>
          <a:p>
            <a:pPr marL="0" indent="0">
              <a:buNone/>
            </a:pPr>
            <a:r>
              <a:rPr lang="en-US" sz="1900" b="1" dirty="0">
                <a:solidFill>
                  <a:srgbClr val="00B0F0"/>
                </a:solidFill>
                <a:latin typeface="+mj-lt"/>
              </a:rPr>
              <a:t>		Net Taxes Paid	$      976,139</a:t>
            </a:r>
          </a:p>
          <a:p>
            <a:pPr marL="0" indent="0">
              <a:buNone/>
            </a:pPr>
            <a:r>
              <a:rPr lang="en-US" sz="1900" b="1" dirty="0">
                <a:solidFill>
                  <a:srgbClr val="00B0F0"/>
                </a:solidFill>
                <a:latin typeface="+mj-lt"/>
              </a:rPr>
              <a:t>		Net to Charity	$   4,588,827</a:t>
            </a:r>
          </a:p>
          <a:p>
            <a:endParaRPr lang="en-US" sz="2000" dirty="0">
              <a:solidFill>
                <a:srgbClr val="0F243E"/>
              </a:solidFill>
              <a:latin typeface="+mj-lt"/>
            </a:endParaRPr>
          </a:p>
        </p:txBody>
      </p:sp>
    </p:spTree>
    <p:extLst>
      <p:ext uri="{BB962C8B-B14F-4D97-AF65-F5344CB8AC3E}">
        <p14:creationId xmlns:p14="http://schemas.microsoft.com/office/powerpoint/2010/main" val="426847440"/>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Cambria" panose="02040503050406030204" pitchFamily="18" charset="0"/>
              </a:rPr>
              <a:t>SLAT</a:t>
            </a:r>
            <a:endParaRPr lang="en-US" dirty="0"/>
          </a:p>
        </p:txBody>
      </p:sp>
      <p:sp>
        <p:nvSpPr>
          <p:cNvPr id="4" name="Slide Number Placeholder 3"/>
          <p:cNvSpPr>
            <a:spLocks noGrp="1"/>
          </p:cNvSpPr>
          <p:nvPr>
            <p:ph type="sldNum" sz="quarter" idx="12"/>
          </p:nvPr>
        </p:nvSpPr>
        <p:spPr>
          <a:xfrm>
            <a:off x="8396416" y="0"/>
            <a:ext cx="747584" cy="329184"/>
          </a:xfrm>
        </p:spPr>
        <p:txBody>
          <a:bodyPr/>
          <a:lstStyle/>
          <a:p>
            <a:fld id="{0CFEC368-1D7A-4F81-ABF6-AE0E36BAF64C}" type="slidenum">
              <a:rPr lang="en-US" smtClean="0">
                <a:latin typeface="Cambria" panose="02040503050406030204" pitchFamily="18" charset="0"/>
              </a:rPr>
              <a:pPr/>
              <a:t>4</a:t>
            </a:fld>
            <a:endParaRPr lang="en-US" dirty="0">
              <a:latin typeface="Cambria" panose="02040503050406030204" pitchFamily="18" charset="0"/>
            </a:endParaRPr>
          </a:p>
        </p:txBody>
      </p:sp>
      <p:cxnSp>
        <p:nvCxnSpPr>
          <p:cNvPr id="5" name="Straight Arrow Connector 4"/>
          <p:cNvCxnSpPr>
            <a:endCxn id="16" idx="1"/>
          </p:cNvCxnSpPr>
          <p:nvPr/>
        </p:nvCxnSpPr>
        <p:spPr>
          <a:xfrm>
            <a:off x="3092450" y="2474595"/>
            <a:ext cx="2882265" cy="20124"/>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 name="Text Box 2"/>
          <p:cNvSpPr txBox="1">
            <a:spLocks noChangeArrowheads="1"/>
          </p:cNvSpPr>
          <p:nvPr/>
        </p:nvSpPr>
        <p:spPr bwMode="auto">
          <a:xfrm>
            <a:off x="3665274" y="2124313"/>
            <a:ext cx="2216532" cy="497100"/>
          </a:xfrm>
          <a:prstGeom prst="rect">
            <a:avLst/>
          </a:prstGeom>
          <a:noFill/>
          <a:ln w="9525">
            <a:noFill/>
            <a:miter lim="800000"/>
            <a:headEnd/>
            <a:tailEnd/>
          </a:ln>
        </p:spPr>
        <p:txBody>
          <a:bodyPr rot="0" vert="horz" wrap="square" lIns="91440" tIns="45720" rIns="91440" bIns="45720" anchor="t" anchorCtr="0">
            <a:noAutofit/>
          </a:bodyPr>
          <a:lstStyle>
            <a:defPPr>
              <a:defRPr lang="en-US"/>
            </a:defPPr>
            <a:lvl1pPr marL="0" marR="0">
              <a:spcBef>
                <a:spcPts val="0"/>
              </a:spcBef>
              <a:spcAft>
                <a:spcPts val="0"/>
              </a:spcAft>
              <a:defRPr>
                <a:effectLst/>
                <a:latin typeface="+mn-lt"/>
                <a:ea typeface="Calibri"/>
                <a:cs typeface="Times New Roman"/>
              </a:defRPr>
            </a:lvl1pPr>
          </a:lstStyle>
          <a:p>
            <a:r>
              <a:rPr lang="en-US" dirty="0">
                <a:latin typeface="Cambria" panose="02040503050406030204" pitchFamily="18" charset="0"/>
                <a:ea typeface="Cambria" panose="02040503050406030204" pitchFamily="18" charset="0"/>
              </a:rPr>
              <a:t>Transfer Assets</a:t>
            </a:r>
          </a:p>
        </p:txBody>
      </p:sp>
      <p:cxnSp>
        <p:nvCxnSpPr>
          <p:cNvPr id="7" name="Straight Arrow Connector 6"/>
          <p:cNvCxnSpPr/>
          <p:nvPr/>
        </p:nvCxnSpPr>
        <p:spPr>
          <a:xfrm>
            <a:off x="6367145" y="2910091"/>
            <a:ext cx="0" cy="1809563"/>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 name="Text Box 2"/>
          <p:cNvSpPr txBox="1">
            <a:spLocks noChangeArrowheads="1"/>
          </p:cNvSpPr>
          <p:nvPr/>
        </p:nvSpPr>
        <p:spPr bwMode="auto">
          <a:xfrm>
            <a:off x="6377940" y="3271931"/>
            <a:ext cx="1334190" cy="829889"/>
          </a:xfrm>
          <a:prstGeom prst="rect">
            <a:avLst/>
          </a:prstGeom>
          <a:noFill/>
          <a:ln w="9525">
            <a:noFill/>
            <a:miter lim="800000"/>
            <a:headEnd/>
            <a:tailEnd/>
          </a:ln>
        </p:spPr>
        <p:txBody>
          <a:bodyPr rot="0" vert="horz" wrap="square" lIns="91440" tIns="45720" rIns="91440" bIns="45720" anchor="t" anchorCtr="0">
            <a:noAutofit/>
          </a:bodyPr>
          <a:lstStyle/>
          <a:p>
            <a:pPr marL="0" marR="0">
              <a:spcBef>
                <a:spcPts val="0"/>
              </a:spcBef>
              <a:spcAft>
                <a:spcPts val="0"/>
              </a:spcAft>
            </a:pPr>
            <a:r>
              <a:rPr lang="en-US" dirty="0">
                <a:effectLst/>
                <a:latin typeface="Cambria" panose="02040503050406030204" pitchFamily="18" charset="0"/>
                <a:ea typeface="Cambria" panose="02040503050406030204" pitchFamily="18" charset="0"/>
                <a:cs typeface="Times New Roman"/>
              </a:rPr>
              <a:t>For the Benefit of</a:t>
            </a:r>
            <a:endParaRPr lang="en-US" sz="1600" dirty="0">
              <a:effectLst/>
              <a:latin typeface="Cambria" panose="02040503050406030204" pitchFamily="18" charset="0"/>
              <a:ea typeface="Cambria" panose="02040503050406030204" pitchFamily="18" charset="0"/>
              <a:cs typeface="Times New Roman"/>
            </a:endParaRPr>
          </a:p>
        </p:txBody>
      </p:sp>
      <p:cxnSp>
        <p:nvCxnSpPr>
          <p:cNvPr id="9" name="Straight Arrow Connector 8"/>
          <p:cNvCxnSpPr/>
          <p:nvPr/>
        </p:nvCxnSpPr>
        <p:spPr>
          <a:xfrm flipH="1">
            <a:off x="3971925" y="2916555"/>
            <a:ext cx="2002790" cy="1376680"/>
          </a:xfrm>
          <a:prstGeom prst="straightConnector1">
            <a:avLst/>
          </a:prstGeom>
          <a:ln w="25400">
            <a:solidFill>
              <a:schemeClr val="tx1"/>
            </a:solidFill>
            <a:prstDash val="sysDash"/>
            <a:tailEnd type="arrow"/>
          </a:ln>
        </p:spPr>
        <p:style>
          <a:lnRef idx="1">
            <a:schemeClr val="accent1"/>
          </a:lnRef>
          <a:fillRef idx="0">
            <a:schemeClr val="accent1"/>
          </a:fillRef>
          <a:effectRef idx="0">
            <a:schemeClr val="accent1"/>
          </a:effectRef>
          <a:fontRef idx="minor">
            <a:schemeClr val="tx1"/>
          </a:fontRef>
        </p:style>
      </p:cxnSp>
      <p:sp>
        <p:nvSpPr>
          <p:cNvPr id="10" name="Text Box 2"/>
          <p:cNvSpPr txBox="1">
            <a:spLocks noChangeArrowheads="1"/>
          </p:cNvSpPr>
          <p:nvPr/>
        </p:nvSpPr>
        <p:spPr bwMode="auto">
          <a:xfrm rot="19520276">
            <a:off x="4277101" y="3641497"/>
            <a:ext cx="1555985" cy="874190"/>
          </a:xfrm>
          <a:prstGeom prst="rect">
            <a:avLst/>
          </a:prstGeom>
          <a:noFill/>
          <a:ln w="9525">
            <a:noFill/>
            <a:miter lim="800000"/>
            <a:headEnd/>
            <a:tailEnd/>
          </a:ln>
        </p:spPr>
        <p:txBody>
          <a:bodyPr rot="0" vert="horz" wrap="square" lIns="91440" tIns="45720" rIns="91440" bIns="45720" anchor="t" anchorCtr="0">
            <a:noAutofit/>
          </a:bodyPr>
          <a:lstStyle>
            <a:defPPr>
              <a:defRPr lang="en-US"/>
            </a:defPPr>
            <a:lvl1pPr marL="0" marR="0">
              <a:spcBef>
                <a:spcPts val="0"/>
              </a:spcBef>
              <a:spcAft>
                <a:spcPts val="0"/>
              </a:spcAft>
              <a:defRPr>
                <a:effectLst/>
                <a:latin typeface="+mn-lt"/>
                <a:ea typeface="Calibri"/>
                <a:cs typeface="Times New Roman"/>
              </a:defRPr>
            </a:lvl1pPr>
          </a:lstStyle>
          <a:p>
            <a:r>
              <a:rPr lang="en-US" dirty="0">
                <a:latin typeface="Cambria" panose="02040503050406030204" pitchFamily="18" charset="0"/>
                <a:ea typeface="Cambria" panose="02040503050406030204" pitchFamily="18" charset="0"/>
              </a:rPr>
              <a:t>For the Benefit of</a:t>
            </a:r>
          </a:p>
        </p:txBody>
      </p:sp>
      <p:cxnSp>
        <p:nvCxnSpPr>
          <p:cNvPr id="11" name="Straight Arrow Connector 10"/>
          <p:cNvCxnSpPr/>
          <p:nvPr/>
        </p:nvCxnSpPr>
        <p:spPr>
          <a:xfrm>
            <a:off x="3161179" y="2780734"/>
            <a:ext cx="2813536" cy="0"/>
          </a:xfrm>
          <a:prstGeom prst="straightConnector1">
            <a:avLst/>
          </a:prstGeom>
          <a:ln w="25400">
            <a:solidFill>
              <a:schemeClr val="tx1"/>
            </a:solidFill>
            <a:prstDash val="sysDash"/>
            <a:tailEnd type="arrow"/>
          </a:ln>
        </p:spPr>
        <p:style>
          <a:lnRef idx="1">
            <a:schemeClr val="accent1"/>
          </a:lnRef>
          <a:fillRef idx="0">
            <a:schemeClr val="accent1"/>
          </a:fillRef>
          <a:effectRef idx="0">
            <a:schemeClr val="accent1"/>
          </a:effectRef>
          <a:fontRef idx="minor">
            <a:schemeClr val="tx1"/>
          </a:fontRef>
        </p:style>
      </p:cxnSp>
      <p:sp>
        <p:nvSpPr>
          <p:cNvPr id="12" name="Text Box 2"/>
          <p:cNvSpPr txBox="1">
            <a:spLocks noChangeArrowheads="1"/>
          </p:cNvSpPr>
          <p:nvPr/>
        </p:nvSpPr>
        <p:spPr bwMode="auto">
          <a:xfrm>
            <a:off x="3563991" y="2798445"/>
            <a:ext cx="2216532" cy="497100"/>
          </a:xfrm>
          <a:prstGeom prst="rect">
            <a:avLst/>
          </a:prstGeom>
          <a:noFill/>
          <a:ln w="9525">
            <a:noFill/>
            <a:miter lim="800000"/>
            <a:headEnd/>
            <a:tailEnd/>
          </a:ln>
        </p:spPr>
        <p:txBody>
          <a:bodyPr rot="0" vert="horz" wrap="square" lIns="91440" tIns="45720" rIns="91440" bIns="45720" anchor="t" anchorCtr="0">
            <a:noAutofit/>
          </a:bodyPr>
          <a:lstStyle>
            <a:defPPr>
              <a:defRPr lang="en-US"/>
            </a:defPPr>
            <a:lvl1pPr marL="0" marR="0">
              <a:spcBef>
                <a:spcPts val="0"/>
              </a:spcBef>
              <a:spcAft>
                <a:spcPts val="0"/>
              </a:spcAft>
              <a:defRPr>
                <a:effectLst/>
                <a:latin typeface="+mn-lt"/>
                <a:ea typeface="Calibri"/>
                <a:cs typeface="Times New Roman"/>
              </a:defRPr>
            </a:lvl1pPr>
          </a:lstStyle>
          <a:p>
            <a:r>
              <a:rPr lang="en-US" dirty="0">
                <a:latin typeface="Cambria" panose="02040503050406030204" pitchFamily="18" charset="0"/>
                <a:ea typeface="Cambria" panose="02040503050406030204" pitchFamily="18" charset="0"/>
              </a:rPr>
              <a:t>Indirect Benefit</a:t>
            </a:r>
          </a:p>
        </p:txBody>
      </p:sp>
      <p:sp>
        <p:nvSpPr>
          <p:cNvPr id="13" name="AutoShape 4"/>
          <p:cNvSpPr>
            <a:spLocks noChangeArrowheads="1"/>
          </p:cNvSpPr>
          <p:nvPr/>
        </p:nvSpPr>
        <p:spPr bwMode="auto">
          <a:xfrm>
            <a:off x="1380016" y="2299335"/>
            <a:ext cx="1744184" cy="830744"/>
          </a:xfrm>
          <a:prstGeom prst="roundRect">
            <a:avLst>
              <a:gd name="adj" fmla="val 16667"/>
            </a:avLst>
          </a:prstGeom>
          <a:solidFill>
            <a:schemeClr val="bg1">
              <a:lumMod val="75000"/>
            </a:schemeClr>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lIns="101882" tIns="50941" rIns="101882" bIns="50941" anchor="ctr">
            <a:noAutofit/>
          </a:bodyPr>
          <a:lstStyle/>
          <a:p>
            <a:pPr marL="0" marR="0" algn="ctr" fontAlgn="base">
              <a:spcBef>
                <a:spcPts val="0"/>
              </a:spcBef>
              <a:spcAft>
                <a:spcPts val="0"/>
              </a:spcAft>
            </a:pPr>
            <a:r>
              <a:rPr lang="en-US" sz="2000" b="1" kern="1200" dirty="0">
                <a:solidFill>
                  <a:srgbClr val="000000"/>
                </a:solidFill>
                <a:effectLst/>
                <a:latin typeface="Cambria" panose="02040503050406030204" pitchFamily="18" charset="0"/>
                <a:ea typeface="Cambria" panose="02040503050406030204" pitchFamily="18" charset="0"/>
              </a:rPr>
              <a:t>Donor Spouse</a:t>
            </a:r>
            <a:endParaRPr lang="en-US" sz="2000" dirty="0">
              <a:effectLst/>
              <a:latin typeface="Cambria" panose="02040503050406030204" pitchFamily="18" charset="0"/>
              <a:ea typeface="Cambria" panose="02040503050406030204" pitchFamily="18" charset="0"/>
            </a:endParaRPr>
          </a:p>
        </p:txBody>
      </p:sp>
      <p:sp>
        <p:nvSpPr>
          <p:cNvPr id="14" name="AutoShape 4"/>
          <p:cNvSpPr>
            <a:spLocks noChangeArrowheads="1"/>
          </p:cNvSpPr>
          <p:nvPr/>
        </p:nvSpPr>
        <p:spPr bwMode="auto">
          <a:xfrm>
            <a:off x="1672591" y="4267200"/>
            <a:ext cx="2366009" cy="1079453"/>
          </a:xfrm>
          <a:prstGeom prst="roundRect">
            <a:avLst>
              <a:gd name="adj" fmla="val 16667"/>
            </a:avLst>
          </a:prstGeom>
          <a:solidFill>
            <a:schemeClr val="bg1">
              <a:lumMod val="75000"/>
            </a:schemeClr>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lIns="101882" tIns="50941" rIns="101882" bIns="50941" anchor="ctr">
            <a:noAutofit/>
          </a:bodyPr>
          <a:lstStyle/>
          <a:p>
            <a:pPr algn="ctr">
              <a:spcBef>
                <a:spcPts val="0"/>
              </a:spcBef>
              <a:spcAft>
                <a:spcPts val="0"/>
              </a:spcAft>
            </a:pPr>
            <a:r>
              <a:rPr lang="en-US" sz="2000" b="1" dirty="0">
                <a:solidFill>
                  <a:srgbClr val="000000"/>
                </a:solidFill>
                <a:latin typeface="Cambria" panose="02040503050406030204" pitchFamily="18" charset="0"/>
                <a:ea typeface="Cambria" panose="02040503050406030204" pitchFamily="18" charset="0"/>
              </a:rPr>
              <a:t>Future Generations</a:t>
            </a:r>
          </a:p>
        </p:txBody>
      </p:sp>
      <p:sp>
        <p:nvSpPr>
          <p:cNvPr id="15" name="AutoShape 4"/>
          <p:cNvSpPr>
            <a:spLocks noChangeArrowheads="1"/>
          </p:cNvSpPr>
          <p:nvPr/>
        </p:nvSpPr>
        <p:spPr bwMode="auto">
          <a:xfrm>
            <a:off x="5486400" y="4724400"/>
            <a:ext cx="1744184" cy="915419"/>
          </a:xfrm>
          <a:prstGeom prst="roundRect">
            <a:avLst>
              <a:gd name="adj" fmla="val 16667"/>
            </a:avLst>
          </a:prstGeom>
          <a:solidFill>
            <a:schemeClr val="bg1">
              <a:lumMod val="75000"/>
            </a:schemeClr>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lIns="101882" tIns="50941" rIns="101882" bIns="50941" anchor="ctr">
            <a:noAutofit/>
          </a:bodyPr>
          <a:lstStyle/>
          <a:p>
            <a:pPr algn="ctr">
              <a:spcBef>
                <a:spcPts val="0"/>
              </a:spcBef>
              <a:spcAft>
                <a:spcPts val="0"/>
              </a:spcAft>
            </a:pPr>
            <a:r>
              <a:rPr lang="en-US" sz="2000" b="1" dirty="0">
                <a:solidFill>
                  <a:srgbClr val="000000"/>
                </a:solidFill>
                <a:latin typeface="Cambria" panose="02040503050406030204" pitchFamily="18" charset="0"/>
                <a:ea typeface="Cambria" panose="02040503050406030204" pitchFamily="18" charset="0"/>
              </a:rPr>
              <a:t>Donee Spouse</a:t>
            </a:r>
          </a:p>
        </p:txBody>
      </p:sp>
      <p:sp>
        <p:nvSpPr>
          <p:cNvPr id="16" name="AutoShape 4"/>
          <p:cNvSpPr>
            <a:spLocks noChangeArrowheads="1"/>
          </p:cNvSpPr>
          <p:nvPr/>
        </p:nvSpPr>
        <p:spPr bwMode="auto">
          <a:xfrm>
            <a:off x="5974715" y="2079347"/>
            <a:ext cx="1086485" cy="830744"/>
          </a:xfrm>
          <a:prstGeom prst="roundRect">
            <a:avLst>
              <a:gd name="adj" fmla="val 16667"/>
            </a:avLst>
          </a:prstGeom>
          <a:solidFill>
            <a:schemeClr val="bg1">
              <a:lumMod val="75000"/>
            </a:schemeClr>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lIns="101882" tIns="50941" rIns="101882" bIns="50941" anchor="ctr">
            <a:noAutofit/>
          </a:bodyPr>
          <a:lstStyle/>
          <a:p>
            <a:pPr algn="ctr">
              <a:spcBef>
                <a:spcPts val="0"/>
              </a:spcBef>
              <a:spcAft>
                <a:spcPts val="0"/>
              </a:spcAft>
            </a:pPr>
            <a:r>
              <a:rPr lang="en-US" sz="2000" b="1" dirty="0">
                <a:solidFill>
                  <a:srgbClr val="000000"/>
                </a:solidFill>
                <a:latin typeface="Cambria" panose="02040503050406030204" pitchFamily="18" charset="0"/>
                <a:ea typeface="Cambria" panose="02040503050406030204" pitchFamily="18" charset="0"/>
              </a:rPr>
              <a:t>SLAT</a:t>
            </a:r>
          </a:p>
        </p:txBody>
      </p:sp>
      <p:pic>
        <p:nvPicPr>
          <p:cNvPr id="17" name="Picture 1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10616" y="5896527"/>
            <a:ext cx="685800" cy="656673"/>
          </a:xfrm>
          <a:prstGeom prst="rect">
            <a:avLst/>
          </a:prstGeom>
        </p:spPr>
      </p:pic>
    </p:spTree>
    <p:extLst>
      <p:ext uri="{BB962C8B-B14F-4D97-AF65-F5344CB8AC3E}">
        <p14:creationId xmlns:p14="http://schemas.microsoft.com/office/powerpoint/2010/main" val="391257681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295400"/>
          </a:xfrm>
        </p:spPr>
        <p:txBody>
          <a:bodyPr>
            <a:normAutofit/>
          </a:bodyPr>
          <a:lstStyle/>
          <a:p>
            <a:pPr algn="ctr"/>
            <a:r>
              <a:rPr lang="en-US" sz="3600" dirty="0">
                <a:latin typeface="Cambria" panose="02040503050406030204" pitchFamily="18" charset="0"/>
              </a:rPr>
              <a:t>Summary – </a:t>
            </a:r>
            <a:br>
              <a:rPr lang="en-US" sz="3600" dirty="0">
                <a:latin typeface="Cambria" panose="02040503050406030204" pitchFamily="18" charset="0"/>
              </a:rPr>
            </a:br>
            <a:r>
              <a:rPr lang="en-US" sz="3600" dirty="0">
                <a:latin typeface="Cambria" panose="02040503050406030204" pitchFamily="18" charset="0"/>
              </a:rPr>
              <a:t>How Important is it to Me?</a:t>
            </a:r>
            <a:endParaRPr lang="en-US" sz="3600" dirty="0">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12"/>
          </p:nvPr>
        </p:nvSpPr>
        <p:spPr>
          <a:xfrm>
            <a:off x="8382000" y="0"/>
            <a:ext cx="762000" cy="329184"/>
          </a:xfrm>
        </p:spPr>
        <p:txBody>
          <a:bodyPr/>
          <a:lstStyle/>
          <a:p>
            <a:fld id="{719E2BCC-4835-448A-86EF-ED9AEC104379}" type="slidenum">
              <a:rPr lang="en-US" smtClean="0">
                <a:latin typeface="Cambria" panose="02040503050406030204" pitchFamily="18" charset="0"/>
              </a:rPr>
              <a:t>40</a:t>
            </a:fld>
            <a:endParaRPr lang="en-US" dirty="0">
              <a:latin typeface="Cambria" panose="02040503050406030204" pitchFamily="18" charset="0"/>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10616" y="5896527"/>
            <a:ext cx="685800" cy="656673"/>
          </a:xfrm>
          <a:prstGeom prst="rect">
            <a:avLst/>
          </a:prstGeom>
        </p:spPr>
      </p:pic>
      <p:sp>
        <p:nvSpPr>
          <p:cNvPr id="13" name="Content Placeholder 2">
            <a:extLst>
              <a:ext uri="{FF2B5EF4-FFF2-40B4-BE49-F238E27FC236}">
                <a16:creationId xmlns:a16="http://schemas.microsoft.com/office/drawing/2014/main" id="{1A73494A-3CC3-4CF3-B5CB-5F790780C0A9}"/>
              </a:ext>
            </a:extLst>
          </p:cNvPr>
          <p:cNvSpPr txBox="1">
            <a:spLocks/>
          </p:cNvSpPr>
          <p:nvPr/>
        </p:nvSpPr>
        <p:spPr>
          <a:xfrm>
            <a:off x="838200" y="2237230"/>
            <a:ext cx="7558216" cy="4315969"/>
          </a:xfrm>
          <a:prstGeom prst="rect">
            <a:avLst/>
          </a:prstGeom>
        </p:spPr>
        <p:txBody>
          <a:bodyPr vert="horz" lIns="91440" tIns="45720" rIns="91440" bIns="45720" rtlCol="0">
            <a:norm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r>
              <a:rPr lang="en-US" sz="2000" dirty="0">
                <a:solidFill>
                  <a:srgbClr val="0F243E"/>
                </a:solidFill>
                <a:latin typeface="Cambria" panose="02040503050406030204" pitchFamily="18" charset="0"/>
                <a:ea typeface="Cambria" panose="02040503050406030204" pitchFamily="18" charset="0"/>
              </a:rPr>
              <a:t>Protection Planning is not important to me:</a:t>
            </a:r>
          </a:p>
          <a:p>
            <a:pPr lvl="1"/>
            <a:r>
              <a:rPr lang="en-US" sz="1800" dirty="0">
                <a:solidFill>
                  <a:srgbClr val="0F243E"/>
                </a:solidFill>
                <a:latin typeface="Cambria" panose="02040503050406030204" pitchFamily="18" charset="0"/>
                <a:ea typeface="Cambria" panose="02040503050406030204" pitchFamily="18" charset="0"/>
              </a:rPr>
              <a:t>Primary: Spouse; Contingent: Children</a:t>
            </a:r>
          </a:p>
          <a:p>
            <a:pPr lvl="1"/>
            <a:r>
              <a:rPr lang="en-US" sz="1800" dirty="0">
                <a:solidFill>
                  <a:srgbClr val="0F243E"/>
                </a:solidFill>
                <a:latin typeface="Cambria" panose="02040503050406030204" pitchFamily="18" charset="0"/>
                <a:ea typeface="Cambria" panose="02040503050406030204" pitchFamily="18" charset="0"/>
              </a:rPr>
              <a:t>Consider Roth Conversion</a:t>
            </a:r>
          </a:p>
          <a:p>
            <a:endParaRPr lang="en-US" sz="1900" dirty="0">
              <a:solidFill>
                <a:srgbClr val="0F243E"/>
              </a:solidFill>
              <a:latin typeface="Cambria" panose="02040503050406030204" pitchFamily="18" charset="0"/>
              <a:ea typeface="Cambria" panose="02040503050406030204" pitchFamily="18" charset="0"/>
            </a:endParaRPr>
          </a:p>
          <a:p>
            <a:r>
              <a:rPr lang="en-US" sz="2000" dirty="0">
                <a:solidFill>
                  <a:srgbClr val="0F243E"/>
                </a:solidFill>
                <a:latin typeface="Cambria" panose="02040503050406030204" pitchFamily="18" charset="0"/>
                <a:ea typeface="Cambria" panose="02040503050406030204" pitchFamily="18" charset="0"/>
              </a:rPr>
              <a:t>Remarriage Protection Planning is important to me:</a:t>
            </a:r>
          </a:p>
          <a:p>
            <a:pPr lvl="1"/>
            <a:r>
              <a:rPr lang="en-US" sz="1800" dirty="0">
                <a:solidFill>
                  <a:srgbClr val="0F243E"/>
                </a:solidFill>
                <a:latin typeface="Cambria" panose="02040503050406030204" pitchFamily="18" charset="0"/>
                <a:ea typeface="Cambria" panose="02040503050406030204" pitchFamily="18" charset="0"/>
              </a:rPr>
              <a:t>Primary: See-Through Conduit Family Trust</a:t>
            </a:r>
          </a:p>
          <a:p>
            <a:pPr lvl="1"/>
            <a:r>
              <a:rPr lang="en-US" sz="1800" dirty="0">
                <a:solidFill>
                  <a:srgbClr val="0F243E"/>
                </a:solidFill>
                <a:latin typeface="Cambria" panose="02040503050406030204" pitchFamily="18" charset="0"/>
                <a:ea typeface="Cambria" panose="02040503050406030204" pitchFamily="18" charset="0"/>
              </a:rPr>
              <a:t>Contingent: Children</a:t>
            </a:r>
          </a:p>
          <a:p>
            <a:pPr lvl="1"/>
            <a:r>
              <a:rPr lang="en-US" sz="1800" dirty="0">
                <a:solidFill>
                  <a:srgbClr val="0F243E"/>
                </a:solidFill>
                <a:latin typeface="Cambria" panose="02040503050406030204" pitchFamily="18" charset="0"/>
                <a:ea typeface="Cambria" panose="02040503050406030204" pitchFamily="18" charset="0"/>
              </a:rPr>
              <a:t>Consider Roth Conversion or Relocation to Life Insurance</a:t>
            </a:r>
          </a:p>
          <a:p>
            <a:endParaRPr lang="en-US" sz="2000" dirty="0">
              <a:solidFill>
                <a:srgbClr val="0F243E"/>
              </a:solidFill>
              <a:latin typeface="+mj-lt"/>
            </a:endParaRPr>
          </a:p>
        </p:txBody>
      </p:sp>
    </p:spTree>
    <p:extLst>
      <p:ext uri="{BB962C8B-B14F-4D97-AF65-F5344CB8AC3E}">
        <p14:creationId xmlns:p14="http://schemas.microsoft.com/office/powerpoint/2010/main" val="3145301555"/>
      </p:ext>
    </p:extLst>
  </p:cSld>
  <p:clrMapOvr>
    <a:masterClrMapping/>
  </p:clrMapOvr>
  <p:transition spd="slow">
    <p:push dir="u"/>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295400"/>
          </a:xfrm>
        </p:spPr>
        <p:txBody>
          <a:bodyPr>
            <a:normAutofit/>
          </a:bodyPr>
          <a:lstStyle/>
          <a:p>
            <a:pPr algn="ctr"/>
            <a:r>
              <a:rPr lang="en-US" sz="3600" dirty="0">
                <a:latin typeface="Cambria" panose="02040503050406030204" pitchFamily="18" charset="0"/>
              </a:rPr>
              <a:t>Summary – </a:t>
            </a:r>
            <a:br>
              <a:rPr lang="en-US" sz="3600" dirty="0">
                <a:latin typeface="Cambria" panose="02040503050406030204" pitchFamily="18" charset="0"/>
              </a:rPr>
            </a:br>
            <a:r>
              <a:rPr lang="en-US" sz="3600" dirty="0">
                <a:latin typeface="Cambria" panose="02040503050406030204" pitchFamily="18" charset="0"/>
              </a:rPr>
              <a:t>How Important is it to Me?</a:t>
            </a:r>
            <a:endParaRPr lang="en-US" sz="3600" dirty="0">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12"/>
          </p:nvPr>
        </p:nvSpPr>
        <p:spPr>
          <a:xfrm>
            <a:off x="8382000" y="0"/>
            <a:ext cx="762000" cy="329184"/>
          </a:xfrm>
        </p:spPr>
        <p:txBody>
          <a:bodyPr/>
          <a:lstStyle/>
          <a:p>
            <a:fld id="{719E2BCC-4835-448A-86EF-ED9AEC104379}" type="slidenum">
              <a:rPr lang="en-US" smtClean="0">
                <a:latin typeface="Cambria" panose="02040503050406030204" pitchFamily="18" charset="0"/>
              </a:rPr>
              <a:t>41</a:t>
            </a:fld>
            <a:endParaRPr lang="en-US" dirty="0">
              <a:latin typeface="Cambria" panose="02040503050406030204" pitchFamily="18" charset="0"/>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10616" y="5896527"/>
            <a:ext cx="685800" cy="656673"/>
          </a:xfrm>
          <a:prstGeom prst="rect">
            <a:avLst/>
          </a:prstGeom>
        </p:spPr>
      </p:pic>
      <p:sp>
        <p:nvSpPr>
          <p:cNvPr id="13" name="Content Placeholder 2">
            <a:extLst>
              <a:ext uri="{FF2B5EF4-FFF2-40B4-BE49-F238E27FC236}">
                <a16:creationId xmlns:a16="http://schemas.microsoft.com/office/drawing/2014/main" id="{1A73494A-3CC3-4CF3-B5CB-5F790780C0A9}"/>
              </a:ext>
            </a:extLst>
          </p:cNvPr>
          <p:cNvSpPr txBox="1">
            <a:spLocks/>
          </p:cNvSpPr>
          <p:nvPr/>
        </p:nvSpPr>
        <p:spPr>
          <a:xfrm>
            <a:off x="838200" y="2237230"/>
            <a:ext cx="7543800" cy="4315970"/>
          </a:xfrm>
          <a:prstGeom prst="rect">
            <a:avLst/>
          </a:prstGeom>
        </p:spPr>
        <p:txBody>
          <a:bodyPr vert="horz" lIns="91440" tIns="45720" rIns="91440" bIns="45720" rtlCol="0">
            <a:normAutofit lnSpcReduction="10000"/>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r>
              <a:rPr lang="en-US" sz="2000" dirty="0">
                <a:solidFill>
                  <a:srgbClr val="0F243E"/>
                </a:solidFill>
                <a:latin typeface="Cambria" panose="02040503050406030204" pitchFamily="18" charset="0"/>
                <a:ea typeface="Cambria" panose="02040503050406030204" pitchFamily="18" charset="0"/>
              </a:rPr>
              <a:t>Protecting my children from unwise/influenced decisions, divorce, creditors, and remarriage (blood line) protections are important to me but not spousal remarriage protection.</a:t>
            </a:r>
          </a:p>
          <a:p>
            <a:pPr lvl="1"/>
            <a:r>
              <a:rPr lang="en-US" sz="1800" dirty="0">
                <a:solidFill>
                  <a:srgbClr val="0F243E"/>
                </a:solidFill>
                <a:latin typeface="Cambria" panose="02040503050406030204" pitchFamily="18" charset="0"/>
                <a:ea typeface="Cambria" panose="02040503050406030204" pitchFamily="18" charset="0"/>
              </a:rPr>
              <a:t>Primary: Spouse</a:t>
            </a:r>
          </a:p>
          <a:p>
            <a:pPr lvl="1"/>
            <a:r>
              <a:rPr lang="en-US" sz="1800" dirty="0">
                <a:solidFill>
                  <a:srgbClr val="0F243E"/>
                </a:solidFill>
                <a:latin typeface="Cambria" panose="02040503050406030204" pitchFamily="18" charset="0"/>
                <a:ea typeface="Cambria" panose="02040503050406030204" pitchFamily="18" charset="0"/>
              </a:rPr>
              <a:t>Contingent: See-Through Accumulation Trust for each child</a:t>
            </a:r>
          </a:p>
          <a:p>
            <a:pPr lvl="1"/>
            <a:r>
              <a:rPr lang="en-US" sz="1800" dirty="0">
                <a:solidFill>
                  <a:srgbClr val="0F243E"/>
                </a:solidFill>
                <a:latin typeface="Cambria" panose="02040503050406030204" pitchFamily="18" charset="0"/>
                <a:ea typeface="Cambria" panose="02040503050406030204" pitchFamily="18" charset="0"/>
              </a:rPr>
              <a:t>Consider Roth IRA Conversion or Relocation to Life Insurance</a:t>
            </a:r>
          </a:p>
          <a:p>
            <a:pPr lvl="1"/>
            <a:r>
              <a:rPr lang="en-US" sz="1800" dirty="0">
                <a:solidFill>
                  <a:srgbClr val="0F243E"/>
                </a:solidFill>
                <a:latin typeface="Cambria" panose="02040503050406030204" pitchFamily="18" charset="0"/>
                <a:ea typeface="Cambria" panose="02040503050406030204" pitchFamily="18" charset="0"/>
              </a:rPr>
              <a:t>Consider “Ghost” from owner’s age 72-80 (greater than 10 years)</a:t>
            </a:r>
          </a:p>
          <a:p>
            <a:pPr lvl="1"/>
            <a:endParaRPr lang="en-US" sz="1500" dirty="0">
              <a:solidFill>
                <a:srgbClr val="0F243E"/>
              </a:solidFill>
              <a:latin typeface="Cambria" panose="02040503050406030204" pitchFamily="18" charset="0"/>
              <a:ea typeface="Cambria" panose="02040503050406030204" pitchFamily="18" charset="0"/>
            </a:endParaRPr>
          </a:p>
          <a:p>
            <a:r>
              <a:rPr lang="en-US" sz="2000" dirty="0">
                <a:solidFill>
                  <a:srgbClr val="0F243E"/>
                </a:solidFill>
                <a:latin typeface="Cambria" panose="02040503050406030204" pitchFamily="18" charset="0"/>
                <a:ea typeface="Cambria" panose="02040503050406030204" pitchFamily="18" charset="0"/>
              </a:rPr>
              <a:t>Giving back to my community is important.</a:t>
            </a:r>
          </a:p>
          <a:p>
            <a:pPr lvl="1"/>
            <a:r>
              <a:rPr lang="en-US" sz="1800" dirty="0">
                <a:solidFill>
                  <a:srgbClr val="0F243E"/>
                </a:solidFill>
                <a:latin typeface="Cambria" panose="02040503050406030204" pitchFamily="18" charset="0"/>
                <a:ea typeface="Cambria" panose="02040503050406030204" pitchFamily="18" charset="0"/>
              </a:rPr>
              <a:t>Primary Beneficiary: Two Lives T-CRUT, with spouse as first life followed by either term of years (no more than 20) or depending on the age of the children life to children.</a:t>
            </a:r>
          </a:p>
          <a:p>
            <a:pPr lvl="1"/>
            <a:r>
              <a:rPr lang="en-US" sz="1800" dirty="0">
                <a:solidFill>
                  <a:srgbClr val="0F243E"/>
                </a:solidFill>
                <a:latin typeface="Cambria" panose="02040503050406030204" pitchFamily="18" charset="0"/>
                <a:ea typeface="Cambria" panose="02040503050406030204" pitchFamily="18" charset="0"/>
              </a:rPr>
              <a:t>At the end of income term, distributes to Charities – including </a:t>
            </a:r>
            <a:br>
              <a:rPr lang="en-US" sz="1800" dirty="0">
                <a:solidFill>
                  <a:srgbClr val="0F243E"/>
                </a:solidFill>
                <a:latin typeface="Cambria" panose="02040503050406030204" pitchFamily="18" charset="0"/>
                <a:ea typeface="Cambria" panose="02040503050406030204" pitchFamily="18" charset="0"/>
              </a:rPr>
            </a:br>
            <a:r>
              <a:rPr lang="en-US" sz="1800" dirty="0">
                <a:solidFill>
                  <a:srgbClr val="0F243E"/>
                </a:solidFill>
                <a:latin typeface="Cambria" panose="02040503050406030204" pitchFamily="18" charset="0"/>
                <a:ea typeface="Cambria" panose="02040503050406030204" pitchFamily="18" charset="0"/>
              </a:rPr>
              <a:t>Donor Advised Funds, Private Foundations, or Named Charities</a:t>
            </a:r>
          </a:p>
          <a:p>
            <a:endParaRPr lang="en-US" sz="2000" dirty="0">
              <a:solidFill>
                <a:srgbClr val="0F243E"/>
              </a:solidFill>
              <a:latin typeface="+mj-lt"/>
            </a:endParaRPr>
          </a:p>
        </p:txBody>
      </p:sp>
    </p:spTree>
    <p:extLst>
      <p:ext uri="{BB962C8B-B14F-4D97-AF65-F5344CB8AC3E}">
        <p14:creationId xmlns:p14="http://schemas.microsoft.com/office/powerpoint/2010/main" val="2486268596"/>
      </p:ext>
    </p:extLst>
  </p:cSld>
  <p:clrMapOvr>
    <a:masterClrMapping/>
  </p:clrMapOvr>
  <p:transition spd="slow">
    <p:push dir="u"/>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95600"/>
            <a:ext cx="7939216" cy="1066800"/>
          </a:xfrm>
        </p:spPr>
        <p:txBody>
          <a:bodyPr>
            <a:normAutofit/>
          </a:bodyPr>
          <a:lstStyle/>
          <a:p>
            <a:r>
              <a:rPr lang="en-US" sz="3600" dirty="0">
                <a:latin typeface="Cambria" panose="02040503050406030204" pitchFamily="18" charset="0"/>
              </a:rPr>
              <a:t>What should I do next?</a:t>
            </a:r>
            <a:endParaRPr lang="en-US" sz="3600" dirty="0">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12"/>
          </p:nvPr>
        </p:nvSpPr>
        <p:spPr>
          <a:xfrm>
            <a:off x="8382000" y="0"/>
            <a:ext cx="762000" cy="329184"/>
          </a:xfrm>
        </p:spPr>
        <p:txBody>
          <a:bodyPr/>
          <a:lstStyle/>
          <a:p>
            <a:fld id="{719E2BCC-4835-448A-86EF-ED9AEC104379}" type="slidenum">
              <a:rPr lang="en-US" smtClean="0">
                <a:latin typeface="Cambria" panose="02040503050406030204" pitchFamily="18" charset="0"/>
              </a:rPr>
              <a:t>42</a:t>
            </a:fld>
            <a:endParaRPr lang="en-US" dirty="0">
              <a:latin typeface="Cambria" panose="02040503050406030204" pitchFamily="18" charset="0"/>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10616" y="5896527"/>
            <a:ext cx="685800" cy="656673"/>
          </a:xfrm>
          <a:prstGeom prst="rect">
            <a:avLst/>
          </a:prstGeom>
        </p:spPr>
      </p:pic>
      <p:sp>
        <p:nvSpPr>
          <p:cNvPr id="3" name="TextBox 2">
            <a:extLst>
              <a:ext uri="{FF2B5EF4-FFF2-40B4-BE49-F238E27FC236}">
                <a16:creationId xmlns:a16="http://schemas.microsoft.com/office/drawing/2014/main" id="{AD5D9D11-2974-47C6-A3CA-C57358CBF3EE}"/>
              </a:ext>
            </a:extLst>
          </p:cNvPr>
          <p:cNvSpPr txBox="1"/>
          <p:nvPr/>
        </p:nvSpPr>
        <p:spPr>
          <a:xfrm>
            <a:off x="533400" y="4038600"/>
            <a:ext cx="7848600" cy="1477328"/>
          </a:xfrm>
          <a:prstGeom prst="rect">
            <a:avLst/>
          </a:prstGeom>
          <a:noFill/>
        </p:spPr>
        <p:txBody>
          <a:bodyPr wrap="square" rtlCol="0">
            <a:spAutoFit/>
          </a:bodyPr>
          <a:lstStyle/>
          <a:p>
            <a:r>
              <a:rPr lang="en-US" dirty="0">
                <a:latin typeface="Cambria" panose="02040503050406030204" pitchFamily="18" charset="0"/>
                <a:ea typeface="Cambria" panose="02040503050406030204" pitchFamily="18" charset="0"/>
              </a:rPr>
              <a:t>Ask your clients the “How Important” questions. </a:t>
            </a:r>
          </a:p>
          <a:p>
            <a:endParaRPr lang="en-US" dirty="0">
              <a:latin typeface="Cambria" panose="02040503050406030204" pitchFamily="18" charset="0"/>
              <a:ea typeface="Cambria" panose="02040503050406030204" pitchFamily="18" charset="0"/>
            </a:endParaRPr>
          </a:p>
          <a:p>
            <a:r>
              <a:rPr lang="en-US" dirty="0">
                <a:latin typeface="Cambria" panose="02040503050406030204" pitchFamily="18" charset="0"/>
                <a:ea typeface="Cambria" panose="02040503050406030204" pitchFamily="18" charset="0"/>
              </a:rPr>
              <a:t>As necessary, coordinate with experience estates planning attorney.</a:t>
            </a:r>
          </a:p>
          <a:p>
            <a:endParaRPr lang="en-US" dirty="0">
              <a:latin typeface="Cambria" panose="02040503050406030204" pitchFamily="18" charset="0"/>
              <a:ea typeface="Cambria" panose="02040503050406030204" pitchFamily="18" charset="0"/>
            </a:endParaRPr>
          </a:p>
          <a:p>
            <a:r>
              <a:rPr lang="en-US" dirty="0">
                <a:latin typeface="Cambria" panose="02040503050406030204" pitchFamily="18" charset="0"/>
                <a:ea typeface="Cambria" panose="02040503050406030204" pitchFamily="18" charset="0"/>
              </a:rPr>
              <a:t>Create a Beneficiary Roth IRA Conversion Analysis.</a:t>
            </a:r>
          </a:p>
        </p:txBody>
      </p:sp>
    </p:spTree>
    <p:extLst>
      <p:ext uri="{BB962C8B-B14F-4D97-AF65-F5344CB8AC3E}">
        <p14:creationId xmlns:p14="http://schemas.microsoft.com/office/powerpoint/2010/main" val="576172064"/>
      </p:ext>
    </p:extLst>
  </p:cSld>
  <p:clrMapOvr>
    <a:masterClrMapping/>
  </p:clrMapOvr>
  <p:transition spd="slow">
    <p:push dir="u"/>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90600"/>
          </a:xfrm>
        </p:spPr>
        <p:txBody>
          <a:bodyPr/>
          <a:lstStyle/>
          <a:p>
            <a:pPr algn="ctr"/>
            <a:r>
              <a:rPr lang="en-US" dirty="0">
                <a:latin typeface="Cambria" panose="02040503050406030204" pitchFamily="18" charset="0"/>
              </a:rPr>
              <a:t>Brian A. Eagle, J. D. </a:t>
            </a:r>
          </a:p>
        </p:txBody>
      </p:sp>
      <p:sp>
        <p:nvSpPr>
          <p:cNvPr id="4" name="Slide Number Placeholder 3"/>
          <p:cNvSpPr>
            <a:spLocks noGrp="1"/>
          </p:cNvSpPr>
          <p:nvPr>
            <p:ph type="sldNum" sz="quarter" idx="12"/>
          </p:nvPr>
        </p:nvSpPr>
        <p:spPr>
          <a:xfrm>
            <a:off x="8382000" y="0"/>
            <a:ext cx="533400" cy="329184"/>
          </a:xfrm>
        </p:spPr>
        <p:txBody>
          <a:bodyPr/>
          <a:lstStyle/>
          <a:p>
            <a:fld id="{0CFEC368-1D7A-4F81-ABF6-AE0E36BAF64C}" type="slidenum">
              <a:rPr lang="en-US" smtClean="0">
                <a:latin typeface="Cambria" panose="02040503050406030204" pitchFamily="18" charset="0"/>
              </a:rPr>
              <a:pPr/>
              <a:t>43</a:t>
            </a:fld>
            <a:endParaRPr lang="en-US" dirty="0">
              <a:latin typeface="Cambria" panose="02040503050406030204" pitchFamily="18" charset="0"/>
            </a:endParaRPr>
          </a:p>
        </p:txBody>
      </p:sp>
      <p:sp>
        <p:nvSpPr>
          <p:cNvPr id="8" name="Content Placeholder 7"/>
          <p:cNvSpPr>
            <a:spLocks noGrp="1"/>
          </p:cNvSpPr>
          <p:nvPr>
            <p:ph idx="1"/>
          </p:nvPr>
        </p:nvSpPr>
        <p:spPr>
          <a:xfrm>
            <a:off x="457200" y="1447800"/>
            <a:ext cx="8305800" cy="5410200"/>
          </a:xfrm>
        </p:spPr>
        <p:txBody>
          <a:bodyPr>
            <a:noAutofit/>
          </a:bodyPr>
          <a:lstStyle/>
          <a:p>
            <a:pPr marL="0" lvl="0" indent="0" algn="just">
              <a:buNone/>
            </a:pPr>
            <a:r>
              <a:rPr lang="en-US" sz="1100" dirty="0">
                <a:solidFill>
                  <a:srgbClr val="000000"/>
                </a:solidFill>
                <a:latin typeface="Times New Roman" panose="02020603050405020304" pitchFamily="18" charset="0"/>
                <a:cs typeface="Times New Roman" panose="02020603050405020304" pitchFamily="18" charset="0"/>
              </a:rPr>
              <a:t>Brian A. Eagle is a nationally recognized attorney, educator, author, and wealth strategy consultant. He is a member of the WealthCounsel and an Instructor at the InKnowVision Institute. Together with his colleagues he is a co-author of the highly acclaimed books, </a:t>
            </a:r>
            <a:r>
              <a:rPr lang="en-US" sz="1100" i="1" dirty="0">
                <a:solidFill>
                  <a:srgbClr val="000000"/>
                </a:solidFill>
                <a:latin typeface="Times New Roman" panose="02020603050405020304" pitchFamily="18" charset="0"/>
                <a:cs typeface="Times New Roman" panose="02020603050405020304" pitchFamily="18" charset="0"/>
              </a:rPr>
              <a:t>Legacy, Plan, Protect &amp; Preserve Your Estate,</a:t>
            </a:r>
            <a:r>
              <a:rPr lang="en-US" sz="1100" dirty="0">
                <a:solidFill>
                  <a:srgbClr val="000000"/>
                </a:solidFill>
                <a:latin typeface="Times New Roman" panose="02020603050405020304" pitchFamily="18" charset="0"/>
                <a:cs typeface="Times New Roman" panose="02020603050405020304" pitchFamily="18" charset="0"/>
              </a:rPr>
              <a:t> 1996, Esperti Peterson Institute</a:t>
            </a:r>
            <a:r>
              <a:rPr lang="en-US" sz="1100" i="1" dirty="0">
                <a:solidFill>
                  <a:srgbClr val="000000"/>
                </a:solidFill>
                <a:latin typeface="Times New Roman" panose="02020603050405020304" pitchFamily="18" charset="0"/>
                <a:cs typeface="Times New Roman" panose="02020603050405020304" pitchFamily="18" charset="0"/>
              </a:rPr>
              <a:t>, Generations,</a:t>
            </a:r>
            <a:r>
              <a:rPr lang="en-US" sz="1100" dirty="0">
                <a:solidFill>
                  <a:srgbClr val="000000"/>
                </a:solidFill>
                <a:latin typeface="Times New Roman" panose="02020603050405020304" pitchFamily="18" charset="0"/>
                <a:cs typeface="Times New Roman" panose="02020603050405020304" pitchFamily="18" charset="0"/>
              </a:rPr>
              <a:t> 1998, Esperti Peterson Institute, </a:t>
            </a:r>
            <a:r>
              <a:rPr lang="en-US" sz="1100" i="1" dirty="0">
                <a:solidFill>
                  <a:srgbClr val="000000"/>
                </a:solidFill>
                <a:latin typeface="Times New Roman" panose="02020603050405020304" pitchFamily="18" charset="0"/>
                <a:cs typeface="Times New Roman" panose="02020603050405020304" pitchFamily="18" charset="0"/>
              </a:rPr>
              <a:t>Strictly Business – Planning Strategies for Privately Owned Businesses, 2002, </a:t>
            </a:r>
            <a:r>
              <a:rPr lang="en-US" sz="1100" dirty="0">
                <a:solidFill>
                  <a:srgbClr val="000000"/>
                </a:solidFill>
                <a:latin typeface="Times New Roman" panose="02020603050405020304" pitchFamily="18" charset="0"/>
                <a:cs typeface="Times New Roman" panose="02020603050405020304" pitchFamily="18" charset="0"/>
              </a:rPr>
              <a:t>Quantum Press, and </a:t>
            </a:r>
            <a:r>
              <a:rPr lang="en-US" sz="1100" i="1" dirty="0">
                <a:solidFill>
                  <a:srgbClr val="000000"/>
                </a:solidFill>
                <a:latin typeface="Times New Roman" panose="02020603050405020304" pitchFamily="18" charset="0"/>
                <a:cs typeface="Times New Roman" panose="02020603050405020304" pitchFamily="18" charset="0"/>
              </a:rPr>
              <a:t>Estate Planning Strategies, Collective Wisdom Proven Techniques, 2009, </a:t>
            </a:r>
            <a:r>
              <a:rPr lang="en-US" sz="1100" dirty="0">
                <a:solidFill>
                  <a:srgbClr val="000000"/>
                </a:solidFill>
                <a:latin typeface="Times New Roman" panose="02020603050405020304" pitchFamily="18" charset="0"/>
                <a:cs typeface="Times New Roman" panose="02020603050405020304" pitchFamily="18" charset="0"/>
              </a:rPr>
              <a:t>Wealth Builders Press, LLC. He has also published numerous articles as well as lectured on various topics, including ESOPs, business, tax, and estate  planning.  </a:t>
            </a:r>
          </a:p>
          <a:p>
            <a:pPr lvl="0" algn="just"/>
            <a:endParaRPr lang="en-US" sz="1100" dirty="0">
              <a:solidFill>
                <a:srgbClr val="000000"/>
              </a:solidFill>
              <a:latin typeface="Times New Roman" panose="02020603050405020304" pitchFamily="18" charset="0"/>
              <a:cs typeface="Times New Roman" panose="02020603050405020304" pitchFamily="18" charset="0"/>
            </a:endParaRPr>
          </a:p>
          <a:p>
            <a:pPr marL="0" indent="0" algn="just">
              <a:buNone/>
            </a:pPr>
            <a:r>
              <a:rPr lang="en-US" sz="1100" dirty="0">
                <a:solidFill>
                  <a:srgbClr val="000000"/>
                </a:solidFill>
                <a:latin typeface="Times New Roman" panose="02020603050405020304" pitchFamily="18" charset="0"/>
                <a:cs typeface="Times New Roman" panose="02020603050405020304" pitchFamily="18" charset="0"/>
              </a:rPr>
              <a:t>Brian is a graduate of Indiana University (B.S. Accounting, 1986) and Hofstra University (J.D. 1990). He is </a:t>
            </a:r>
            <a:r>
              <a:rPr lang="en-US" sz="1100" dirty="0">
                <a:latin typeface="Times New Roman" panose="02020603050405020304" pitchFamily="18" charset="0"/>
                <a:cs typeface="Times New Roman" panose="02020603050405020304" pitchFamily="18" charset="0"/>
              </a:rPr>
              <a:t>admitted to practice in the states of New York, Connecticut, and Indiana. Brian is the Indianapolis, Indiana founder and managing attorney of the law firm, Eagle &amp; Fein. He is a co-founder of both Legacy Administration Services, a company focusing on estate planning administration and Connect2A.com, a software application service for accountants, attorneys, and financial professionals. Brian passed the Certified Public Accountant Examination in 1988. He is a member of the Indianapolis, Indiana State, and American Bar Associations. </a:t>
            </a:r>
          </a:p>
          <a:p>
            <a:pPr algn="just"/>
            <a:endParaRPr lang="en-US" sz="1100" dirty="0">
              <a:latin typeface="Times New Roman" panose="02020603050405020304" pitchFamily="18" charset="0"/>
              <a:cs typeface="Times New Roman" panose="02020603050405020304" pitchFamily="18" charset="0"/>
            </a:endParaRPr>
          </a:p>
          <a:p>
            <a:pPr marL="0" indent="0" algn="just">
              <a:buNone/>
            </a:pPr>
            <a:r>
              <a:rPr lang="en-US" sz="1100" dirty="0">
                <a:latin typeface="Times New Roman" panose="02020603050405020304" pitchFamily="18" charset="0"/>
                <a:cs typeface="Times New Roman" panose="02020603050405020304" pitchFamily="18" charset="0"/>
              </a:rPr>
              <a:t>Brian is currently a member of the Central Indiana Community Foundation’s Cornerstone Advisory Council and previously a member of their Professional Leadership Council. In November 2000, Brian received the Professional Partners in Philanthropy Award from the Central Indiana Community Foundation, in recognition of his service to the foundation.</a:t>
            </a:r>
          </a:p>
          <a:p>
            <a:pPr algn="just"/>
            <a:endParaRPr lang="en-US" sz="1100" dirty="0">
              <a:latin typeface="Times New Roman" panose="02020603050405020304" pitchFamily="18" charset="0"/>
              <a:cs typeface="Times New Roman" panose="02020603050405020304" pitchFamily="18" charset="0"/>
            </a:endParaRPr>
          </a:p>
          <a:p>
            <a:pPr marL="0" indent="0" algn="just">
              <a:buNone/>
            </a:pPr>
            <a:r>
              <a:rPr lang="en-US" sz="1100" dirty="0">
                <a:latin typeface="Times New Roman" panose="02020603050405020304" pitchFamily="18" charset="0"/>
                <a:cs typeface="Times New Roman" panose="02020603050405020304" pitchFamily="18" charset="0"/>
              </a:rPr>
              <a:t>From 2010-2013 Brian was recognized in the </a:t>
            </a:r>
            <a:r>
              <a:rPr lang="en-US" sz="1100" i="1" dirty="0">
                <a:latin typeface="Times New Roman" panose="02020603050405020304" pitchFamily="18" charset="0"/>
                <a:cs typeface="Times New Roman" panose="02020603050405020304" pitchFamily="18" charset="0"/>
              </a:rPr>
              <a:t>Indianapolis Monthly Magazine</a:t>
            </a:r>
            <a:r>
              <a:rPr lang="en-US" sz="1100" dirty="0">
                <a:latin typeface="Times New Roman" panose="02020603050405020304" pitchFamily="18" charset="0"/>
                <a:cs typeface="Times New Roman" panose="02020603050405020304" pitchFamily="18" charset="0"/>
              </a:rPr>
              <a:t> as a Top Scoring Wealth Manager</a:t>
            </a:r>
          </a:p>
          <a:p>
            <a:pPr marL="0" indent="0" algn="just">
              <a:buNone/>
            </a:pPr>
            <a:r>
              <a:rPr lang="en-US" sz="1100" dirty="0">
                <a:latin typeface="Times New Roman" panose="02020603050405020304" pitchFamily="18" charset="0"/>
                <a:cs typeface="Times New Roman" panose="02020603050405020304" pitchFamily="18" charset="0"/>
              </a:rPr>
              <a:t>for Highest Overall Satisfaction.</a:t>
            </a:r>
          </a:p>
          <a:p>
            <a:pPr algn="just"/>
            <a:endParaRPr lang="en-US" sz="1100" dirty="0">
              <a:latin typeface="Times New Roman" panose="02020603050405020304" pitchFamily="18" charset="0"/>
              <a:cs typeface="Times New Roman" panose="02020603050405020304" pitchFamily="18" charset="0"/>
            </a:endParaRPr>
          </a:p>
          <a:p>
            <a:pPr marL="0" indent="0" algn="just">
              <a:buNone/>
            </a:pPr>
            <a:r>
              <a:rPr lang="en-US" sz="1100" dirty="0">
                <a:latin typeface="Times New Roman" panose="02020603050405020304" pitchFamily="18" charset="0"/>
                <a:cs typeface="Times New Roman" panose="02020603050405020304" pitchFamily="18" charset="0"/>
              </a:rPr>
              <a:t>In 2001, Brian served as an Adjunct Professor of the Academy of Multidisciplinary Practice at Michigan </a:t>
            </a:r>
          </a:p>
          <a:p>
            <a:pPr marL="0" indent="0" algn="just">
              <a:buNone/>
            </a:pPr>
            <a:r>
              <a:rPr lang="en-US" sz="1100" dirty="0">
                <a:latin typeface="Times New Roman" panose="02020603050405020304" pitchFamily="18" charset="0"/>
                <a:cs typeface="Times New Roman" panose="02020603050405020304" pitchFamily="18" charset="0"/>
              </a:rPr>
              <a:t>State University.</a:t>
            </a:r>
          </a:p>
          <a:p>
            <a:pPr marL="0" indent="0" algn="just">
              <a:buNone/>
            </a:pPr>
            <a:endParaRPr lang="en-US" sz="1100" dirty="0">
              <a:latin typeface="Times New Roman" panose="02020603050405020304" pitchFamily="18" charset="0"/>
              <a:cs typeface="Times New Roman" panose="02020603050405020304" pitchFamily="18" charset="0"/>
            </a:endParaRPr>
          </a:p>
          <a:p>
            <a:pPr marL="0" indent="0" algn="just">
              <a:buNone/>
            </a:pPr>
            <a:r>
              <a:rPr lang="en-US" sz="1100" dirty="0">
                <a:latin typeface="Times New Roman" panose="02020603050405020304" pitchFamily="18" charset="0"/>
                <a:cs typeface="Times New Roman" panose="02020603050405020304" pitchFamily="18" charset="0"/>
              </a:rPr>
              <a:t>Brian served as student manager of the Indiana University Men’s Soccer Team from 1983-1986.  </a:t>
            </a:r>
          </a:p>
          <a:p>
            <a:pPr marL="0" indent="0" algn="just">
              <a:buNone/>
            </a:pPr>
            <a:r>
              <a:rPr lang="en-US" sz="1100" dirty="0">
                <a:latin typeface="Times New Roman" panose="02020603050405020304" pitchFamily="18" charset="0"/>
                <a:cs typeface="Times New Roman" panose="02020603050405020304" pitchFamily="18" charset="0"/>
              </a:rPr>
              <a:t>In 1996, he received the Jerry Yeagley Lifetime Achievement Award and the Indiana Youth </a:t>
            </a:r>
          </a:p>
          <a:p>
            <a:pPr marL="0" indent="0" algn="just">
              <a:buNone/>
            </a:pPr>
            <a:r>
              <a:rPr lang="en-US" sz="1100" dirty="0">
                <a:latin typeface="Times New Roman" panose="02020603050405020304" pitchFamily="18" charset="0"/>
                <a:cs typeface="Times New Roman" panose="02020603050405020304" pitchFamily="18" charset="0"/>
              </a:rPr>
              <a:t>Soccer Association Presidents Award for outstanding contribution to youth soccer in Indiana.</a:t>
            </a:r>
          </a:p>
          <a:p>
            <a:pPr marL="0" indent="0" algn="just">
              <a:buNone/>
            </a:pPr>
            <a:r>
              <a:rPr lang="en-US" sz="1100" dirty="0">
                <a:latin typeface="Times New Roman" panose="02020603050405020304" pitchFamily="18" charset="0"/>
                <a:cs typeface="Times New Roman" panose="02020603050405020304" pitchFamily="18" charset="0"/>
              </a:rPr>
              <a:t>Brian resides in Fishers, Indiana with his wife, Kellie, and his son, Zachary.</a:t>
            </a:r>
          </a:p>
        </p:txBody>
      </p:sp>
      <p:pic>
        <p:nvPicPr>
          <p:cNvPr id="102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34200" y="4267200"/>
            <a:ext cx="1865652" cy="2285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0" y="1219200"/>
            <a:ext cx="9220200" cy="307777"/>
          </a:xfrm>
          <a:prstGeom prst="rect">
            <a:avLst/>
          </a:prstGeom>
          <a:noFill/>
        </p:spPr>
        <p:txBody>
          <a:bodyPr wrap="square" rtlCol="0">
            <a:spAutoFit/>
          </a:bodyPr>
          <a:lstStyle/>
          <a:p>
            <a:pPr algn="ctr"/>
            <a:r>
              <a:rPr lang="en-US" sz="1400" b="1" dirty="0">
                <a:solidFill>
                  <a:srgbClr val="CBBA48"/>
                </a:solidFill>
                <a:latin typeface="Cambria" panose="02040503050406030204" pitchFamily="18" charset="0"/>
                <a:hlinkClick r:id="rId4"/>
              </a:rPr>
              <a:t>beagle@eagleandfein.com</a:t>
            </a:r>
            <a:r>
              <a:rPr lang="en-US" sz="1400" b="1" dirty="0">
                <a:solidFill>
                  <a:srgbClr val="CBBA48"/>
                </a:solidFill>
                <a:latin typeface="Cambria" panose="02040503050406030204" pitchFamily="18" charset="0"/>
              </a:rPr>
              <a:t> </a:t>
            </a:r>
          </a:p>
        </p:txBody>
      </p:sp>
    </p:spTree>
    <p:extLst>
      <p:ext uri="{BB962C8B-B14F-4D97-AF65-F5344CB8AC3E}">
        <p14:creationId xmlns:p14="http://schemas.microsoft.com/office/powerpoint/2010/main" val="3769195400"/>
      </p:ext>
    </p:extLst>
  </p:cSld>
  <p:clrMapOvr>
    <a:masterClrMapping/>
  </p:clrMapOvr>
  <p:transition spd="slow">
    <p:wipe/>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Cambria" panose="02040503050406030204" pitchFamily="18" charset="0"/>
              </a:rPr>
              <a:t>Eagle &amp; Fein, P.C.</a:t>
            </a:r>
          </a:p>
        </p:txBody>
      </p:sp>
      <p:sp>
        <p:nvSpPr>
          <p:cNvPr id="3" name="Content Placeholder 2"/>
          <p:cNvSpPr>
            <a:spLocks noGrp="1"/>
          </p:cNvSpPr>
          <p:nvPr>
            <p:ph idx="1"/>
          </p:nvPr>
        </p:nvSpPr>
        <p:spPr>
          <a:xfrm>
            <a:off x="457200" y="1295400"/>
            <a:ext cx="8229600" cy="5181600"/>
          </a:xfrm>
        </p:spPr>
        <p:txBody>
          <a:bodyPr/>
          <a:lstStyle/>
          <a:p>
            <a:pPr marL="0" indent="0" algn="ctr">
              <a:buNone/>
            </a:pPr>
            <a:r>
              <a:rPr lang="en-US" sz="3000" i="1" dirty="0">
                <a:solidFill>
                  <a:srgbClr val="CBBA48"/>
                </a:solidFill>
                <a:latin typeface="Cambria" panose="02040503050406030204" pitchFamily="18" charset="0"/>
              </a:rPr>
              <a:t>Inspiring People to Plan </a:t>
            </a:r>
          </a:p>
          <a:p>
            <a:r>
              <a:rPr lang="en-US" dirty="0">
                <a:latin typeface="Cambria" panose="02040503050406030204" pitchFamily="18" charset="0"/>
              </a:rPr>
              <a:t>Areas of Practice:</a:t>
            </a:r>
          </a:p>
          <a:p>
            <a:pPr lvl="1">
              <a:buFontTx/>
              <a:buChar char="-"/>
            </a:pPr>
            <a:r>
              <a:rPr lang="en-US" dirty="0">
                <a:latin typeface="Cambria" panose="02040503050406030204" pitchFamily="18" charset="0"/>
              </a:rPr>
              <a:t>Estate Planning</a:t>
            </a:r>
          </a:p>
          <a:p>
            <a:pPr lvl="1">
              <a:buFontTx/>
              <a:buChar char="-"/>
            </a:pPr>
            <a:r>
              <a:rPr lang="en-US" dirty="0">
                <a:latin typeface="Cambria" panose="02040503050406030204" pitchFamily="18" charset="0"/>
              </a:rPr>
              <a:t>Wealth Strategies Design</a:t>
            </a:r>
          </a:p>
          <a:p>
            <a:pPr lvl="1">
              <a:buFontTx/>
              <a:buChar char="-"/>
            </a:pPr>
            <a:r>
              <a:rPr lang="en-US" dirty="0">
                <a:latin typeface="Cambria" panose="02040503050406030204" pitchFamily="18" charset="0"/>
              </a:rPr>
              <a:t>Business Succession Planning</a:t>
            </a:r>
          </a:p>
          <a:p>
            <a:pPr lvl="1">
              <a:buFontTx/>
              <a:buChar char="-"/>
            </a:pPr>
            <a:r>
              <a:rPr lang="en-US" dirty="0">
                <a:latin typeface="Cambria" panose="02040503050406030204" pitchFamily="18" charset="0"/>
              </a:rPr>
              <a:t>ESOPs</a:t>
            </a:r>
          </a:p>
          <a:p>
            <a:pPr lvl="1">
              <a:buFontTx/>
              <a:buChar char="-"/>
            </a:pPr>
            <a:r>
              <a:rPr lang="en-US" dirty="0">
                <a:latin typeface="Cambria" panose="02040503050406030204" pitchFamily="18" charset="0"/>
              </a:rPr>
              <a:t>Corporate Counsel</a:t>
            </a:r>
          </a:p>
          <a:p>
            <a:pPr lvl="1">
              <a:buFontTx/>
              <a:buChar char="-"/>
            </a:pPr>
            <a:r>
              <a:rPr lang="en-US" dirty="0">
                <a:latin typeface="Cambria" panose="02040503050406030204" pitchFamily="18" charset="0"/>
              </a:rPr>
              <a:t>Business Transactions</a:t>
            </a:r>
          </a:p>
          <a:p>
            <a:pPr lvl="1">
              <a:buFontTx/>
              <a:buChar char="-"/>
            </a:pPr>
            <a:r>
              <a:rPr lang="en-US" dirty="0">
                <a:latin typeface="Cambria" panose="02040503050406030204" pitchFamily="18" charset="0"/>
              </a:rPr>
              <a:t>Estate / Trust Administration</a:t>
            </a:r>
          </a:p>
          <a:p>
            <a:pPr lvl="1">
              <a:buFontTx/>
              <a:buChar char="-"/>
            </a:pPr>
            <a:r>
              <a:rPr lang="en-US" dirty="0">
                <a:latin typeface="Cambria" panose="02040503050406030204" pitchFamily="18" charset="0"/>
              </a:rPr>
              <a:t>Elder Law / VA &amp; Medicaid Planning</a:t>
            </a:r>
          </a:p>
          <a:p>
            <a:pPr lvl="1">
              <a:buFontTx/>
              <a:buChar char="-"/>
            </a:pPr>
            <a:r>
              <a:rPr lang="en-US" dirty="0">
                <a:latin typeface="Cambria" panose="02040503050406030204" pitchFamily="18" charset="0"/>
              </a:rPr>
              <a:t>Probate &amp; Trust Litigation</a:t>
            </a:r>
          </a:p>
        </p:txBody>
      </p:sp>
      <p:sp>
        <p:nvSpPr>
          <p:cNvPr id="4" name="Slide Number Placeholder 3"/>
          <p:cNvSpPr>
            <a:spLocks noGrp="1"/>
          </p:cNvSpPr>
          <p:nvPr>
            <p:ph type="sldNum" sz="quarter" idx="12"/>
          </p:nvPr>
        </p:nvSpPr>
        <p:spPr>
          <a:xfrm>
            <a:off x="8382000" y="0"/>
            <a:ext cx="761999" cy="329184"/>
          </a:xfrm>
        </p:spPr>
        <p:txBody>
          <a:bodyPr/>
          <a:lstStyle/>
          <a:p>
            <a:fld id="{0CFEC368-1D7A-4F81-ABF6-AE0E36BAF64C}" type="slidenum">
              <a:rPr lang="en-US" smtClean="0">
                <a:latin typeface="Cambria" panose="02040503050406030204" pitchFamily="18" charset="0"/>
              </a:rPr>
              <a:pPr/>
              <a:t>44</a:t>
            </a:fld>
            <a:endParaRPr lang="en-US" dirty="0">
              <a:latin typeface="Cambria" panose="02040503050406030204" pitchFamily="18" charset="0"/>
            </a:endParaRPr>
          </a:p>
        </p:txBody>
      </p:sp>
      <p:grpSp>
        <p:nvGrpSpPr>
          <p:cNvPr id="5" name="Group 4"/>
          <p:cNvGrpSpPr>
            <a:grpSpLocks/>
          </p:cNvGrpSpPr>
          <p:nvPr/>
        </p:nvGrpSpPr>
        <p:grpSpPr bwMode="auto">
          <a:xfrm>
            <a:off x="5150380" y="2855323"/>
            <a:ext cx="3747979" cy="1778804"/>
            <a:chOff x="108702618" y="112516151"/>
            <a:chExt cx="3495408" cy="1659292"/>
          </a:xfrm>
        </p:grpSpPr>
        <p:pic>
          <p:nvPicPr>
            <p:cNvPr id="7" name="Picture 6"/>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109912912" y="112522743"/>
              <a:ext cx="1099039" cy="13753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8" name="Text Box 7"/>
            <p:cNvSpPr txBox="1">
              <a:spLocks noChangeArrowheads="1"/>
            </p:cNvSpPr>
            <p:nvPr/>
          </p:nvSpPr>
          <p:spPr bwMode="auto">
            <a:xfrm>
              <a:off x="108731521" y="113909475"/>
              <a:ext cx="1038225" cy="257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dirty="0">
                  <a:ln>
                    <a:noFill/>
                  </a:ln>
                  <a:solidFill>
                    <a:srgbClr val="000000"/>
                  </a:solidFill>
                  <a:effectLst/>
                  <a:latin typeface="Cambria" panose="02040503050406030204" pitchFamily="18" charset="0"/>
                  <a:cs typeface="Arial" pitchFamily="34" charset="0"/>
                </a:rPr>
                <a:t>Brian A. Eagle</a:t>
              </a:r>
              <a:endParaRPr kumimoji="0" lang="en-US" sz="1800" b="0" i="0" u="none" strike="noStrike" cap="none" normalizeH="0" baseline="0" dirty="0">
                <a:ln>
                  <a:noFill/>
                </a:ln>
                <a:solidFill>
                  <a:schemeClr val="tx1"/>
                </a:solidFill>
                <a:effectLst/>
                <a:latin typeface="Cambria" panose="02040503050406030204" pitchFamily="18" charset="0"/>
                <a:cs typeface="Arial" pitchFamily="34" charset="0"/>
              </a:endParaRPr>
            </a:p>
          </p:txBody>
        </p:sp>
        <p:sp>
          <p:nvSpPr>
            <p:cNvPr id="9" name="Text Box 8"/>
            <p:cNvSpPr txBox="1">
              <a:spLocks noChangeArrowheads="1"/>
            </p:cNvSpPr>
            <p:nvPr/>
          </p:nvSpPr>
          <p:spPr bwMode="auto">
            <a:xfrm>
              <a:off x="109942995" y="113900676"/>
              <a:ext cx="1038225" cy="257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dirty="0">
                  <a:ln>
                    <a:noFill/>
                  </a:ln>
                  <a:solidFill>
                    <a:srgbClr val="000000"/>
                  </a:solidFill>
                  <a:effectLst/>
                  <a:latin typeface="Cambria" panose="02040503050406030204" pitchFamily="18" charset="0"/>
                  <a:cs typeface="Arial" pitchFamily="34" charset="0"/>
                </a:rPr>
                <a:t>Carol J. Greer</a:t>
              </a:r>
              <a:endParaRPr kumimoji="0" lang="en-US" sz="1800" b="0" i="0" u="none" strike="noStrike" cap="none" normalizeH="0" baseline="0" dirty="0">
                <a:ln>
                  <a:noFill/>
                </a:ln>
                <a:solidFill>
                  <a:schemeClr val="tx1"/>
                </a:solidFill>
                <a:effectLst/>
                <a:latin typeface="Cambria" panose="02040503050406030204" pitchFamily="18" charset="0"/>
                <a:cs typeface="Arial" pitchFamily="34" charset="0"/>
              </a:endParaRPr>
            </a:p>
          </p:txBody>
        </p:sp>
        <p:pic>
          <p:nvPicPr>
            <p:cNvPr id="10" name="Picture 9" descr="DSC_226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8702618" y="112516151"/>
              <a:ext cx="1096034" cy="138323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pic>
          <p:nvPicPr>
            <p:cNvPr id="11" name="Picture 10"/>
            <p:cNvPicPr>
              <a:picLocks noChangeAspect="1" noChangeArrowheads="1"/>
            </p:cNvPicPr>
            <p:nvPr/>
          </p:nvPicPr>
          <p:blipFill>
            <a:blip r:embed="rId5" cstate="print">
              <a:extLst>
                <a:ext uri="{28A0092B-C50C-407E-A947-70E740481C1C}">
                  <a14:useLocalDpi xmlns:a14="http://schemas.microsoft.com/office/drawing/2010/main" val="0"/>
                </a:ext>
              </a:extLst>
            </a:blip>
            <a:stretch>
              <a:fillRect/>
            </a:stretch>
          </p:blipFill>
          <p:spPr bwMode="auto">
            <a:xfrm>
              <a:off x="111099324" y="112521478"/>
              <a:ext cx="1098702" cy="137866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12" name="Text Box 11"/>
            <p:cNvSpPr txBox="1">
              <a:spLocks noChangeArrowheads="1"/>
            </p:cNvSpPr>
            <p:nvPr/>
          </p:nvSpPr>
          <p:spPr bwMode="auto">
            <a:xfrm>
              <a:off x="111129562" y="113918268"/>
              <a:ext cx="1038225" cy="257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dirty="0">
                  <a:ln>
                    <a:noFill/>
                  </a:ln>
                  <a:solidFill>
                    <a:srgbClr val="000000"/>
                  </a:solidFill>
                  <a:effectLst/>
                  <a:latin typeface="Cambria" panose="02040503050406030204" pitchFamily="18" charset="0"/>
                  <a:cs typeface="Arial" pitchFamily="34" charset="0"/>
                </a:rPr>
                <a:t>Scott J. Linneweber</a:t>
              </a:r>
              <a:endParaRPr kumimoji="0" lang="en-US" sz="1800" b="0" i="0" u="none" strike="noStrike" cap="none" normalizeH="0" baseline="0" dirty="0">
                <a:ln>
                  <a:noFill/>
                </a:ln>
                <a:solidFill>
                  <a:schemeClr val="tx1"/>
                </a:solidFill>
                <a:effectLst/>
                <a:latin typeface="Cambria" panose="02040503050406030204" pitchFamily="18" charset="0"/>
                <a:cs typeface="Arial" pitchFamily="34" charset="0"/>
              </a:endParaRPr>
            </a:p>
          </p:txBody>
        </p:sp>
      </p:grpSp>
      <p:sp>
        <p:nvSpPr>
          <p:cNvPr id="13" name="Text Box 8"/>
          <p:cNvSpPr txBox="1">
            <a:spLocks noChangeArrowheads="1"/>
          </p:cNvSpPr>
          <p:nvPr/>
        </p:nvSpPr>
        <p:spPr bwMode="auto">
          <a:xfrm>
            <a:off x="6518228" y="4477419"/>
            <a:ext cx="1038249" cy="257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dirty="0">
                <a:ln>
                  <a:noFill/>
                </a:ln>
                <a:solidFill>
                  <a:srgbClr val="000000"/>
                </a:solidFill>
                <a:effectLst/>
                <a:latin typeface="Cambria" panose="02040503050406030204" pitchFamily="18" charset="0"/>
                <a:cs typeface="Arial" pitchFamily="34" charset="0"/>
              </a:rPr>
              <a:t>Associate Attorney</a:t>
            </a:r>
            <a:endParaRPr kumimoji="0" lang="en-US" sz="1800" b="0" i="0" u="none" strike="noStrike" cap="none" normalizeH="0" baseline="0" dirty="0">
              <a:ln>
                <a:noFill/>
              </a:ln>
              <a:solidFill>
                <a:schemeClr val="tx1"/>
              </a:solidFill>
              <a:effectLst/>
              <a:latin typeface="Cambria" panose="02040503050406030204" pitchFamily="18" charset="0"/>
              <a:cs typeface="Arial" pitchFamily="34" charset="0"/>
            </a:endParaRPr>
          </a:p>
        </p:txBody>
      </p:sp>
      <p:sp>
        <p:nvSpPr>
          <p:cNvPr id="14" name="Text Box 8"/>
          <p:cNvSpPr txBox="1">
            <a:spLocks noChangeArrowheads="1"/>
          </p:cNvSpPr>
          <p:nvPr/>
        </p:nvSpPr>
        <p:spPr bwMode="auto">
          <a:xfrm>
            <a:off x="7790188" y="4503198"/>
            <a:ext cx="1038249" cy="257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dirty="0">
                <a:ln>
                  <a:noFill/>
                </a:ln>
                <a:solidFill>
                  <a:srgbClr val="000000"/>
                </a:solidFill>
                <a:effectLst/>
                <a:latin typeface="Cambria" panose="02040503050406030204" pitchFamily="18" charset="0"/>
                <a:cs typeface="Arial" pitchFamily="34" charset="0"/>
              </a:rPr>
              <a:t>Associate Attorney</a:t>
            </a:r>
            <a:endParaRPr kumimoji="0" lang="en-US" sz="1800" b="0" i="0" u="none" strike="noStrike" cap="none" normalizeH="0" baseline="0" dirty="0">
              <a:ln>
                <a:noFill/>
              </a:ln>
              <a:solidFill>
                <a:schemeClr val="tx1"/>
              </a:solidFill>
              <a:effectLst/>
              <a:latin typeface="Cambria" panose="02040503050406030204" pitchFamily="18" charset="0"/>
              <a:cs typeface="Arial" pitchFamily="34" charset="0"/>
            </a:endParaRPr>
          </a:p>
        </p:txBody>
      </p:sp>
      <p:sp>
        <p:nvSpPr>
          <p:cNvPr id="15" name="Rectangle 14"/>
          <p:cNvSpPr/>
          <p:nvPr/>
        </p:nvSpPr>
        <p:spPr>
          <a:xfrm>
            <a:off x="5224871" y="4473736"/>
            <a:ext cx="1026243" cy="215444"/>
          </a:xfrm>
          <a:prstGeom prst="rect">
            <a:avLst/>
          </a:prstGeom>
        </p:spPr>
        <p:txBody>
          <a:bodyPr wrap="none">
            <a:spAutoFit/>
          </a:bodyPr>
          <a:lstStyle/>
          <a:p>
            <a:pPr lvl="0" algn="ctr" fontAlgn="base">
              <a:spcBef>
                <a:spcPct val="0"/>
              </a:spcBef>
              <a:spcAft>
                <a:spcPct val="0"/>
              </a:spcAft>
            </a:pPr>
            <a:r>
              <a:rPr lang="en-US" sz="800" dirty="0">
                <a:solidFill>
                  <a:srgbClr val="000000"/>
                </a:solidFill>
                <a:latin typeface="Cambria" panose="02040503050406030204" pitchFamily="18" charset="0"/>
                <a:cs typeface="Arial" pitchFamily="34" charset="0"/>
              </a:rPr>
              <a:t>Managing Attorney</a:t>
            </a:r>
            <a:endParaRPr lang="en-US" sz="800" dirty="0">
              <a:latin typeface="Cambria" panose="02040503050406030204" pitchFamily="18" charset="0"/>
              <a:cs typeface="Arial" pitchFamily="34" charset="0"/>
            </a:endParaRPr>
          </a:p>
        </p:txBody>
      </p:sp>
      <p:sp>
        <p:nvSpPr>
          <p:cNvPr id="17" name="TextBox 16"/>
          <p:cNvSpPr txBox="1"/>
          <p:nvPr/>
        </p:nvSpPr>
        <p:spPr>
          <a:xfrm>
            <a:off x="0" y="5715000"/>
            <a:ext cx="9144000" cy="877163"/>
          </a:xfrm>
          <a:prstGeom prst="rect">
            <a:avLst/>
          </a:prstGeom>
          <a:noFill/>
        </p:spPr>
        <p:txBody>
          <a:bodyPr wrap="square" rtlCol="0">
            <a:spAutoFit/>
          </a:bodyPr>
          <a:lstStyle/>
          <a:p>
            <a:pPr algn="ctr">
              <a:lnSpc>
                <a:spcPct val="150000"/>
              </a:lnSpc>
            </a:pPr>
            <a:r>
              <a:rPr lang="en-US" sz="1200" dirty="0">
                <a:latin typeface="Cambria" panose="02040503050406030204" pitchFamily="18" charset="0"/>
              </a:rPr>
              <a:t>8500 Keystone Crossing,  Suite 555, Indianapolis, IN 46240</a:t>
            </a:r>
          </a:p>
          <a:p>
            <a:pPr algn="ctr">
              <a:lnSpc>
                <a:spcPct val="150000"/>
              </a:lnSpc>
            </a:pPr>
            <a:r>
              <a:rPr lang="en-US" sz="1100" dirty="0">
                <a:latin typeface="Cambria" panose="02040503050406030204" pitchFamily="18" charset="0"/>
              </a:rPr>
              <a:t>Phone: (317) 726-1714           	       Fax: (317) 475-1270</a:t>
            </a:r>
          </a:p>
          <a:p>
            <a:pPr algn="ctr">
              <a:lnSpc>
                <a:spcPct val="150000"/>
              </a:lnSpc>
            </a:pPr>
            <a:r>
              <a:rPr lang="en-US" sz="1100" dirty="0">
                <a:solidFill>
                  <a:srgbClr val="0F243E"/>
                </a:solidFill>
                <a:latin typeface="Cambria" panose="02040503050406030204" pitchFamily="18" charset="0"/>
                <a:hlinkClick r:id="rId6"/>
              </a:rPr>
              <a:t>www.eagleandfein.com</a:t>
            </a:r>
            <a:r>
              <a:rPr lang="en-US" sz="1100" dirty="0">
                <a:solidFill>
                  <a:srgbClr val="0F243E"/>
                </a:solidFill>
                <a:latin typeface="Cambria" panose="02040503050406030204" pitchFamily="18" charset="0"/>
              </a:rPr>
              <a:t>                  </a:t>
            </a:r>
            <a:r>
              <a:rPr lang="en-US" sz="1100" dirty="0">
                <a:latin typeface="Cambria" panose="02040503050406030204" pitchFamily="18" charset="0"/>
              </a:rPr>
              <a:t>Facebook.com/EagleandFein</a:t>
            </a:r>
          </a:p>
        </p:txBody>
      </p:sp>
    </p:spTree>
    <p:extLst>
      <p:ext uri="{BB962C8B-B14F-4D97-AF65-F5344CB8AC3E}">
        <p14:creationId xmlns:p14="http://schemas.microsoft.com/office/powerpoint/2010/main" val="3717319993"/>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066800"/>
          </a:xfrm>
        </p:spPr>
        <p:txBody>
          <a:bodyPr>
            <a:normAutofit fontScale="90000"/>
          </a:bodyPr>
          <a:lstStyle/>
          <a:p>
            <a:pPr algn="ctr"/>
            <a:r>
              <a:rPr lang="en-US" sz="3600" dirty="0">
                <a:latin typeface="Cambria" panose="02040503050406030204" pitchFamily="18" charset="0"/>
              </a:rPr>
              <a:t>Family Trust Basis Opportunity</a:t>
            </a:r>
            <a:br>
              <a:rPr lang="en-US" sz="3600" dirty="0">
                <a:latin typeface="Cambria" panose="02040503050406030204" pitchFamily="18" charset="0"/>
              </a:rPr>
            </a:br>
            <a:r>
              <a:rPr lang="en-US" sz="3600" dirty="0">
                <a:latin typeface="Cambria" panose="02040503050406030204" pitchFamily="18" charset="0"/>
              </a:rPr>
              <a:t>Exempt Trust Basis Opportunity</a:t>
            </a:r>
            <a:endParaRPr lang="en-US" sz="36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905000"/>
            <a:ext cx="7939216" cy="4669536"/>
          </a:xfrm>
        </p:spPr>
        <p:txBody>
          <a:bodyPr>
            <a:normAutofit/>
          </a:bodyPr>
          <a:lstStyle/>
          <a:p>
            <a:pPr lvl="1">
              <a:buFont typeface="Wingdings" panose="05000000000000000000" pitchFamily="2" charset="2"/>
              <a:buChar char="§"/>
            </a:pPr>
            <a:r>
              <a:rPr lang="en-US" dirty="0">
                <a:latin typeface="Cambria" panose="02040503050406030204" pitchFamily="18" charset="0"/>
                <a:ea typeface="Cambria" panose="02040503050406030204" pitchFamily="18" charset="0"/>
              </a:rPr>
              <a:t>Family Trust a/k/a AB Trust, Creditor Shelter Trust, </a:t>
            </a:r>
            <a:br>
              <a:rPr lang="en-US" dirty="0">
                <a:latin typeface="Cambria" panose="02040503050406030204" pitchFamily="18" charset="0"/>
                <a:ea typeface="Cambria" panose="02040503050406030204" pitchFamily="18" charset="0"/>
              </a:rPr>
            </a:br>
            <a:r>
              <a:rPr lang="en-US" dirty="0">
                <a:latin typeface="Cambria" panose="02040503050406030204" pitchFamily="18" charset="0"/>
                <a:ea typeface="Cambria" panose="02040503050406030204" pitchFamily="18" charset="0"/>
              </a:rPr>
              <a:t>or Bypass Trust</a:t>
            </a:r>
          </a:p>
          <a:p>
            <a:pPr marL="274320" lvl="1" indent="0">
              <a:buNone/>
            </a:pPr>
            <a:endParaRPr lang="en-US" dirty="0">
              <a:latin typeface="Cambria" panose="02040503050406030204" pitchFamily="18" charset="0"/>
              <a:ea typeface="Cambria" panose="02040503050406030204" pitchFamily="18" charset="0"/>
            </a:endParaRPr>
          </a:p>
          <a:p>
            <a:pPr lvl="1">
              <a:buFont typeface="Wingdings" panose="05000000000000000000" pitchFamily="2" charset="2"/>
              <a:buChar char="§"/>
            </a:pPr>
            <a:r>
              <a:rPr lang="en-US" dirty="0">
                <a:latin typeface="Cambria" panose="02040503050406030204" pitchFamily="18" charset="0"/>
                <a:ea typeface="Cambria" panose="02040503050406030204" pitchFamily="18" charset="0"/>
              </a:rPr>
              <a:t>Exempt trusts from Generation Skipping Tax</a:t>
            </a:r>
          </a:p>
          <a:p>
            <a:pPr marL="274320" lvl="1" indent="0">
              <a:buNone/>
            </a:pPr>
            <a:endParaRPr lang="en-US" dirty="0">
              <a:latin typeface="Cambria" panose="02040503050406030204" pitchFamily="18" charset="0"/>
              <a:ea typeface="Cambria" panose="02040503050406030204" pitchFamily="18" charset="0"/>
            </a:endParaRPr>
          </a:p>
          <a:p>
            <a:pPr lvl="1">
              <a:buFont typeface="Wingdings" panose="05000000000000000000" pitchFamily="2" charset="2"/>
              <a:buChar char="§"/>
            </a:pPr>
            <a:r>
              <a:rPr lang="en-US" dirty="0">
                <a:latin typeface="Cambria" panose="02040503050406030204" pitchFamily="18" charset="0"/>
                <a:ea typeface="Cambria" panose="02040503050406030204" pitchFamily="18" charset="0"/>
              </a:rPr>
              <a:t>Family Trust and Exempt Trusts are </a:t>
            </a:r>
            <a:r>
              <a:rPr lang="en-US" b="1" i="1" dirty="0">
                <a:latin typeface="Cambria" panose="02040503050406030204" pitchFamily="18" charset="0"/>
                <a:ea typeface="Cambria" panose="02040503050406030204" pitchFamily="18" charset="0"/>
              </a:rPr>
              <a:t>excluded</a:t>
            </a:r>
            <a:r>
              <a:rPr lang="en-US" dirty="0">
                <a:latin typeface="Cambria" panose="02040503050406030204" pitchFamily="18" charset="0"/>
                <a:ea typeface="Cambria" panose="02040503050406030204" pitchFamily="18" charset="0"/>
              </a:rPr>
              <a:t> from </a:t>
            </a:r>
            <a:br>
              <a:rPr lang="en-US" dirty="0">
                <a:latin typeface="Cambria" panose="02040503050406030204" pitchFamily="18" charset="0"/>
                <a:ea typeface="Cambria" panose="02040503050406030204" pitchFamily="18" charset="0"/>
              </a:rPr>
            </a:br>
            <a:r>
              <a:rPr lang="en-US" dirty="0">
                <a:latin typeface="Cambria" panose="02040503050406030204" pitchFamily="18" charset="0"/>
                <a:ea typeface="Cambria" panose="02040503050406030204" pitchFamily="18" charset="0"/>
              </a:rPr>
              <a:t>the taxable estate of spouse or beneficiary</a:t>
            </a:r>
          </a:p>
          <a:p>
            <a:pPr marL="274320" lvl="1" indent="0">
              <a:buNone/>
            </a:pPr>
            <a:endParaRPr lang="en-US" dirty="0">
              <a:latin typeface="Cambria" panose="02040503050406030204" pitchFamily="18" charset="0"/>
              <a:ea typeface="Cambria" panose="02040503050406030204" pitchFamily="18" charset="0"/>
            </a:endParaRPr>
          </a:p>
          <a:p>
            <a:pPr lvl="1">
              <a:buFont typeface="Wingdings" panose="05000000000000000000" pitchFamily="2" charset="2"/>
              <a:buChar char="§"/>
            </a:pPr>
            <a:r>
              <a:rPr lang="en-US" dirty="0">
                <a:latin typeface="Cambria" panose="02040503050406030204" pitchFamily="18" charset="0"/>
                <a:ea typeface="Cambria" panose="02040503050406030204" pitchFamily="18" charset="0"/>
              </a:rPr>
              <a:t>Exemption amount $11,580,000</a:t>
            </a:r>
          </a:p>
          <a:p>
            <a:pPr lvl="2">
              <a:buFontTx/>
              <a:buChar char="-"/>
            </a:pPr>
            <a:r>
              <a:rPr lang="en-US" dirty="0">
                <a:latin typeface="Cambria" panose="02040503050406030204" pitchFamily="18" charset="0"/>
                <a:ea typeface="Cambria" panose="02040503050406030204" pitchFamily="18" charset="0"/>
              </a:rPr>
              <a:t>each spouse</a:t>
            </a:r>
          </a:p>
          <a:p>
            <a:pPr lvl="2">
              <a:buFontTx/>
              <a:buChar char="-"/>
            </a:pPr>
            <a:r>
              <a:rPr lang="en-US" dirty="0">
                <a:latin typeface="Cambria" panose="02040503050406030204" pitchFamily="18" charset="0"/>
                <a:ea typeface="Cambria" panose="02040503050406030204" pitchFamily="18" charset="0"/>
              </a:rPr>
              <a:t>portability </a:t>
            </a:r>
          </a:p>
          <a:p>
            <a:pPr marL="548640" lvl="2" indent="0">
              <a:buNone/>
            </a:pPr>
            <a:endParaRPr lang="en-US" sz="2000" dirty="0">
              <a:latin typeface="Cambria" panose="02040503050406030204" pitchFamily="18" charset="0"/>
              <a:ea typeface="Cambria" panose="02040503050406030204" pitchFamily="18" charset="0"/>
            </a:endParaRPr>
          </a:p>
          <a:p>
            <a:pPr lvl="1">
              <a:buFont typeface="Wingdings" panose="05000000000000000000" pitchFamily="2" charset="2"/>
              <a:buChar char="§"/>
            </a:pPr>
            <a:r>
              <a:rPr lang="en-US" dirty="0">
                <a:latin typeface="Cambria" panose="02040503050406030204" pitchFamily="18" charset="0"/>
                <a:ea typeface="Cambria" panose="02040503050406030204" pitchFamily="18" charset="0"/>
              </a:rPr>
              <a:t>Search tax returns files for keywords</a:t>
            </a:r>
          </a:p>
          <a:p>
            <a:pPr lvl="1">
              <a:buFont typeface="Wingdings" panose="05000000000000000000" pitchFamily="2" charset="2"/>
              <a:buChar char="§"/>
            </a:pPr>
            <a:endParaRPr lang="en-US" sz="2200" dirty="0">
              <a:solidFill>
                <a:srgbClr val="FF0000"/>
              </a:solidFill>
            </a:endParaRPr>
          </a:p>
          <a:p>
            <a:pPr marL="274320" lvl="1" indent="0">
              <a:buNone/>
            </a:pPr>
            <a:endParaRPr lang="en-US" sz="1800" dirty="0"/>
          </a:p>
        </p:txBody>
      </p:sp>
      <p:sp>
        <p:nvSpPr>
          <p:cNvPr id="5" name="Slide Number Placeholder 4"/>
          <p:cNvSpPr>
            <a:spLocks noGrp="1"/>
          </p:cNvSpPr>
          <p:nvPr>
            <p:ph type="sldNum" sz="quarter" idx="12"/>
          </p:nvPr>
        </p:nvSpPr>
        <p:spPr>
          <a:xfrm>
            <a:off x="8396416" y="0"/>
            <a:ext cx="716692" cy="329184"/>
          </a:xfrm>
        </p:spPr>
        <p:txBody>
          <a:bodyPr/>
          <a:lstStyle/>
          <a:p>
            <a:fld id="{719E2BCC-4835-448A-86EF-ED9AEC104379}" type="slidenum">
              <a:rPr lang="en-US" smtClean="0">
                <a:latin typeface="Cambria" panose="02040503050406030204" pitchFamily="18" charset="0"/>
              </a:rPr>
              <a:t>5</a:t>
            </a:fld>
            <a:endParaRPr lang="en-US" dirty="0">
              <a:latin typeface="Cambria" panose="02040503050406030204" pitchFamily="18" charset="0"/>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10616" y="5896527"/>
            <a:ext cx="685800" cy="656673"/>
          </a:xfrm>
          <a:prstGeom prst="rect">
            <a:avLst/>
          </a:prstGeom>
        </p:spPr>
      </p:pic>
    </p:spTree>
    <p:extLst>
      <p:ext uri="{BB962C8B-B14F-4D97-AF65-F5344CB8AC3E}">
        <p14:creationId xmlns:p14="http://schemas.microsoft.com/office/powerpoint/2010/main" val="118972022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066800"/>
          </a:xfrm>
        </p:spPr>
        <p:txBody>
          <a:bodyPr>
            <a:normAutofit fontScale="90000"/>
          </a:bodyPr>
          <a:lstStyle/>
          <a:p>
            <a:pPr algn="ctr"/>
            <a:r>
              <a:rPr lang="en-US" sz="3600" dirty="0">
                <a:latin typeface="Cambria" panose="02040503050406030204" pitchFamily="18" charset="0"/>
              </a:rPr>
              <a:t>Family Trust Basis Opportunity</a:t>
            </a:r>
            <a:br>
              <a:rPr lang="en-US" sz="3600" dirty="0">
                <a:latin typeface="Cambria" panose="02040503050406030204" pitchFamily="18" charset="0"/>
              </a:rPr>
            </a:br>
            <a:r>
              <a:rPr lang="en-US" sz="3600" dirty="0">
                <a:latin typeface="Cambria" panose="02040503050406030204" pitchFamily="18" charset="0"/>
              </a:rPr>
              <a:t>Exempt Trust Basis Opportunity</a:t>
            </a:r>
            <a:endParaRPr lang="en-US" sz="36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905000"/>
            <a:ext cx="7939216" cy="4669536"/>
          </a:xfrm>
        </p:spPr>
        <p:txBody>
          <a:bodyPr>
            <a:normAutofit/>
          </a:bodyPr>
          <a:lstStyle/>
          <a:p>
            <a:pPr lvl="1">
              <a:buFont typeface="Wingdings" panose="05000000000000000000" pitchFamily="2" charset="2"/>
              <a:buChar char="§"/>
            </a:pPr>
            <a:r>
              <a:rPr lang="en-US" dirty="0">
                <a:latin typeface="Cambria" panose="02040503050406030204" pitchFamily="18" charset="0"/>
                <a:ea typeface="Cambria" panose="02040503050406030204" pitchFamily="18" charset="0"/>
              </a:rPr>
              <a:t>Family Trust:</a:t>
            </a:r>
          </a:p>
          <a:p>
            <a:pPr lvl="2">
              <a:buFontTx/>
              <a:buChar char="-"/>
            </a:pPr>
            <a:r>
              <a:rPr lang="en-US" dirty="0">
                <a:latin typeface="Cambria" panose="02040503050406030204" pitchFamily="18" charset="0"/>
                <a:ea typeface="Cambria" panose="02040503050406030204" pitchFamily="18" charset="0"/>
              </a:rPr>
              <a:t>No step-up in basis on death</a:t>
            </a:r>
          </a:p>
          <a:p>
            <a:pPr lvl="2">
              <a:buFontTx/>
              <a:buChar char="-"/>
            </a:pPr>
            <a:r>
              <a:rPr lang="en-US" dirty="0">
                <a:latin typeface="Cambria" panose="02040503050406030204" pitchFamily="18" charset="0"/>
                <a:ea typeface="Cambria" panose="02040503050406030204" pitchFamily="18" charset="0"/>
              </a:rPr>
              <a:t>Surviving spouse likely has no estate tax issue</a:t>
            </a:r>
          </a:p>
          <a:p>
            <a:pPr lvl="3">
              <a:buFontTx/>
              <a:buChar char="-"/>
            </a:pPr>
            <a:r>
              <a:rPr lang="en-US" sz="1800" dirty="0">
                <a:latin typeface="Cambria" panose="02040503050406030204" pitchFamily="18" charset="0"/>
                <a:ea typeface="Cambria" panose="02040503050406030204" pitchFamily="18" charset="0"/>
              </a:rPr>
              <a:t>Exemption $11,580,000 decreasing to $6,600,000 by 2026</a:t>
            </a:r>
          </a:p>
          <a:p>
            <a:pPr lvl="3">
              <a:buFontTx/>
              <a:buChar char="-"/>
            </a:pPr>
            <a:r>
              <a:rPr lang="en-US" sz="1800" dirty="0">
                <a:latin typeface="Cambria" panose="02040503050406030204" pitchFamily="18" charset="0"/>
                <a:ea typeface="Cambria" panose="02040503050406030204" pitchFamily="18" charset="0"/>
              </a:rPr>
              <a:t>Bernie Sanders proposal - $3,500,000</a:t>
            </a:r>
          </a:p>
          <a:p>
            <a:pPr marL="822960" lvl="3" indent="0">
              <a:buNone/>
            </a:pPr>
            <a:endParaRPr lang="en-US" sz="2000" dirty="0">
              <a:latin typeface="Cambria" panose="02040503050406030204" pitchFamily="18" charset="0"/>
              <a:ea typeface="Cambria" panose="02040503050406030204" pitchFamily="18" charset="0"/>
            </a:endParaRPr>
          </a:p>
          <a:p>
            <a:pPr lvl="1">
              <a:buFont typeface="Wingdings" panose="05000000000000000000" pitchFamily="2" charset="2"/>
              <a:buChar char="§"/>
            </a:pPr>
            <a:r>
              <a:rPr lang="en-US" dirty="0">
                <a:latin typeface="Cambria" panose="02040503050406030204" pitchFamily="18" charset="0"/>
                <a:ea typeface="Cambria" panose="02040503050406030204" pitchFamily="18" charset="0"/>
              </a:rPr>
              <a:t>Exempt Trust:</a:t>
            </a:r>
          </a:p>
          <a:p>
            <a:pPr lvl="2">
              <a:buFontTx/>
              <a:buChar char="-"/>
            </a:pPr>
            <a:r>
              <a:rPr lang="en-US" dirty="0">
                <a:latin typeface="Cambria" panose="02040503050406030204" pitchFamily="18" charset="0"/>
                <a:ea typeface="Cambria" panose="02040503050406030204" pitchFamily="18" charset="0"/>
              </a:rPr>
              <a:t>No step-up in basis on death</a:t>
            </a:r>
          </a:p>
          <a:p>
            <a:pPr lvl="2">
              <a:buFontTx/>
              <a:buChar char="-"/>
            </a:pPr>
            <a:r>
              <a:rPr lang="en-US" dirty="0">
                <a:latin typeface="Cambria" panose="02040503050406030204" pitchFamily="18" charset="0"/>
                <a:ea typeface="Cambria" panose="02040503050406030204" pitchFamily="18" charset="0"/>
              </a:rPr>
              <a:t>Beneficiary likely has no estate tax issue</a:t>
            </a:r>
            <a:endParaRPr lang="en-US" dirty="0">
              <a:solidFill>
                <a:srgbClr val="FF0000"/>
              </a:solidFill>
              <a:latin typeface="Cambria" panose="02040503050406030204" pitchFamily="18" charset="0"/>
              <a:ea typeface="Cambria" panose="02040503050406030204" pitchFamily="18" charset="0"/>
            </a:endParaRPr>
          </a:p>
          <a:p>
            <a:pPr marL="274320" lvl="1" indent="0">
              <a:buNone/>
            </a:pPr>
            <a:endParaRPr lang="en-US" sz="1800" dirty="0"/>
          </a:p>
        </p:txBody>
      </p:sp>
      <p:sp>
        <p:nvSpPr>
          <p:cNvPr id="5" name="Slide Number Placeholder 4"/>
          <p:cNvSpPr>
            <a:spLocks noGrp="1"/>
          </p:cNvSpPr>
          <p:nvPr>
            <p:ph type="sldNum" sz="quarter" idx="12"/>
          </p:nvPr>
        </p:nvSpPr>
        <p:spPr>
          <a:xfrm>
            <a:off x="8382000" y="0"/>
            <a:ext cx="762000" cy="329184"/>
          </a:xfrm>
        </p:spPr>
        <p:txBody>
          <a:bodyPr/>
          <a:lstStyle/>
          <a:p>
            <a:fld id="{719E2BCC-4835-448A-86EF-ED9AEC104379}" type="slidenum">
              <a:rPr lang="en-US" smtClean="0">
                <a:latin typeface="Cambria" panose="02040503050406030204" pitchFamily="18" charset="0"/>
              </a:rPr>
              <a:t>6</a:t>
            </a:fld>
            <a:endParaRPr lang="en-US" dirty="0">
              <a:latin typeface="Cambria" panose="02040503050406030204" pitchFamily="18" charset="0"/>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10616" y="5896527"/>
            <a:ext cx="685800" cy="656673"/>
          </a:xfrm>
          <a:prstGeom prst="rect">
            <a:avLst/>
          </a:prstGeom>
        </p:spPr>
      </p:pic>
    </p:spTree>
    <p:extLst>
      <p:ext uri="{BB962C8B-B14F-4D97-AF65-F5344CB8AC3E}">
        <p14:creationId xmlns:p14="http://schemas.microsoft.com/office/powerpoint/2010/main" val="511899820"/>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066800"/>
          </a:xfrm>
        </p:spPr>
        <p:txBody>
          <a:bodyPr>
            <a:normAutofit fontScale="90000"/>
          </a:bodyPr>
          <a:lstStyle/>
          <a:p>
            <a:pPr algn="ctr"/>
            <a:r>
              <a:rPr lang="en-US" sz="3600" dirty="0">
                <a:latin typeface="Cambria" panose="02040503050406030204" pitchFamily="18" charset="0"/>
              </a:rPr>
              <a:t>Family Trust Basis Opportunity</a:t>
            </a:r>
            <a:br>
              <a:rPr lang="en-US" sz="3600" dirty="0">
                <a:latin typeface="Cambria" panose="02040503050406030204" pitchFamily="18" charset="0"/>
              </a:rPr>
            </a:br>
            <a:r>
              <a:rPr lang="en-US" sz="3600" dirty="0">
                <a:latin typeface="Cambria" panose="02040503050406030204" pitchFamily="18" charset="0"/>
              </a:rPr>
              <a:t>Exempt Trust Basis Opportunity</a:t>
            </a:r>
            <a:endParaRPr lang="en-US" sz="3600" dirty="0">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12"/>
          </p:nvPr>
        </p:nvSpPr>
        <p:spPr>
          <a:xfrm>
            <a:off x="8396416" y="0"/>
            <a:ext cx="747584" cy="329184"/>
          </a:xfrm>
        </p:spPr>
        <p:txBody>
          <a:bodyPr/>
          <a:lstStyle/>
          <a:p>
            <a:fld id="{719E2BCC-4835-448A-86EF-ED9AEC104379}" type="slidenum">
              <a:rPr lang="en-US" smtClean="0">
                <a:latin typeface="Cambria" panose="02040503050406030204" pitchFamily="18" charset="0"/>
              </a:rPr>
              <a:t>7</a:t>
            </a:fld>
            <a:endParaRPr lang="en-US" dirty="0">
              <a:latin typeface="Cambria" panose="02040503050406030204" pitchFamily="18" charset="0"/>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10616" y="5896527"/>
            <a:ext cx="685800" cy="656673"/>
          </a:xfrm>
          <a:prstGeom prst="rect">
            <a:avLst/>
          </a:prstGeom>
        </p:spPr>
      </p:pic>
      <p:sp>
        <p:nvSpPr>
          <p:cNvPr id="9" name="Content Placeholder 2"/>
          <p:cNvSpPr txBox="1">
            <a:spLocks/>
          </p:cNvSpPr>
          <p:nvPr/>
        </p:nvSpPr>
        <p:spPr>
          <a:xfrm>
            <a:off x="457200" y="1981200"/>
            <a:ext cx="7939216" cy="4495800"/>
          </a:xfrm>
          <a:prstGeom prst="rect">
            <a:avLst/>
          </a:prstGeom>
        </p:spPr>
        <p:txBody>
          <a:bodyPr vert="horz" lIns="91440" tIns="45720" rIns="91440" bIns="45720" rtlCol="0">
            <a:norm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buNone/>
            </a:pPr>
            <a:br>
              <a:rPr lang="en-US" sz="2000" dirty="0"/>
            </a:br>
            <a:r>
              <a:rPr lang="en-US" sz="2000" dirty="0">
                <a:latin typeface="Cambria" panose="02040503050406030204" pitchFamily="18" charset="0"/>
                <a:ea typeface="Cambria" panose="02040503050406030204" pitchFamily="18" charset="0"/>
              </a:rPr>
              <a:t>Planning Opportunity - Causing the Excluded Trust to be included in the Estate of the Spouse/Beneficiary:</a:t>
            </a:r>
          </a:p>
          <a:p>
            <a:pPr marL="0" indent="0">
              <a:buNone/>
            </a:pPr>
            <a:endParaRPr lang="en-US" sz="2000" dirty="0">
              <a:latin typeface="Cambria" panose="02040503050406030204" pitchFamily="18" charset="0"/>
              <a:ea typeface="Cambria" panose="02040503050406030204" pitchFamily="18" charset="0"/>
            </a:endParaRPr>
          </a:p>
          <a:p>
            <a:pPr lvl="1">
              <a:buFont typeface="Wingdings" panose="05000000000000000000" pitchFamily="2" charset="2"/>
              <a:buChar char="§"/>
            </a:pPr>
            <a:r>
              <a:rPr lang="en-US" sz="1800" dirty="0">
                <a:latin typeface="Cambria" panose="02040503050406030204" pitchFamily="18" charset="0"/>
                <a:ea typeface="Cambria" panose="02040503050406030204" pitchFamily="18" charset="0"/>
              </a:rPr>
              <a:t>Step-up in basis to FMV on date of death of Spouse/Beneficiary</a:t>
            </a:r>
          </a:p>
        </p:txBody>
      </p:sp>
      <p:pic>
        <p:nvPicPr>
          <p:cNvPr id="1026" name="Picture 2" descr="Image result for step-up-in basis">
            <a:extLst>
              <a:ext uri="{FF2B5EF4-FFF2-40B4-BE49-F238E27FC236}">
                <a16:creationId xmlns:a16="http://schemas.microsoft.com/office/drawing/2014/main" id="{2FDA517E-78BF-4D81-9F3A-774BDCC0230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47698" y="4785431"/>
            <a:ext cx="3848603" cy="16915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68321231"/>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066800"/>
          </a:xfrm>
        </p:spPr>
        <p:txBody>
          <a:bodyPr>
            <a:normAutofit fontScale="90000"/>
          </a:bodyPr>
          <a:lstStyle/>
          <a:p>
            <a:pPr algn="ctr"/>
            <a:r>
              <a:rPr lang="en-US" sz="3600" dirty="0">
                <a:latin typeface="Cambria" panose="02040503050406030204" pitchFamily="18" charset="0"/>
              </a:rPr>
              <a:t>Family Trust Basis Opportunity</a:t>
            </a:r>
            <a:br>
              <a:rPr lang="en-US" sz="3600" dirty="0">
                <a:latin typeface="Cambria" panose="02040503050406030204" pitchFamily="18" charset="0"/>
              </a:rPr>
            </a:br>
            <a:r>
              <a:rPr lang="en-US" sz="3600" dirty="0">
                <a:latin typeface="Cambria" panose="02040503050406030204" pitchFamily="18" charset="0"/>
              </a:rPr>
              <a:t>Exempt Trust Basis Opportunity</a:t>
            </a:r>
            <a:endParaRPr lang="en-US" sz="36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905000"/>
            <a:ext cx="7939216" cy="4669536"/>
          </a:xfrm>
        </p:spPr>
        <p:txBody>
          <a:bodyPr>
            <a:normAutofit/>
          </a:bodyPr>
          <a:lstStyle/>
          <a:p>
            <a:pPr lvl="1">
              <a:buFont typeface="Wingdings" panose="05000000000000000000" pitchFamily="2" charset="2"/>
              <a:buChar char="§"/>
            </a:pPr>
            <a:r>
              <a:rPr lang="en-US" dirty="0">
                <a:latin typeface="Cambria" panose="02040503050406030204" pitchFamily="18" charset="0"/>
                <a:ea typeface="Cambria" panose="02040503050406030204" pitchFamily="18" charset="0"/>
              </a:rPr>
              <a:t>How to accomplish:</a:t>
            </a:r>
          </a:p>
          <a:p>
            <a:pPr lvl="2">
              <a:buFontTx/>
              <a:buChar char="-"/>
            </a:pPr>
            <a:r>
              <a:rPr lang="en-US" dirty="0">
                <a:latin typeface="Cambria" panose="02040503050406030204" pitchFamily="18" charset="0"/>
                <a:ea typeface="Cambria" panose="02040503050406030204" pitchFamily="18" charset="0"/>
              </a:rPr>
              <a:t>Court Modify to Terminate Trust</a:t>
            </a:r>
          </a:p>
          <a:p>
            <a:pPr lvl="3">
              <a:buFontTx/>
              <a:buChar char="-"/>
            </a:pPr>
            <a:r>
              <a:rPr lang="en-US" sz="1800" dirty="0">
                <a:latin typeface="Cambria" panose="02040503050406030204" pitchFamily="18" charset="0"/>
                <a:ea typeface="Cambria" panose="02040503050406030204" pitchFamily="18" charset="0"/>
              </a:rPr>
              <a:t>Ind. Code § 30-4-3-24.4</a:t>
            </a:r>
          </a:p>
          <a:p>
            <a:pPr lvl="3">
              <a:buFontTx/>
              <a:buChar char="-"/>
            </a:pPr>
            <a:endParaRPr lang="en-US" sz="1800" dirty="0">
              <a:latin typeface="Cambria" panose="02040503050406030204" pitchFamily="18" charset="0"/>
              <a:ea typeface="Cambria" panose="02040503050406030204" pitchFamily="18" charset="0"/>
            </a:endParaRPr>
          </a:p>
          <a:p>
            <a:pPr lvl="2">
              <a:buFontTx/>
              <a:buChar char="-"/>
            </a:pPr>
            <a:r>
              <a:rPr lang="en-US" dirty="0">
                <a:latin typeface="Cambria" panose="02040503050406030204" pitchFamily="18" charset="0"/>
                <a:ea typeface="Cambria" panose="02040503050406030204" pitchFamily="18" charset="0"/>
              </a:rPr>
              <a:t>Court Modification to Add Special General Power of Appointment</a:t>
            </a:r>
          </a:p>
          <a:p>
            <a:pPr lvl="3">
              <a:buFontTx/>
              <a:buChar char="-"/>
            </a:pPr>
            <a:r>
              <a:rPr lang="en-US" sz="1800" dirty="0">
                <a:latin typeface="Cambria" panose="02040503050406030204" pitchFamily="18" charset="0"/>
                <a:ea typeface="Cambria" panose="02040503050406030204" pitchFamily="18" charset="0"/>
              </a:rPr>
              <a:t>Power of Appt. – limited to exercise in favor </a:t>
            </a:r>
            <a:br>
              <a:rPr lang="en-US" sz="1800" dirty="0">
                <a:latin typeface="Cambria" panose="02040503050406030204" pitchFamily="18" charset="0"/>
                <a:ea typeface="Cambria" panose="02040503050406030204" pitchFamily="18" charset="0"/>
              </a:rPr>
            </a:br>
            <a:r>
              <a:rPr lang="en-US" sz="1800" dirty="0">
                <a:latin typeface="Cambria" panose="02040503050406030204" pitchFamily="18" charset="0"/>
                <a:ea typeface="Cambria" panose="02040503050406030204" pitchFamily="18" charset="0"/>
              </a:rPr>
              <a:t>descendants and/or credits</a:t>
            </a:r>
          </a:p>
          <a:p>
            <a:pPr lvl="3">
              <a:buFontTx/>
              <a:buChar char="-"/>
            </a:pPr>
            <a:r>
              <a:rPr lang="en-US" sz="1800" dirty="0">
                <a:latin typeface="Cambria" panose="02040503050406030204" pitchFamily="18" charset="0"/>
                <a:ea typeface="Cambria" panose="02040503050406030204" pitchFamily="18" charset="0"/>
              </a:rPr>
              <a:t>Allowing for appointment to credits cause </a:t>
            </a:r>
            <a:br>
              <a:rPr lang="en-US" sz="1800" dirty="0">
                <a:latin typeface="Cambria" panose="02040503050406030204" pitchFamily="18" charset="0"/>
                <a:ea typeface="Cambria" panose="02040503050406030204" pitchFamily="18" charset="0"/>
              </a:rPr>
            </a:br>
            <a:r>
              <a:rPr lang="en-US" sz="1800" dirty="0">
                <a:latin typeface="Cambria" panose="02040503050406030204" pitchFamily="18" charset="0"/>
                <a:ea typeface="Cambria" panose="02040503050406030204" pitchFamily="18" charset="0"/>
              </a:rPr>
              <a:t>estate inclusions</a:t>
            </a:r>
          </a:p>
          <a:p>
            <a:pPr lvl="3">
              <a:buFontTx/>
              <a:buChar char="-"/>
            </a:pPr>
            <a:r>
              <a:rPr lang="en-US" sz="1800" dirty="0">
                <a:latin typeface="Cambria" panose="02040503050406030204" pitchFamily="18" charset="0"/>
                <a:ea typeface="Cambria" panose="02040503050406030204" pitchFamily="18" charset="0"/>
              </a:rPr>
              <a:t>Can add Independent Trustee Provision that </a:t>
            </a:r>
            <a:br>
              <a:rPr lang="en-US" sz="1800" dirty="0">
                <a:latin typeface="Cambria" panose="02040503050406030204" pitchFamily="18" charset="0"/>
                <a:ea typeface="Cambria" panose="02040503050406030204" pitchFamily="18" charset="0"/>
              </a:rPr>
            </a:br>
            <a:r>
              <a:rPr lang="en-US" sz="1800" dirty="0">
                <a:latin typeface="Cambria" panose="02040503050406030204" pitchFamily="18" charset="0"/>
                <a:ea typeface="Cambria" panose="02040503050406030204" pitchFamily="18" charset="0"/>
              </a:rPr>
              <a:t>allows Independent Trust turn off the </a:t>
            </a:r>
            <a:br>
              <a:rPr lang="en-US" sz="1800" dirty="0">
                <a:latin typeface="Cambria" panose="02040503050406030204" pitchFamily="18" charset="0"/>
                <a:ea typeface="Cambria" panose="02040503050406030204" pitchFamily="18" charset="0"/>
              </a:rPr>
            </a:br>
            <a:r>
              <a:rPr lang="en-US" sz="1800" dirty="0">
                <a:latin typeface="Cambria" panose="02040503050406030204" pitchFamily="18" charset="0"/>
                <a:ea typeface="Cambria" panose="02040503050406030204" pitchFamily="18" charset="0"/>
              </a:rPr>
              <a:t>Power of Appointment if laws can unfavorable</a:t>
            </a:r>
          </a:p>
          <a:p>
            <a:pPr lvl="3">
              <a:buFontTx/>
              <a:buChar char="-"/>
            </a:pPr>
            <a:endParaRPr lang="en-US" dirty="0"/>
          </a:p>
        </p:txBody>
      </p:sp>
      <p:sp>
        <p:nvSpPr>
          <p:cNvPr id="5" name="Slide Number Placeholder 4"/>
          <p:cNvSpPr>
            <a:spLocks noGrp="1"/>
          </p:cNvSpPr>
          <p:nvPr>
            <p:ph type="sldNum" sz="quarter" idx="12"/>
          </p:nvPr>
        </p:nvSpPr>
        <p:spPr>
          <a:xfrm>
            <a:off x="8396416" y="0"/>
            <a:ext cx="747584" cy="329184"/>
          </a:xfrm>
        </p:spPr>
        <p:txBody>
          <a:bodyPr/>
          <a:lstStyle/>
          <a:p>
            <a:fld id="{719E2BCC-4835-448A-86EF-ED9AEC104379}" type="slidenum">
              <a:rPr lang="en-US" smtClean="0">
                <a:latin typeface="Cambria" panose="02040503050406030204" pitchFamily="18" charset="0"/>
              </a:rPr>
              <a:t>8</a:t>
            </a:fld>
            <a:endParaRPr lang="en-US" dirty="0">
              <a:latin typeface="Cambria" panose="02040503050406030204" pitchFamily="18" charset="0"/>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10616" y="5896527"/>
            <a:ext cx="685800" cy="656673"/>
          </a:xfrm>
          <a:prstGeom prst="rect">
            <a:avLst/>
          </a:prstGeom>
        </p:spPr>
      </p:pic>
    </p:spTree>
    <p:extLst>
      <p:ext uri="{BB962C8B-B14F-4D97-AF65-F5344CB8AC3E}">
        <p14:creationId xmlns:p14="http://schemas.microsoft.com/office/powerpoint/2010/main" val="398911043"/>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066800"/>
          </a:xfrm>
        </p:spPr>
        <p:txBody>
          <a:bodyPr>
            <a:normAutofit fontScale="90000"/>
          </a:bodyPr>
          <a:lstStyle/>
          <a:p>
            <a:pPr algn="ctr"/>
            <a:r>
              <a:rPr lang="en-US" sz="3600" dirty="0">
                <a:latin typeface="Cambria" panose="02040503050406030204" pitchFamily="18" charset="0"/>
              </a:rPr>
              <a:t>Family Trust Basis Opportunity</a:t>
            </a:r>
            <a:br>
              <a:rPr lang="en-US" sz="3600" dirty="0">
                <a:latin typeface="Cambria" panose="02040503050406030204" pitchFamily="18" charset="0"/>
              </a:rPr>
            </a:br>
            <a:r>
              <a:rPr lang="en-US" sz="3600" dirty="0">
                <a:latin typeface="Cambria" panose="02040503050406030204" pitchFamily="18" charset="0"/>
              </a:rPr>
              <a:t>Exempt Trust Basis Opportunity</a:t>
            </a:r>
            <a:endParaRPr lang="en-US" sz="3600" dirty="0">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12"/>
          </p:nvPr>
        </p:nvSpPr>
        <p:spPr>
          <a:xfrm>
            <a:off x="8379941" y="0"/>
            <a:ext cx="762000" cy="329184"/>
          </a:xfrm>
        </p:spPr>
        <p:txBody>
          <a:bodyPr/>
          <a:lstStyle/>
          <a:p>
            <a:fld id="{719E2BCC-4835-448A-86EF-ED9AEC104379}" type="slidenum">
              <a:rPr lang="en-US" smtClean="0">
                <a:latin typeface="Cambria" panose="02040503050406030204" pitchFamily="18" charset="0"/>
              </a:rPr>
              <a:t>9</a:t>
            </a:fld>
            <a:endParaRPr lang="en-US" dirty="0">
              <a:latin typeface="Cambria" panose="02040503050406030204" pitchFamily="18" charset="0"/>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10616" y="5896527"/>
            <a:ext cx="685800" cy="656673"/>
          </a:xfrm>
          <a:prstGeom prst="rect">
            <a:avLst/>
          </a:prstGeom>
        </p:spPr>
      </p:pic>
      <p:sp>
        <p:nvSpPr>
          <p:cNvPr id="9" name="Content Placeholder 2"/>
          <p:cNvSpPr txBox="1">
            <a:spLocks/>
          </p:cNvSpPr>
          <p:nvPr/>
        </p:nvSpPr>
        <p:spPr>
          <a:xfrm>
            <a:off x="457200" y="1981200"/>
            <a:ext cx="7939216" cy="4495800"/>
          </a:xfrm>
          <a:prstGeom prst="rect">
            <a:avLst/>
          </a:prstGeom>
        </p:spPr>
        <p:txBody>
          <a:bodyPr vert="horz" lIns="91440" tIns="45720" rIns="91440" bIns="45720" rtlCol="0">
            <a:no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a:buFont typeface="Wingdings" panose="05000000000000000000" pitchFamily="2" charset="2"/>
              <a:buChar char="§"/>
            </a:pPr>
            <a:r>
              <a:rPr lang="en-US" sz="2000" dirty="0">
                <a:latin typeface="Cambria" panose="02040503050406030204" pitchFamily="18" charset="0"/>
                <a:ea typeface="Cambria" panose="02040503050406030204" pitchFamily="18" charset="0"/>
              </a:rPr>
              <a:t>How to accomplish:</a:t>
            </a:r>
            <a:br>
              <a:rPr lang="en-US" sz="1800" dirty="0">
                <a:latin typeface="Cambria" panose="02040503050406030204" pitchFamily="18" charset="0"/>
                <a:ea typeface="Cambria" panose="02040503050406030204" pitchFamily="18" charset="0"/>
              </a:rPr>
            </a:br>
            <a:r>
              <a:rPr lang="en-US" sz="1800" dirty="0">
                <a:latin typeface="Cambria" panose="02040503050406030204" pitchFamily="18" charset="0"/>
                <a:ea typeface="Cambria" panose="02040503050406030204" pitchFamily="18" charset="0"/>
              </a:rPr>
              <a:t>- Asset Swap/Sale to Grantor Trust in Exchange for Promissory Note</a:t>
            </a:r>
            <a:endParaRPr lang="en-US" sz="1600" dirty="0">
              <a:latin typeface="Cambria" panose="02040503050406030204" pitchFamily="18" charset="0"/>
              <a:ea typeface="Cambria" panose="02040503050406030204" pitchFamily="18" charset="0"/>
            </a:endParaRPr>
          </a:p>
          <a:p>
            <a:pPr lvl="2">
              <a:buFontTx/>
              <a:buChar char="-"/>
            </a:pPr>
            <a:r>
              <a:rPr lang="en-US" sz="1600" dirty="0">
                <a:latin typeface="Cambria" panose="02040503050406030204" pitchFamily="18" charset="0"/>
                <a:ea typeface="Cambria" panose="02040503050406030204" pitchFamily="18" charset="0"/>
              </a:rPr>
              <a:t>Existing Excluded Trust is grantor of new included trust </a:t>
            </a:r>
            <a:br>
              <a:rPr lang="en-US" sz="1600" dirty="0">
                <a:latin typeface="Cambria" panose="02040503050406030204" pitchFamily="18" charset="0"/>
                <a:ea typeface="Cambria" panose="02040503050406030204" pitchFamily="18" charset="0"/>
              </a:rPr>
            </a:br>
            <a:r>
              <a:rPr lang="en-US" sz="1600" dirty="0">
                <a:latin typeface="Cambria" panose="02040503050406030204" pitchFamily="18" charset="0"/>
                <a:ea typeface="Cambria" panose="02040503050406030204" pitchFamily="18" charset="0"/>
              </a:rPr>
              <a:t>(the “New Trust”)</a:t>
            </a:r>
          </a:p>
          <a:p>
            <a:pPr lvl="2">
              <a:buFontTx/>
              <a:buChar char="-"/>
            </a:pPr>
            <a:r>
              <a:rPr lang="en-US" sz="1600" dirty="0">
                <a:latin typeface="Cambria" panose="02040503050406030204" pitchFamily="18" charset="0"/>
                <a:ea typeface="Cambria" panose="02040503050406030204" pitchFamily="18" charset="0"/>
              </a:rPr>
              <a:t>New Trust is Optimal Basis Increase Trust (“OBIT”) and has </a:t>
            </a:r>
            <a:br>
              <a:rPr lang="en-US" sz="1600" dirty="0">
                <a:latin typeface="Cambria" panose="02040503050406030204" pitchFamily="18" charset="0"/>
                <a:ea typeface="Cambria" panose="02040503050406030204" pitchFamily="18" charset="0"/>
              </a:rPr>
            </a:br>
            <a:r>
              <a:rPr lang="en-US" sz="1600" dirty="0">
                <a:latin typeface="Cambria" panose="02040503050406030204" pitchFamily="18" charset="0"/>
                <a:ea typeface="Cambria" panose="02040503050406030204" pitchFamily="18" charset="0"/>
              </a:rPr>
              <a:t>a “toggle” Special General Power of Appointment to Include Assets </a:t>
            </a:r>
          </a:p>
          <a:p>
            <a:pPr lvl="3">
              <a:buFontTx/>
              <a:buChar char="-"/>
            </a:pPr>
            <a:r>
              <a:rPr lang="en-US" dirty="0">
                <a:latin typeface="Cambria" panose="02040503050406030204" pitchFamily="18" charset="0"/>
                <a:ea typeface="Cambria" panose="02040503050406030204" pitchFamily="18" charset="0"/>
              </a:rPr>
              <a:t> New Trust is a Grantor Trust for Income and Estate Tax Inclusions Purposes </a:t>
            </a:r>
          </a:p>
          <a:p>
            <a:pPr lvl="2">
              <a:buFontTx/>
              <a:buChar char="-"/>
            </a:pPr>
            <a:r>
              <a:rPr lang="en-US" sz="1600" dirty="0">
                <a:latin typeface="Cambria" panose="02040503050406030204" pitchFamily="18" charset="0"/>
                <a:ea typeface="Cambria" panose="02040503050406030204" pitchFamily="18" charset="0"/>
              </a:rPr>
              <a:t>Excluded Trust sells low basis stock for cash or promissory </a:t>
            </a:r>
            <a:br>
              <a:rPr lang="en-US" sz="1600" dirty="0">
                <a:latin typeface="Cambria" panose="02040503050406030204" pitchFamily="18" charset="0"/>
                <a:ea typeface="Cambria" panose="02040503050406030204" pitchFamily="18" charset="0"/>
              </a:rPr>
            </a:br>
            <a:r>
              <a:rPr lang="en-US" sz="1600" dirty="0">
                <a:latin typeface="Cambria" panose="02040503050406030204" pitchFamily="18" charset="0"/>
                <a:ea typeface="Cambria" panose="02040503050406030204" pitchFamily="18" charset="0"/>
              </a:rPr>
              <a:t>note for low basis or no basis assets of Excluded Trust (Sale is disregarded since it’s a sale between the Grantor (the Excluded Trust) and the OBIT that is drafted to be a Section 678 Grantor Trust</a:t>
            </a:r>
          </a:p>
          <a:p>
            <a:pPr lvl="2">
              <a:buFontTx/>
              <a:buChar char="-"/>
            </a:pPr>
            <a:r>
              <a:rPr lang="en-US" sz="1600" dirty="0">
                <a:latin typeface="Cambria" panose="02040503050406030204" pitchFamily="18" charset="0"/>
                <a:ea typeface="Cambria" panose="02040503050406030204" pitchFamily="18" charset="0"/>
              </a:rPr>
              <a:t>OBIT now owns low or no basis assets</a:t>
            </a:r>
          </a:p>
          <a:p>
            <a:pPr lvl="2">
              <a:buFontTx/>
              <a:buChar char="-"/>
            </a:pPr>
            <a:r>
              <a:rPr lang="en-US" sz="1600" dirty="0">
                <a:latin typeface="Cambria" panose="02040503050406030204" pitchFamily="18" charset="0"/>
                <a:ea typeface="Cambria" panose="02040503050406030204" pitchFamily="18" charset="0"/>
              </a:rPr>
              <a:t>Excluded Trust pays income tax on OBIT’s trust Assets (payment of cash or installment payments are used to pay income taxes of </a:t>
            </a:r>
            <a:br>
              <a:rPr lang="en-US" sz="1600" dirty="0">
                <a:latin typeface="Cambria" panose="02040503050406030204" pitchFamily="18" charset="0"/>
                <a:ea typeface="Cambria" panose="02040503050406030204" pitchFamily="18" charset="0"/>
              </a:rPr>
            </a:br>
            <a:r>
              <a:rPr lang="en-US" sz="1600" dirty="0">
                <a:latin typeface="Cambria" panose="02040503050406030204" pitchFamily="18" charset="0"/>
                <a:ea typeface="Cambria" panose="02040503050406030204" pitchFamily="18" charset="0"/>
              </a:rPr>
              <a:t>Excluded Trust attributed to OBIT)</a:t>
            </a:r>
          </a:p>
        </p:txBody>
      </p:sp>
    </p:spTree>
    <p:extLst>
      <p:ext uri="{BB962C8B-B14F-4D97-AF65-F5344CB8AC3E}">
        <p14:creationId xmlns:p14="http://schemas.microsoft.com/office/powerpoint/2010/main" val="1450968624"/>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ustom 2">
      <a:dk1>
        <a:srgbClr val="0F243E"/>
      </a:dk1>
      <a:lt1>
        <a:srgbClr val="F8F6E8"/>
      </a:lt1>
      <a:dk2>
        <a:srgbClr val="CBBA48"/>
      </a:dk2>
      <a:lt2>
        <a:srgbClr val="F8F6E8"/>
      </a:lt2>
      <a:accent1>
        <a:srgbClr val="0F243E"/>
      </a:accent1>
      <a:accent2>
        <a:srgbClr val="EFEAC9"/>
      </a:accent2>
      <a:accent3>
        <a:srgbClr val="173860"/>
      </a:accent3>
      <a:accent4>
        <a:srgbClr val="848058"/>
      </a:accent4>
      <a:accent5>
        <a:srgbClr val="7E7325"/>
      </a:accent5>
      <a:accent6>
        <a:srgbClr val="786C71"/>
      </a:accent6>
      <a:hlink>
        <a:srgbClr val="0F243E"/>
      </a:hlink>
      <a:folHlink>
        <a:srgbClr val="B2B2B2"/>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605</TotalTime>
  <Words>3309</Words>
  <Application>Microsoft Macintosh PowerPoint</Application>
  <PresentationFormat>On-screen Show (4:3)</PresentationFormat>
  <Paragraphs>457</Paragraphs>
  <Slides>44</Slides>
  <Notes>44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44</vt:i4>
      </vt:variant>
    </vt:vector>
  </HeadingPairs>
  <TitlesOfParts>
    <vt:vector size="50" baseType="lpstr">
      <vt:lpstr>Arial</vt:lpstr>
      <vt:lpstr>Calibri</vt:lpstr>
      <vt:lpstr>Cambria</vt:lpstr>
      <vt:lpstr>Times New Roman</vt:lpstr>
      <vt:lpstr>Wingdings</vt:lpstr>
      <vt:lpstr>Clarity</vt:lpstr>
      <vt:lpstr>Top 5 Estate Planning Consideration for 2020</vt:lpstr>
      <vt:lpstr>Overview</vt:lpstr>
      <vt:lpstr>Spousal Lifetime Access Trust (SLAT)</vt:lpstr>
      <vt:lpstr>SLAT</vt:lpstr>
      <vt:lpstr>Family Trust Basis Opportunity Exempt Trust Basis Opportunity</vt:lpstr>
      <vt:lpstr>Family Trust Basis Opportunity Exempt Trust Basis Opportunity</vt:lpstr>
      <vt:lpstr>Family Trust Basis Opportunity Exempt Trust Basis Opportunity</vt:lpstr>
      <vt:lpstr>Family Trust Basis Opportunity Exempt Trust Basis Opportunity</vt:lpstr>
      <vt:lpstr>Family Trust Basis Opportunity Exempt Trust Basis Opportunity</vt:lpstr>
      <vt:lpstr>Swap/OBIT   </vt:lpstr>
      <vt:lpstr>SECURE Act –  3 Beneficiary Categories</vt:lpstr>
      <vt:lpstr>SECURE Act –  Eligible Designated Beneficiary</vt:lpstr>
      <vt:lpstr>SECURE Act –  Eligible Designated Beneficiary</vt:lpstr>
      <vt:lpstr>See-Through Trusts –  Still Apply Under the SECURE Act</vt:lpstr>
      <vt:lpstr>See-Through Trusts –  Still Apply Under the SECURE Act</vt:lpstr>
      <vt:lpstr>Planning for Retirement Benefits with Trusts:</vt:lpstr>
      <vt:lpstr>401(a)(9) Regulations</vt:lpstr>
      <vt:lpstr>Trust Named as IRA Beneficiary</vt:lpstr>
      <vt:lpstr>Trust Named as IRA Beneficiary</vt:lpstr>
      <vt:lpstr>The Conduit Trust Crisis</vt:lpstr>
      <vt:lpstr>Conduit No More?</vt:lpstr>
      <vt:lpstr>Conduit Provision –  Spouse as Designated Beneficiary</vt:lpstr>
      <vt:lpstr>Why is the Conduit Provision a Problem  for Non-Spouse Beneficiary?</vt:lpstr>
      <vt:lpstr>Why is the Conduit Provision a Problem (cont’d)</vt:lpstr>
      <vt:lpstr>How Do We Solve This Problem?</vt:lpstr>
      <vt:lpstr>The Big Decision</vt:lpstr>
      <vt:lpstr>2020 Ordinary Income Tax Rates</vt:lpstr>
      <vt:lpstr>Foundational Concepts</vt:lpstr>
      <vt:lpstr>Review and Amend Documents Now</vt:lpstr>
      <vt:lpstr>Solution No. 1 – Roth IRA Conversions</vt:lpstr>
      <vt:lpstr>Solution No. 1 – Roth IRA Conversions</vt:lpstr>
      <vt:lpstr>Solution No. 1 – Roth IRA Conversions</vt:lpstr>
      <vt:lpstr>Solution No. 1 – Roth IRA Conversions</vt:lpstr>
      <vt:lpstr>Solution No. 1 – Roth IRA Conversions Case History</vt:lpstr>
      <vt:lpstr>Solution No. 1 – Roth IRA Conversions Case History</vt:lpstr>
      <vt:lpstr>Solution No. 2 – IRA Relocation to  Life Insurance</vt:lpstr>
      <vt:lpstr>Solution No. 2 – IRA Relocation to Life Insurance</vt:lpstr>
      <vt:lpstr>Solution No. 3 –  Charitable Remainder Unitrust</vt:lpstr>
      <vt:lpstr>Solution No. 3 – Charitable Remainder Unitrust</vt:lpstr>
      <vt:lpstr>Summary –  How Important is it to Me?</vt:lpstr>
      <vt:lpstr>Summary –  How Important is it to Me?</vt:lpstr>
      <vt:lpstr>What should I do next?</vt:lpstr>
      <vt:lpstr>Brian A. Eagle, J. D. </vt:lpstr>
      <vt:lpstr>Eagle &amp; Fein, P.C.</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Deeper Dive into the  Grantor Trust Rules –  Income Tax Planning with Trusts</dc:title>
  <dc:creator>Melissa Claycomb</dc:creator>
  <cp:lastModifiedBy>Roxanne McGettigan</cp:lastModifiedBy>
  <cp:revision>63</cp:revision>
  <cp:lastPrinted>2020-01-16T20:02:48Z</cp:lastPrinted>
  <dcterms:created xsi:type="dcterms:W3CDTF">2019-10-28T14:22:13Z</dcterms:created>
  <dcterms:modified xsi:type="dcterms:W3CDTF">2020-02-27T16:30:01Z</dcterms:modified>
</cp:coreProperties>
</file>