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1" r:id="rId5"/>
    <p:sldMasterId id="2147483673" r:id="rId6"/>
  </p:sldMasterIdLst>
  <p:notesMasterIdLst>
    <p:notesMasterId r:id="rId41"/>
  </p:notesMasterIdLst>
  <p:handoutMasterIdLst>
    <p:handoutMasterId r:id="rId42"/>
  </p:handoutMasterIdLst>
  <p:sldIdLst>
    <p:sldId id="256" r:id="rId7"/>
    <p:sldId id="257" r:id="rId8"/>
    <p:sldId id="456" r:id="rId9"/>
    <p:sldId id="473" r:id="rId10"/>
    <p:sldId id="457" r:id="rId11"/>
    <p:sldId id="459" r:id="rId12"/>
    <p:sldId id="481" r:id="rId13"/>
    <p:sldId id="461" r:id="rId14"/>
    <p:sldId id="469" r:id="rId15"/>
    <p:sldId id="494" r:id="rId16"/>
    <p:sldId id="495" r:id="rId17"/>
    <p:sldId id="485" r:id="rId18"/>
    <p:sldId id="470" r:id="rId19"/>
    <p:sldId id="479" r:id="rId20"/>
    <p:sldId id="472" r:id="rId21"/>
    <p:sldId id="488" r:id="rId22"/>
    <p:sldId id="489" r:id="rId23"/>
    <p:sldId id="483" r:id="rId24"/>
    <p:sldId id="475" r:id="rId25"/>
    <p:sldId id="476" r:id="rId26"/>
    <p:sldId id="490" r:id="rId27"/>
    <p:sldId id="491" r:id="rId28"/>
    <p:sldId id="477" r:id="rId29"/>
    <p:sldId id="478" r:id="rId30"/>
    <p:sldId id="480" r:id="rId31"/>
    <p:sldId id="487" r:id="rId32"/>
    <p:sldId id="463" r:id="rId33"/>
    <p:sldId id="464" r:id="rId34"/>
    <p:sldId id="466" r:id="rId35"/>
    <p:sldId id="465" r:id="rId36"/>
    <p:sldId id="496" r:id="rId37"/>
    <p:sldId id="467" r:id="rId38"/>
    <p:sldId id="468" r:id="rId39"/>
    <p:sldId id="454" r:id="rId40"/>
  </p:sldIdLst>
  <p:sldSz cx="9144000" cy="6858000" type="screen4x3"/>
  <p:notesSz cx="7010400" cy="9296400"/>
  <p:custDataLst>
    <p:tags r:id="rId43"/>
  </p:custDataLst>
  <p:defaultTextStyle>
    <a:defPPr>
      <a:defRPr lang="en-US"/>
    </a:defPPr>
    <a:lvl1pPr algn="l" rtl="0" fontAlgn="base">
      <a:spcBef>
        <a:spcPct val="0"/>
      </a:spcBef>
      <a:spcAft>
        <a:spcPct val="0"/>
      </a:spcAft>
      <a:defRPr sz="2400" b="1" kern="1200">
        <a:solidFill>
          <a:srgbClr val="DDDDDD"/>
        </a:solidFill>
        <a:latin typeface="Times New Roman" pitchFamily="18" charset="0"/>
        <a:ea typeface="+mn-ea"/>
        <a:cs typeface="+mn-cs"/>
      </a:defRPr>
    </a:lvl1pPr>
    <a:lvl2pPr marL="457200" algn="l" rtl="0" fontAlgn="base">
      <a:spcBef>
        <a:spcPct val="0"/>
      </a:spcBef>
      <a:spcAft>
        <a:spcPct val="0"/>
      </a:spcAft>
      <a:defRPr sz="2400" b="1" kern="1200">
        <a:solidFill>
          <a:srgbClr val="DDDDDD"/>
        </a:solidFill>
        <a:latin typeface="Times New Roman" pitchFamily="18" charset="0"/>
        <a:ea typeface="+mn-ea"/>
        <a:cs typeface="+mn-cs"/>
      </a:defRPr>
    </a:lvl2pPr>
    <a:lvl3pPr marL="914400" algn="l" rtl="0" fontAlgn="base">
      <a:spcBef>
        <a:spcPct val="0"/>
      </a:spcBef>
      <a:spcAft>
        <a:spcPct val="0"/>
      </a:spcAft>
      <a:defRPr sz="2400" b="1" kern="1200">
        <a:solidFill>
          <a:srgbClr val="DDDDDD"/>
        </a:solidFill>
        <a:latin typeface="Times New Roman" pitchFamily="18" charset="0"/>
        <a:ea typeface="+mn-ea"/>
        <a:cs typeface="+mn-cs"/>
      </a:defRPr>
    </a:lvl3pPr>
    <a:lvl4pPr marL="1371600" algn="l" rtl="0" fontAlgn="base">
      <a:spcBef>
        <a:spcPct val="0"/>
      </a:spcBef>
      <a:spcAft>
        <a:spcPct val="0"/>
      </a:spcAft>
      <a:defRPr sz="2400" b="1" kern="1200">
        <a:solidFill>
          <a:srgbClr val="DDDDDD"/>
        </a:solidFill>
        <a:latin typeface="Times New Roman" pitchFamily="18" charset="0"/>
        <a:ea typeface="+mn-ea"/>
        <a:cs typeface="+mn-cs"/>
      </a:defRPr>
    </a:lvl4pPr>
    <a:lvl5pPr marL="1828800" algn="l" rtl="0" fontAlgn="base">
      <a:spcBef>
        <a:spcPct val="0"/>
      </a:spcBef>
      <a:spcAft>
        <a:spcPct val="0"/>
      </a:spcAft>
      <a:defRPr sz="2400" b="1" kern="1200">
        <a:solidFill>
          <a:srgbClr val="DDDDDD"/>
        </a:solidFill>
        <a:latin typeface="Times New Roman" pitchFamily="18" charset="0"/>
        <a:ea typeface="+mn-ea"/>
        <a:cs typeface="+mn-cs"/>
      </a:defRPr>
    </a:lvl5pPr>
    <a:lvl6pPr marL="2286000" algn="l" defTabSz="914400" rtl="0" eaLnBrk="1" latinLnBrk="0" hangingPunct="1">
      <a:defRPr sz="2400" b="1" kern="1200">
        <a:solidFill>
          <a:srgbClr val="DDDDDD"/>
        </a:solidFill>
        <a:latin typeface="Times New Roman" pitchFamily="18" charset="0"/>
        <a:ea typeface="+mn-ea"/>
        <a:cs typeface="+mn-cs"/>
      </a:defRPr>
    </a:lvl6pPr>
    <a:lvl7pPr marL="2743200" algn="l" defTabSz="914400" rtl="0" eaLnBrk="1" latinLnBrk="0" hangingPunct="1">
      <a:defRPr sz="2400" b="1" kern="1200">
        <a:solidFill>
          <a:srgbClr val="DDDDDD"/>
        </a:solidFill>
        <a:latin typeface="Times New Roman" pitchFamily="18" charset="0"/>
        <a:ea typeface="+mn-ea"/>
        <a:cs typeface="+mn-cs"/>
      </a:defRPr>
    </a:lvl7pPr>
    <a:lvl8pPr marL="3200400" algn="l" defTabSz="914400" rtl="0" eaLnBrk="1" latinLnBrk="0" hangingPunct="1">
      <a:defRPr sz="2400" b="1" kern="1200">
        <a:solidFill>
          <a:srgbClr val="DDDDDD"/>
        </a:solidFill>
        <a:latin typeface="Times New Roman" pitchFamily="18" charset="0"/>
        <a:ea typeface="+mn-ea"/>
        <a:cs typeface="+mn-cs"/>
      </a:defRPr>
    </a:lvl8pPr>
    <a:lvl9pPr marL="3657600" algn="l" defTabSz="914400" rtl="0" eaLnBrk="1" latinLnBrk="0" hangingPunct="1">
      <a:defRPr sz="2400" b="1" kern="1200">
        <a:solidFill>
          <a:srgbClr val="DDDDDD"/>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002060"/>
    <a:srgbClr val="99CCFF"/>
    <a:srgbClr val="6089CC"/>
    <a:srgbClr val="3366FF"/>
    <a:srgbClr val="DDDDDD"/>
    <a:srgbClr val="FF3300"/>
    <a:srgbClr val="000066"/>
    <a:srgbClr val="CCECFF"/>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119" autoAdjust="0"/>
    <p:restoredTop sz="92341" autoAdjust="0"/>
  </p:normalViewPr>
  <p:slideViewPr>
    <p:cSldViewPr snapToObjects="1">
      <p:cViewPr varScale="1">
        <p:scale>
          <a:sx n="83" d="100"/>
          <a:sy n="83" d="100"/>
        </p:scale>
        <p:origin x="-1570" y="-67"/>
      </p:cViewPr>
      <p:guideLst>
        <p:guide orient="horz" pos="2160"/>
        <p:guide pos="2880"/>
      </p:guideLst>
    </p:cSldViewPr>
  </p:slideViewPr>
  <p:outlineViewPr>
    <p:cViewPr>
      <p:scale>
        <a:sx n="33" d="100"/>
        <a:sy n="33" d="100"/>
      </p:scale>
      <p:origin x="0" y="403"/>
    </p:cViewPr>
  </p:outlineViewPr>
  <p:notesTextViewPr>
    <p:cViewPr>
      <p:scale>
        <a:sx n="25" d="100"/>
        <a:sy n="25" d="100"/>
      </p:scale>
      <p:origin x="0" y="0"/>
    </p:cViewPr>
  </p:notesTextViewPr>
  <p:sorterViewPr>
    <p:cViewPr>
      <p:scale>
        <a:sx n="69" d="100"/>
        <a:sy n="69" d="100"/>
      </p:scale>
      <p:origin x="0" y="0"/>
    </p:cViewPr>
  </p:sorterViewPr>
  <p:notesViewPr>
    <p:cSldViewPr snapToObjects="1">
      <p:cViewPr>
        <p:scale>
          <a:sx n="89" d="100"/>
          <a:sy n="89" d="100"/>
        </p:scale>
        <p:origin x="-3774"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1"/>
            <a:ext cx="3038162" cy="463542"/>
          </a:xfrm>
          <a:prstGeom prst="rect">
            <a:avLst/>
          </a:prstGeom>
          <a:noFill/>
          <a:ln w="9525">
            <a:noFill/>
            <a:miter lim="800000"/>
            <a:headEnd/>
            <a:tailEnd/>
          </a:ln>
          <a:effectLst/>
        </p:spPr>
        <p:txBody>
          <a:bodyPr vert="horz" wrap="square" lIns="88073" tIns="44036" rIns="88073" bIns="44036" numCol="1" anchor="t" anchorCtr="0" compatLnSpc="1">
            <a:prstTxWarp prst="textNoShape">
              <a:avLst/>
            </a:prstTxWarp>
          </a:bodyPr>
          <a:lstStyle>
            <a:lvl1pPr defTabSz="879994">
              <a:defRPr sz="1100" b="0">
                <a:solidFill>
                  <a:schemeClr val="tx1"/>
                </a:solidFill>
                <a:latin typeface="Arial" charset="0"/>
              </a:defRPr>
            </a:lvl1pPr>
          </a:lstStyle>
          <a:p>
            <a:pPr>
              <a:defRPr/>
            </a:pPr>
            <a:endParaRPr lang="en-US" dirty="0"/>
          </a:p>
        </p:txBody>
      </p:sp>
      <p:sp>
        <p:nvSpPr>
          <p:cNvPr id="188419" name="Rectangle 3"/>
          <p:cNvSpPr>
            <a:spLocks noGrp="1" noChangeArrowheads="1"/>
          </p:cNvSpPr>
          <p:nvPr>
            <p:ph type="dt" sz="quarter" idx="1"/>
          </p:nvPr>
        </p:nvSpPr>
        <p:spPr bwMode="auto">
          <a:xfrm>
            <a:off x="3970635" y="1"/>
            <a:ext cx="3038162" cy="463542"/>
          </a:xfrm>
          <a:prstGeom prst="rect">
            <a:avLst/>
          </a:prstGeom>
          <a:noFill/>
          <a:ln w="9525">
            <a:noFill/>
            <a:miter lim="800000"/>
            <a:headEnd/>
            <a:tailEnd/>
          </a:ln>
          <a:effectLst/>
        </p:spPr>
        <p:txBody>
          <a:bodyPr vert="horz" wrap="square" lIns="88073" tIns="44036" rIns="88073" bIns="44036" numCol="1" anchor="t" anchorCtr="0" compatLnSpc="1">
            <a:prstTxWarp prst="textNoShape">
              <a:avLst/>
            </a:prstTxWarp>
          </a:bodyPr>
          <a:lstStyle>
            <a:lvl1pPr algn="r" defTabSz="879994">
              <a:defRPr sz="1100" b="0">
                <a:solidFill>
                  <a:schemeClr val="tx1"/>
                </a:solidFill>
                <a:latin typeface="Arial" charset="0"/>
              </a:defRPr>
            </a:lvl1pPr>
          </a:lstStyle>
          <a:p>
            <a:pPr>
              <a:defRPr/>
            </a:pPr>
            <a:endParaRPr lang="en-US" dirty="0"/>
          </a:p>
        </p:txBody>
      </p:sp>
      <p:sp>
        <p:nvSpPr>
          <p:cNvPr id="188420" name="Rectangle 4"/>
          <p:cNvSpPr>
            <a:spLocks noGrp="1" noChangeArrowheads="1"/>
          </p:cNvSpPr>
          <p:nvPr>
            <p:ph type="ftr" sz="quarter" idx="2"/>
          </p:nvPr>
        </p:nvSpPr>
        <p:spPr bwMode="auto">
          <a:xfrm>
            <a:off x="0" y="8831267"/>
            <a:ext cx="3038162" cy="463542"/>
          </a:xfrm>
          <a:prstGeom prst="rect">
            <a:avLst/>
          </a:prstGeom>
          <a:noFill/>
          <a:ln w="9525">
            <a:noFill/>
            <a:miter lim="800000"/>
            <a:headEnd/>
            <a:tailEnd/>
          </a:ln>
          <a:effectLst/>
        </p:spPr>
        <p:txBody>
          <a:bodyPr vert="horz" wrap="square" lIns="88073" tIns="44036" rIns="88073" bIns="44036" numCol="1" anchor="b" anchorCtr="0" compatLnSpc="1">
            <a:prstTxWarp prst="textNoShape">
              <a:avLst/>
            </a:prstTxWarp>
          </a:bodyPr>
          <a:lstStyle>
            <a:lvl1pPr defTabSz="879994">
              <a:defRPr sz="1100" b="0">
                <a:solidFill>
                  <a:schemeClr val="tx1"/>
                </a:solidFill>
                <a:latin typeface="Arial" charset="0"/>
              </a:defRPr>
            </a:lvl1pPr>
          </a:lstStyle>
          <a:p>
            <a:pPr>
              <a:defRPr/>
            </a:pPr>
            <a:endParaRPr lang="en-US" dirty="0"/>
          </a:p>
        </p:txBody>
      </p:sp>
      <p:sp>
        <p:nvSpPr>
          <p:cNvPr id="188421" name="Rectangle 5"/>
          <p:cNvSpPr>
            <a:spLocks noGrp="1" noChangeArrowheads="1"/>
          </p:cNvSpPr>
          <p:nvPr>
            <p:ph type="sldNum" sz="quarter" idx="3"/>
          </p:nvPr>
        </p:nvSpPr>
        <p:spPr bwMode="auto">
          <a:xfrm>
            <a:off x="3970635" y="8831267"/>
            <a:ext cx="3038162" cy="463542"/>
          </a:xfrm>
          <a:prstGeom prst="rect">
            <a:avLst/>
          </a:prstGeom>
          <a:noFill/>
          <a:ln w="9525">
            <a:noFill/>
            <a:miter lim="800000"/>
            <a:headEnd/>
            <a:tailEnd/>
          </a:ln>
          <a:effectLst/>
        </p:spPr>
        <p:txBody>
          <a:bodyPr vert="horz" wrap="square" lIns="88073" tIns="44036" rIns="88073" bIns="44036" numCol="1" anchor="b" anchorCtr="0" compatLnSpc="1">
            <a:prstTxWarp prst="textNoShape">
              <a:avLst/>
            </a:prstTxWarp>
          </a:bodyPr>
          <a:lstStyle>
            <a:lvl1pPr algn="r" defTabSz="879994">
              <a:defRPr sz="1100" b="0">
                <a:solidFill>
                  <a:schemeClr val="tx1"/>
                </a:solidFill>
                <a:latin typeface="Arial" charset="0"/>
              </a:defRPr>
            </a:lvl1pPr>
          </a:lstStyle>
          <a:p>
            <a:pPr>
              <a:defRPr/>
            </a:pPr>
            <a:fld id="{90CA43EF-7A13-4746-A967-69DFF863B69E}" type="slidenum">
              <a:rPr lang="en-US"/>
              <a:pPr>
                <a:defRPr/>
              </a:pPr>
              <a:t>‹#›</a:t>
            </a:fld>
            <a:endParaRPr lang="en-US" dirty="0"/>
          </a:p>
        </p:txBody>
      </p:sp>
    </p:spTree>
    <p:extLst>
      <p:ext uri="{BB962C8B-B14F-4D97-AF65-F5344CB8AC3E}">
        <p14:creationId xmlns:p14="http://schemas.microsoft.com/office/powerpoint/2010/main" xmlns="" val="1477922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3039766" cy="466738"/>
          </a:xfrm>
          <a:prstGeom prst="rect">
            <a:avLst/>
          </a:prstGeom>
          <a:noFill/>
          <a:ln w="9525">
            <a:noFill/>
            <a:miter lim="800000"/>
            <a:headEnd/>
            <a:tailEnd/>
          </a:ln>
          <a:effectLst/>
        </p:spPr>
        <p:txBody>
          <a:bodyPr vert="horz" wrap="square" lIns="92806" tIns="46401" rIns="92806" bIns="46401" numCol="1" anchor="t" anchorCtr="0" compatLnSpc="1">
            <a:prstTxWarp prst="textNoShape">
              <a:avLst/>
            </a:prstTxWarp>
          </a:bodyPr>
          <a:lstStyle>
            <a:lvl1pPr defTabSz="927994">
              <a:defRPr sz="1100" b="0">
                <a:solidFill>
                  <a:schemeClr val="tx1"/>
                </a:solidFill>
                <a:latin typeface="Arial" charset="0"/>
              </a:defRPr>
            </a:lvl1pPr>
          </a:lstStyle>
          <a:p>
            <a:pPr>
              <a:defRPr/>
            </a:pPr>
            <a:endParaRPr lang="en-US" dirty="0"/>
          </a:p>
        </p:txBody>
      </p:sp>
      <p:sp>
        <p:nvSpPr>
          <p:cNvPr id="81923" name="Rectangle 3"/>
          <p:cNvSpPr>
            <a:spLocks noGrp="1" noChangeArrowheads="1"/>
          </p:cNvSpPr>
          <p:nvPr>
            <p:ph type="dt" idx="1"/>
          </p:nvPr>
        </p:nvSpPr>
        <p:spPr bwMode="auto">
          <a:xfrm>
            <a:off x="3969031" y="0"/>
            <a:ext cx="3039766" cy="466738"/>
          </a:xfrm>
          <a:prstGeom prst="rect">
            <a:avLst/>
          </a:prstGeom>
          <a:noFill/>
          <a:ln w="9525">
            <a:noFill/>
            <a:miter lim="800000"/>
            <a:headEnd/>
            <a:tailEnd/>
          </a:ln>
          <a:effectLst/>
        </p:spPr>
        <p:txBody>
          <a:bodyPr vert="horz" wrap="square" lIns="92806" tIns="46401" rIns="92806" bIns="46401" numCol="1" anchor="t" anchorCtr="0" compatLnSpc="1">
            <a:prstTxWarp prst="textNoShape">
              <a:avLst/>
            </a:prstTxWarp>
          </a:bodyPr>
          <a:lstStyle>
            <a:lvl1pPr algn="r" defTabSz="927994">
              <a:defRPr sz="1100" b="0">
                <a:solidFill>
                  <a:schemeClr val="tx1"/>
                </a:solidFill>
                <a:latin typeface="Arial" charset="0"/>
              </a:defRPr>
            </a:lvl1pPr>
          </a:lstStyle>
          <a:p>
            <a:pPr>
              <a:defRPr/>
            </a:pPr>
            <a:endParaRPr lang="en-US" dirty="0"/>
          </a:p>
        </p:txBody>
      </p:sp>
      <p:sp>
        <p:nvSpPr>
          <p:cNvPr id="96260" name="Rectangle 4"/>
          <p:cNvSpPr>
            <a:spLocks noGrp="1" noRot="1" noChangeAspect="1" noChangeArrowheads="1" noTextEdit="1"/>
          </p:cNvSpPr>
          <p:nvPr>
            <p:ph type="sldImg" idx="2"/>
          </p:nvPr>
        </p:nvSpPr>
        <p:spPr bwMode="auto">
          <a:xfrm>
            <a:off x="1182688" y="695325"/>
            <a:ext cx="4648200" cy="348615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99757" y="4414832"/>
            <a:ext cx="5610888" cy="4186258"/>
          </a:xfrm>
          <a:prstGeom prst="rect">
            <a:avLst/>
          </a:prstGeom>
          <a:noFill/>
          <a:ln w="9525">
            <a:noFill/>
            <a:miter lim="800000"/>
            <a:headEnd/>
            <a:tailEnd/>
          </a:ln>
          <a:effectLst/>
        </p:spPr>
        <p:txBody>
          <a:bodyPr vert="horz" wrap="square" lIns="92806" tIns="46401" rIns="92806" bIns="464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1" y="8829668"/>
            <a:ext cx="3039766" cy="465141"/>
          </a:xfrm>
          <a:prstGeom prst="rect">
            <a:avLst/>
          </a:prstGeom>
          <a:noFill/>
          <a:ln w="9525">
            <a:noFill/>
            <a:miter lim="800000"/>
            <a:headEnd/>
            <a:tailEnd/>
          </a:ln>
          <a:effectLst/>
        </p:spPr>
        <p:txBody>
          <a:bodyPr vert="horz" wrap="square" lIns="92806" tIns="46401" rIns="92806" bIns="46401" numCol="1" anchor="b" anchorCtr="0" compatLnSpc="1">
            <a:prstTxWarp prst="textNoShape">
              <a:avLst/>
            </a:prstTxWarp>
          </a:bodyPr>
          <a:lstStyle>
            <a:lvl1pPr defTabSz="927994">
              <a:defRPr sz="1100" b="0">
                <a:solidFill>
                  <a:schemeClr val="tx1"/>
                </a:solidFill>
                <a:latin typeface="Arial" charset="0"/>
              </a:defRPr>
            </a:lvl1pPr>
          </a:lstStyle>
          <a:p>
            <a:pPr>
              <a:defRPr/>
            </a:pPr>
            <a:endParaRPr lang="en-US" dirty="0"/>
          </a:p>
        </p:txBody>
      </p:sp>
      <p:sp>
        <p:nvSpPr>
          <p:cNvPr id="81927" name="Rectangle 7"/>
          <p:cNvSpPr>
            <a:spLocks noGrp="1" noChangeArrowheads="1"/>
          </p:cNvSpPr>
          <p:nvPr>
            <p:ph type="sldNum" sz="quarter" idx="5"/>
          </p:nvPr>
        </p:nvSpPr>
        <p:spPr bwMode="auto">
          <a:xfrm>
            <a:off x="3969031" y="8829668"/>
            <a:ext cx="3039766" cy="465141"/>
          </a:xfrm>
          <a:prstGeom prst="rect">
            <a:avLst/>
          </a:prstGeom>
          <a:noFill/>
          <a:ln w="9525">
            <a:noFill/>
            <a:miter lim="800000"/>
            <a:headEnd/>
            <a:tailEnd/>
          </a:ln>
          <a:effectLst/>
        </p:spPr>
        <p:txBody>
          <a:bodyPr vert="horz" wrap="square" lIns="92806" tIns="46401" rIns="92806" bIns="46401" numCol="1" anchor="b" anchorCtr="0" compatLnSpc="1">
            <a:prstTxWarp prst="textNoShape">
              <a:avLst/>
            </a:prstTxWarp>
          </a:bodyPr>
          <a:lstStyle>
            <a:lvl1pPr algn="r" defTabSz="927994">
              <a:defRPr sz="1100" b="0">
                <a:solidFill>
                  <a:schemeClr val="tx1"/>
                </a:solidFill>
                <a:latin typeface="Arial" charset="0"/>
              </a:defRPr>
            </a:lvl1pPr>
          </a:lstStyle>
          <a:p>
            <a:pPr>
              <a:defRPr/>
            </a:pPr>
            <a:fld id="{C09FF06F-A4AB-4568-908E-312721F9CB5F}" type="slidenum">
              <a:rPr lang="en-US"/>
              <a:pPr>
                <a:defRPr/>
              </a:pPr>
              <a:t>‹#›</a:t>
            </a:fld>
            <a:endParaRPr lang="en-US" dirty="0"/>
          </a:p>
        </p:txBody>
      </p:sp>
    </p:spTree>
    <p:extLst>
      <p:ext uri="{BB962C8B-B14F-4D97-AF65-F5344CB8AC3E}">
        <p14:creationId xmlns:p14="http://schemas.microsoft.com/office/powerpoint/2010/main" xmlns="" val="3555421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BB2BE6D-CD84-49CA-BB2D-917FB312BAFC}" type="slidenum">
              <a:rPr lang="en-US" smtClean="0"/>
              <a:pPr/>
              <a:t>1</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xmlns="" val="275303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10</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283049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11</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46490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12</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5964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13</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370588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14</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2652748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15</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3485405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16</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48709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17</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263557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18</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359364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19</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86621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46865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20</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973997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21</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225028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22</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2499806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23</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3721324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24</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3827176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25</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293942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26</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3824687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27</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664434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28</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283500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29</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092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3</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409091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30</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2820933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31</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2354963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32</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3737410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33</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261276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BB2BE6D-CD84-49CA-BB2D-917FB312BAFC}" type="slidenum">
              <a:rPr lang="en-US" smtClean="0"/>
              <a:pPr/>
              <a:t>34</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xmlns="" val="1756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4</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87792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5</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10116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6</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3160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7</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397548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8</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99351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9</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xmlns="" val="103507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371075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45910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319998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108956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273171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36604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144180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268621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1998978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681641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59584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304800"/>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914400" y="1630362"/>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122333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0207754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639411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72315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36155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97619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07130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40637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87708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3762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57410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62794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8763000" y="6507163"/>
            <a:ext cx="365125" cy="274637"/>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defRPr/>
            </a:pPr>
            <a:endParaRPr lang="en-US" sz="1200" dirty="0"/>
          </a:p>
        </p:txBody>
      </p:sp>
      <p:sp>
        <p:nvSpPr>
          <p:cNvPr id="1035" name="Text Box 11"/>
          <p:cNvSpPr txBox="1">
            <a:spLocks noChangeArrowheads="1"/>
          </p:cNvSpPr>
          <p:nvPr/>
        </p:nvSpPr>
        <p:spPr bwMode="auto">
          <a:xfrm>
            <a:off x="8458200" y="6248400"/>
            <a:ext cx="517525" cy="274638"/>
          </a:xfrm>
          <a:prstGeom prst="rect">
            <a:avLst/>
          </a:prstGeom>
          <a:noFill/>
          <a:ln w="9525" algn="ctr">
            <a:noFill/>
            <a:miter lim="800000"/>
            <a:headEnd/>
            <a:tailEnd/>
          </a:ln>
          <a:effectLst/>
        </p:spPr>
        <p:txBody>
          <a:bodyPr wrap="square">
            <a:spAutoFit/>
          </a:bodyPr>
          <a:lstStyle/>
          <a:p>
            <a:pPr>
              <a:defRPr/>
            </a:pPr>
            <a:fld id="{63B143E4-BBE0-4432-8A60-6A6BE77B1546}" type="slidenum">
              <a:rPr lang="en-US" sz="1200">
                <a:solidFill>
                  <a:srgbClr val="002060"/>
                </a:solidFill>
              </a:rPr>
              <a:pPr>
                <a:defRPr/>
              </a:pPr>
              <a:t>‹#›</a:t>
            </a:fld>
            <a:endParaRPr lang="en-US" sz="1200" dirty="0">
              <a:solidFill>
                <a:srgbClr val="002060"/>
              </a:solidFill>
            </a:endParaRPr>
          </a:p>
        </p:txBody>
      </p:sp>
      <p:sp>
        <p:nvSpPr>
          <p:cNvPr id="1046"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a:defRPr/>
            </a:pPr>
            <a:endParaRPr lang="en-US" dirty="0"/>
          </a:p>
        </p:txBody>
      </p:sp>
      <p:sp>
        <p:nvSpPr>
          <p:cNvPr id="1047" name="Rectangle 23"/>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a:effectLst/>
        </p:spPr>
        <p:txBody>
          <a:bodyPr wrap="none" anchor="ctr"/>
          <a:lstStyle/>
          <a:p>
            <a:pPr>
              <a:defRPr/>
            </a:pPr>
            <a:endParaRPr lang="en-US" dirty="0"/>
          </a:p>
        </p:txBody>
      </p:sp>
      <p:sp>
        <p:nvSpPr>
          <p:cNvPr id="1048" name="Rectangle 24"/>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a:effectLst/>
        </p:spPr>
        <p:txBody>
          <a:bodyPr wrap="none" anchor="ctr"/>
          <a:lstStyle/>
          <a:p>
            <a:pPr>
              <a:defRPr/>
            </a:pPr>
            <a:endParaRPr lang="en-US" dirty="0"/>
          </a:p>
        </p:txBody>
      </p:sp>
      <p:sp>
        <p:nvSpPr>
          <p:cNvPr id="7" name="Line 39"/>
          <p:cNvSpPr>
            <a:spLocks noChangeShapeType="1"/>
          </p:cNvSpPr>
          <p:nvPr userDrawn="1"/>
        </p:nvSpPr>
        <p:spPr bwMode="auto">
          <a:xfrm>
            <a:off x="852714" y="1143000"/>
            <a:ext cx="8137526" cy="0"/>
          </a:xfrm>
          <a:prstGeom prst="line">
            <a:avLst/>
          </a:prstGeom>
          <a:noFill/>
          <a:ln w="57150" cmpd="thinThick">
            <a:solidFill>
              <a:srgbClr val="FF3300"/>
            </a:solidFill>
            <a:round/>
            <a:headEnd/>
            <a:tailEnd/>
          </a:ln>
        </p:spPr>
        <p:txBody>
          <a:bodyPr wrap="square">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134C-CE8E-4515-AB92-2219B3C94B28}" type="slidenum">
              <a:rPr lang="en-US" smtClean="0"/>
              <a:pPr/>
              <a:t>‹#›</a:t>
            </a:fld>
            <a:endParaRPr lang="en-US" dirty="0"/>
          </a:p>
        </p:txBody>
      </p:sp>
    </p:spTree>
    <p:extLst>
      <p:ext uri="{BB962C8B-B14F-4D97-AF65-F5344CB8AC3E}">
        <p14:creationId xmlns:p14="http://schemas.microsoft.com/office/powerpoint/2010/main" xmlns="" val="359635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8763000" y="6507163"/>
            <a:ext cx="365125" cy="274637"/>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fontAlgn="auto">
              <a:spcBef>
                <a:spcPts val="0"/>
              </a:spcBef>
              <a:spcAft>
                <a:spcPts val="0"/>
              </a:spcAft>
              <a:defRPr/>
            </a:pPr>
            <a:endParaRPr lang="en-US" sz="1200" b="0" dirty="0">
              <a:solidFill>
                <a:srgbClr val="000000"/>
              </a:solidFill>
              <a:latin typeface="Arial"/>
            </a:endParaRPr>
          </a:p>
        </p:txBody>
      </p:sp>
      <p:sp>
        <p:nvSpPr>
          <p:cNvPr id="1035" name="Text Box 11"/>
          <p:cNvSpPr txBox="1">
            <a:spLocks noChangeArrowheads="1"/>
          </p:cNvSpPr>
          <p:nvPr/>
        </p:nvSpPr>
        <p:spPr bwMode="auto">
          <a:xfrm>
            <a:off x="8610600" y="6248400"/>
            <a:ext cx="365125" cy="274638"/>
          </a:xfrm>
          <a:prstGeom prst="rect">
            <a:avLst/>
          </a:prstGeom>
          <a:noFill/>
          <a:ln w="9525" algn="ctr">
            <a:noFill/>
            <a:miter lim="800000"/>
            <a:headEnd/>
            <a:tailEnd/>
          </a:ln>
          <a:effectLst/>
        </p:spPr>
        <p:txBody>
          <a:bodyPr>
            <a:spAutoFit/>
          </a:bodyPr>
          <a:lstStyle/>
          <a:p>
            <a:pPr fontAlgn="auto">
              <a:spcBef>
                <a:spcPts val="0"/>
              </a:spcBef>
              <a:spcAft>
                <a:spcPts val="0"/>
              </a:spcAft>
              <a:defRPr/>
            </a:pPr>
            <a:fld id="{63B143E4-BBE0-4432-8A60-6A6BE77B1546}" type="slidenum">
              <a:rPr lang="en-US" sz="1200" b="0">
                <a:solidFill>
                  <a:srgbClr val="002060"/>
                </a:solidFill>
                <a:latin typeface="Arial"/>
              </a:rPr>
              <a:pPr fontAlgn="auto">
                <a:spcBef>
                  <a:spcPts val="0"/>
                </a:spcBef>
                <a:spcAft>
                  <a:spcPts val="0"/>
                </a:spcAft>
                <a:defRPr/>
              </a:pPr>
              <a:t>‹#›</a:t>
            </a:fld>
            <a:endParaRPr lang="en-US" sz="1200" b="0" dirty="0">
              <a:solidFill>
                <a:srgbClr val="002060"/>
              </a:solidFill>
              <a:latin typeface="Arial"/>
            </a:endParaRPr>
          </a:p>
        </p:txBody>
      </p:sp>
      <p:sp>
        <p:nvSpPr>
          <p:cNvPr id="1046"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fontAlgn="auto">
              <a:spcBef>
                <a:spcPts val="0"/>
              </a:spcBef>
              <a:spcAft>
                <a:spcPts val="0"/>
              </a:spcAft>
              <a:defRPr/>
            </a:pPr>
            <a:endParaRPr lang="en-US" sz="1800" b="0" dirty="0">
              <a:solidFill>
                <a:srgbClr val="000000"/>
              </a:solidFill>
              <a:latin typeface="Arial"/>
            </a:endParaRPr>
          </a:p>
        </p:txBody>
      </p:sp>
      <p:sp>
        <p:nvSpPr>
          <p:cNvPr id="1047" name="Rectangle 23"/>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a:effectLst/>
        </p:spPr>
        <p:txBody>
          <a:bodyPr wrap="none" anchor="ctr"/>
          <a:lstStyle/>
          <a:p>
            <a:pPr fontAlgn="auto">
              <a:spcBef>
                <a:spcPts val="0"/>
              </a:spcBef>
              <a:spcAft>
                <a:spcPts val="0"/>
              </a:spcAft>
              <a:defRPr/>
            </a:pPr>
            <a:endParaRPr lang="en-US" sz="1800" b="0" dirty="0">
              <a:solidFill>
                <a:srgbClr val="000000"/>
              </a:solidFill>
              <a:latin typeface="Arial"/>
            </a:endParaRPr>
          </a:p>
        </p:txBody>
      </p:sp>
      <p:sp>
        <p:nvSpPr>
          <p:cNvPr id="1048" name="Rectangle 24"/>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a:effectLst/>
        </p:spPr>
        <p:txBody>
          <a:bodyPr wrap="none" anchor="ctr"/>
          <a:lstStyle/>
          <a:p>
            <a:pPr fontAlgn="auto">
              <a:spcBef>
                <a:spcPts val="0"/>
              </a:spcBef>
              <a:spcAft>
                <a:spcPts val="0"/>
              </a:spcAft>
              <a:defRPr/>
            </a:pPr>
            <a:endParaRPr lang="en-US" sz="1800" b="0" dirty="0">
              <a:solidFill>
                <a:srgbClr val="000000"/>
              </a:solidFill>
              <a:latin typeface="Arial"/>
            </a:endParaRPr>
          </a:p>
        </p:txBody>
      </p:sp>
      <p:sp>
        <p:nvSpPr>
          <p:cNvPr id="7" name="Line 39"/>
          <p:cNvSpPr>
            <a:spLocks noChangeShapeType="1"/>
          </p:cNvSpPr>
          <p:nvPr/>
        </p:nvSpPr>
        <p:spPr bwMode="auto">
          <a:xfrm>
            <a:off x="852714" y="1143000"/>
            <a:ext cx="8137526" cy="0"/>
          </a:xfrm>
          <a:prstGeom prst="line">
            <a:avLst/>
          </a:prstGeom>
          <a:noFill/>
          <a:ln w="57150" cmpd="thinThick">
            <a:solidFill>
              <a:srgbClr val="FF3300"/>
            </a:solidFill>
            <a:round/>
            <a:headEnd/>
            <a:tailEnd/>
          </a:ln>
        </p:spPr>
        <p:txBody>
          <a:bodyPr wrap="square">
            <a:spAutoFit/>
          </a:bodyPr>
          <a:lstStyle/>
          <a:p>
            <a:pPr fontAlgn="auto">
              <a:spcBef>
                <a:spcPts val="0"/>
              </a:spcBef>
              <a:spcAft>
                <a:spcPts val="0"/>
              </a:spcAft>
            </a:pPr>
            <a:endParaRPr lang="en-US" sz="1800" b="0" dirty="0">
              <a:solidFill>
                <a:srgbClr val="000000"/>
              </a:solidFill>
              <a:latin typeface="Arial"/>
            </a:endParaRPr>
          </a:p>
        </p:txBody>
      </p:sp>
    </p:spTree>
    <p:extLst>
      <p:ext uri="{BB962C8B-B14F-4D97-AF65-F5344CB8AC3E}">
        <p14:creationId xmlns:p14="http://schemas.microsoft.com/office/powerpoint/2010/main" xmlns="" val="31476303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www.ssa.gov/OACT/COLAR/RTeffect.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mailto:Susan.Denny@ss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7172" name="Text Box 20"/>
          <p:cNvSpPr txBox="1">
            <a:spLocks noChangeArrowheads="1"/>
          </p:cNvSpPr>
          <p:nvPr/>
        </p:nvSpPr>
        <p:spPr bwMode="auto">
          <a:xfrm>
            <a:off x="1" y="3886200"/>
            <a:ext cx="9144000" cy="2677656"/>
          </a:xfrm>
          <a:prstGeom prst="rect">
            <a:avLst/>
          </a:prstGeom>
          <a:noFill/>
          <a:ln w="9525">
            <a:noFill/>
            <a:miter lim="800000"/>
            <a:headEnd/>
            <a:tailEnd/>
          </a:ln>
        </p:spPr>
        <p:txBody>
          <a:bodyPr wrap="square">
            <a:spAutoFit/>
          </a:bodyPr>
          <a:lstStyle/>
          <a:p>
            <a:pPr algn="ctr">
              <a:spcBef>
                <a:spcPct val="50000"/>
              </a:spcBef>
            </a:pPr>
            <a:r>
              <a:rPr lang="en-US" sz="5600" dirty="0" smtClean="0">
                <a:solidFill>
                  <a:schemeClr val="bg1"/>
                </a:solidFill>
                <a:latin typeface="Trebuchet MS" panose="020B0603020202020204" pitchFamily="34" charset="0"/>
                <a:cs typeface="Times New Roman" pitchFamily="18" charset="0"/>
              </a:rPr>
              <a:t>What Financial Planners                  Want to Know About                     Social Security </a:t>
            </a:r>
            <a:endParaRPr lang="en-US" sz="5600" dirty="0">
              <a:solidFill>
                <a:schemeClr val="bg1"/>
              </a:solidFill>
              <a:latin typeface="Trebuchet MS" panose="020B0603020202020204" pitchFamily="34" charset="0"/>
              <a:cs typeface="Times New Roman" pitchFamily="18" charset="0"/>
            </a:endParaRPr>
          </a:p>
        </p:txBody>
      </p:sp>
      <p:pic>
        <p:nvPicPr>
          <p:cNvPr id="1026" name="Picture 2" descr="http://eis.ba.ssa.gov/parc/displays-graphics/ssalogo/80_ann_logos/SSA_80th_logo_colo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67063" y="304800"/>
            <a:ext cx="2809875" cy="2809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38200" y="381000"/>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Strategy: Withdraw Application </a:t>
            </a:r>
          </a:p>
        </p:txBody>
      </p:sp>
      <p:sp>
        <p:nvSpPr>
          <p:cNvPr id="8" name="Rectangle 7"/>
          <p:cNvSpPr/>
          <p:nvPr/>
        </p:nvSpPr>
        <p:spPr>
          <a:xfrm>
            <a:off x="914400" y="1295400"/>
            <a:ext cx="7848600" cy="4056495"/>
          </a:xfrm>
          <a:prstGeom prst="rect">
            <a:avLst/>
          </a:prstGeom>
        </p:spPr>
        <p:txBody>
          <a:bodyPr wrap="square">
            <a:spAutoFit/>
          </a:bodyPr>
          <a:lstStyle/>
          <a:p>
            <a:pPr marL="457200" indent="-457200">
              <a:buClr>
                <a:srgbClr val="FF0000"/>
              </a:buClr>
              <a:buFont typeface="Arial" panose="020B0604020202020204" pitchFamily="34" charset="0"/>
              <a:buChar char="•"/>
            </a:pPr>
            <a:r>
              <a:rPr lang="en-US" altLang="en-US" sz="2800" dirty="0">
                <a:solidFill>
                  <a:srgbClr val="003399"/>
                </a:solidFill>
                <a:latin typeface="Trebuchet MS" panose="020B0603020202020204" pitchFamily="34" charset="0"/>
                <a:cs typeface="Calibri" pitchFamily="34" charset="0"/>
              </a:rPr>
              <a:t>If you change your mind within 12 months of starting benefits, you may choose to withdraw application one time only. </a:t>
            </a:r>
          </a:p>
          <a:p>
            <a:pPr marL="457200" indent="-457200">
              <a:buClr>
                <a:srgbClr val="FF0000"/>
              </a:buClr>
              <a:buFont typeface="Arial" panose="020B0604020202020204" pitchFamily="34" charset="0"/>
              <a:buChar char="•"/>
            </a:pPr>
            <a:r>
              <a:rPr lang="en-US" altLang="en-US" sz="2800" dirty="0" smtClean="0">
                <a:solidFill>
                  <a:srgbClr val="003399"/>
                </a:solidFill>
                <a:latin typeface="Trebuchet MS" panose="020B0603020202020204" pitchFamily="34" charset="0"/>
                <a:cs typeface="Calibri" pitchFamily="34" charset="0"/>
              </a:rPr>
              <a:t>Must </a:t>
            </a:r>
            <a:r>
              <a:rPr lang="en-US" altLang="en-US" sz="2800" dirty="0">
                <a:solidFill>
                  <a:srgbClr val="003399"/>
                </a:solidFill>
                <a:latin typeface="Trebuchet MS" panose="020B0603020202020204" pitchFamily="34" charset="0"/>
                <a:cs typeface="Calibri" pitchFamily="34" charset="0"/>
              </a:rPr>
              <a:t>repay all benefits you and any dependents received. </a:t>
            </a:r>
          </a:p>
          <a:p>
            <a:pPr marL="457200" indent="-457200">
              <a:buClr>
                <a:srgbClr val="FF0000"/>
              </a:buClr>
              <a:buFont typeface="Arial" panose="020B0604020202020204" pitchFamily="34" charset="0"/>
              <a:buChar char="•"/>
            </a:pPr>
            <a:r>
              <a:rPr lang="en-US" altLang="en-US" sz="2800" dirty="0">
                <a:solidFill>
                  <a:srgbClr val="003399"/>
                </a:solidFill>
                <a:latin typeface="Trebuchet MS" panose="020B0603020202020204" pitchFamily="34" charset="0"/>
                <a:cs typeface="Calibri" pitchFamily="34" charset="0"/>
              </a:rPr>
              <a:t>Allows you to file for higher </a:t>
            </a:r>
            <a:r>
              <a:rPr lang="en-US" altLang="en-US" sz="2800" dirty="0" smtClean="0">
                <a:solidFill>
                  <a:srgbClr val="003399"/>
                </a:solidFill>
                <a:latin typeface="Trebuchet MS" panose="020B0603020202020204" pitchFamily="34" charset="0"/>
                <a:cs typeface="Calibri" pitchFamily="34" charset="0"/>
              </a:rPr>
              <a:t>benefit </a:t>
            </a:r>
            <a:r>
              <a:rPr lang="en-US" altLang="en-US" sz="2800" dirty="0">
                <a:solidFill>
                  <a:srgbClr val="003399"/>
                </a:solidFill>
                <a:latin typeface="Trebuchet MS" panose="020B0603020202020204" pitchFamily="34" charset="0"/>
                <a:cs typeface="Calibri" pitchFamily="34" charset="0"/>
              </a:rPr>
              <a:t>at </a:t>
            </a:r>
            <a:r>
              <a:rPr lang="en-US" altLang="en-US" sz="2800" dirty="0" smtClean="0">
                <a:solidFill>
                  <a:srgbClr val="003399"/>
                </a:solidFill>
                <a:latin typeface="Trebuchet MS" panose="020B0603020202020204" pitchFamily="34" charset="0"/>
                <a:cs typeface="Calibri" pitchFamily="34" charset="0"/>
              </a:rPr>
              <a:t>                                                              </a:t>
            </a:r>
            <a:r>
              <a:rPr lang="en-US" altLang="en-US" sz="2800" dirty="0">
                <a:solidFill>
                  <a:srgbClr val="003399"/>
                </a:solidFill>
                <a:latin typeface="Trebuchet MS" panose="020B0603020202020204" pitchFamily="34" charset="0"/>
                <a:cs typeface="Calibri" pitchFamily="34" charset="0"/>
              </a:rPr>
              <a:t>later date. </a:t>
            </a:r>
          </a:p>
          <a:p>
            <a:pPr marL="457200" indent="-457200">
              <a:buClr>
                <a:srgbClr val="FF0000"/>
              </a:buClr>
              <a:buFont typeface="Arial" panose="020B0604020202020204" pitchFamily="34" charset="0"/>
              <a:buChar char="•"/>
            </a:pPr>
            <a:r>
              <a:rPr lang="en-US" altLang="en-US" sz="2800" dirty="0">
                <a:solidFill>
                  <a:srgbClr val="003399"/>
                </a:solidFill>
                <a:latin typeface="Trebuchet MS" panose="020B0603020202020204" pitchFamily="34" charset="0"/>
                <a:cs typeface="Calibri" pitchFamily="34" charset="0"/>
              </a:rPr>
              <a:t>Expect processing </a:t>
            </a:r>
            <a:r>
              <a:rPr lang="en-US" altLang="en-US" sz="2800" dirty="0" smtClean="0">
                <a:solidFill>
                  <a:srgbClr val="003399"/>
                </a:solidFill>
                <a:latin typeface="Trebuchet MS" panose="020B0603020202020204" pitchFamily="34" charset="0"/>
                <a:cs typeface="Calibri" pitchFamily="34" charset="0"/>
              </a:rPr>
              <a:t>delays. </a:t>
            </a:r>
            <a:r>
              <a:rPr lang="en-US" altLang="en-US" sz="2800" dirty="0" smtClean="0">
                <a:solidFill>
                  <a:schemeClr val="bg1"/>
                </a:solidFill>
                <a:latin typeface="Trebuchet MS" panose="020B0603020202020204" pitchFamily="34" charset="0"/>
                <a:cs typeface="Calibri" pitchFamily="34" charset="0"/>
              </a:rPr>
              <a:t>y</a:t>
            </a:r>
            <a:endParaRPr lang="en-US" altLang="en-US" sz="2800" dirty="0">
              <a:solidFill>
                <a:schemeClr val="bg1"/>
              </a:solidFill>
              <a:latin typeface="Trebuchet MS" panose="020B0603020202020204" pitchFamily="34" charset="0"/>
              <a:cs typeface="Calibri" pitchFamily="34" charset="0"/>
            </a:endParaRPr>
          </a:p>
          <a:p>
            <a:pPr lvl="0" eaLnBrk="0" hangingPunct="0">
              <a:spcBef>
                <a:spcPct val="20000"/>
              </a:spcBef>
              <a:buClr>
                <a:srgbClr val="FF0000"/>
              </a:buClr>
            </a:pPr>
            <a:endParaRPr lang="en-US" sz="2800" kern="0" dirty="0">
              <a:solidFill>
                <a:srgbClr val="000066"/>
              </a:solidFill>
              <a:latin typeface="Trebuchet MS" panose="020B0603020202020204" pitchFamily="34" charset="0"/>
              <a:cs typeface="Times New Roman" pitchFamily="18" charset="0"/>
            </a:endParaRPr>
          </a:p>
        </p:txBody>
      </p:sp>
      <p:sp>
        <p:nvSpPr>
          <p:cNvPr id="7" name="TextBox 6"/>
          <p:cNvSpPr txBox="1"/>
          <p:nvPr/>
        </p:nvSpPr>
        <p:spPr>
          <a:xfrm>
            <a:off x="1391216" y="5181600"/>
            <a:ext cx="7086600" cy="461665"/>
          </a:xfrm>
          <a:prstGeom prst="rect">
            <a:avLst/>
          </a:prstGeom>
          <a:solidFill>
            <a:srgbClr val="002060"/>
          </a:solidFill>
        </p:spPr>
        <p:txBody>
          <a:bodyPr wrap="square" rtlCol="0">
            <a:spAutoFit/>
          </a:bodyPr>
          <a:lstStyle/>
          <a:p>
            <a:pPr marL="0" indent="0" algn="ctr" eaLnBrk="1" hangingPunct="1">
              <a:buFont typeface="Arial" charset="0"/>
              <a:buNone/>
            </a:pPr>
            <a:r>
              <a:rPr lang="en-US" kern="0" dirty="0" smtClean="0">
                <a:solidFill>
                  <a:schemeClr val="bg1"/>
                </a:solidFill>
                <a:latin typeface="Trebuchet MS" panose="020B0603020202020204" pitchFamily="34" charset="0"/>
                <a:cs typeface="Times New Roman" pitchFamily="18" charset="0"/>
              </a:rPr>
              <a:t>www.socialsecurity.gov/retire2/withdrawal.htm </a:t>
            </a:r>
            <a:endParaRPr lang="en-US" kern="0" dirty="0">
              <a:solidFill>
                <a:schemeClr val="bg1"/>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38632291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38200" y="381000"/>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Strategy: “Start Stop Start”</a:t>
            </a:r>
          </a:p>
        </p:txBody>
      </p:sp>
      <p:sp>
        <p:nvSpPr>
          <p:cNvPr id="8" name="Rectangle 7"/>
          <p:cNvSpPr/>
          <p:nvPr/>
        </p:nvSpPr>
        <p:spPr>
          <a:xfrm>
            <a:off x="914400" y="1524000"/>
            <a:ext cx="7848600" cy="4918269"/>
          </a:xfrm>
          <a:prstGeom prst="rect">
            <a:avLst/>
          </a:prstGeom>
        </p:spPr>
        <p:txBody>
          <a:bodyPr wrap="square">
            <a:spAutoFit/>
          </a:bodyPr>
          <a:lstStyle/>
          <a:p>
            <a:pPr marL="457200" indent="-457200">
              <a:buClr>
                <a:srgbClr val="FF0000"/>
              </a:buClr>
              <a:buFont typeface="Arial" panose="020B0604020202020204" pitchFamily="34" charset="0"/>
              <a:buChar char="•"/>
            </a:pPr>
            <a:r>
              <a:rPr lang="en-US" altLang="en-US" sz="2800" dirty="0" smtClean="0">
                <a:solidFill>
                  <a:srgbClr val="003399"/>
                </a:solidFill>
                <a:latin typeface="Calibri" pitchFamily="34" charset="0"/>
                <a:cs typeface="Calibri" pitchFamily="34" charset="0"/>
              </a:rPr>
              <a:t>Withdrawing </a:t>
            </a:r>
            <a:r>
              <a:rPr lang="en-US" altLang="en-US" sz="2800" dirty="0">
                <a:solidFill>
                  <a:srgbClr val="003399"/>
                </a:solidFill>
                <a:latin typeface="Calibri" pitchFamily="34" charset="0"/>
                <a:cs typeface="Calibri" pitchFamily="34" charset="0"/>
              </a:rPr>
              <a:t>application is not permitted if 12</a:t>
            </a:r>
            <a:r>
              <a:rPr lang="en-US" altLang="en-US" sz="2800" dirty="0" smtClean="0">
                <a:solidFill>
                  <a:srgbClr val="003399"/>
                </a:solidFill>
                <a:latin typeface="Calibri" pitchFamily="34" charset="0"/>
                <a:cs typeface="Calibri" pitchFamily="34" charset="0"/>
              </a:rPr>
              <a:t>+ months </a:t>
            </a:r>
            <a:r>
              <a:rPr lang="en-US" altLang="en-US" sz="2800" dirty="0">
                <a:solidFill>
                  <a:srgbClr val="003399"/>
                </a:solidFill>
                <a:latin typeface="Calibri" pitchFamily="34" charset="0"/>
                <a:cs typeface="Calibri" pitchFamily="34" charset="0"/>
              </a:rPr>
              <a:t>has passed.</a:t>
            </a:r>
          </a:p>
          <a:p>
            <a:pPr marL="457200" indent="-457200">
              <a:buClr>
                <a:srgbClr val="FF0000"/>
              </a:buClr>
              <a:buFont typeface="Arial" panose="020B0604020202020204" pitchFamily="34" charset="0"/>
              <a:buChar char="•"/>
            </a:pPr>
            <a:r>
              <a:rPr lang="en-US" altLang="en-US" sz="2800" dirty="0" smtClean="0">
                <a:solidFill>
                  <a:srgbClr val="003399"/>
                </a:solidFill>
                <a:latin typeface="Calibri" pitchFamily="34" charset="0"/>
                <a:cs typeface="Calibri" pitchFamily="34" charset="0"/>
              </a:rPr>
              <a:t>As an alternative, current </a:t>
            </a:r>
            <a:r>
              <a:rPr lang="en-US" altLang="en-US" sz="2800" dirty="0">
                <a:solidFill>
                  <a:srgbClr val="003399"/>
                </a:solidFill>
                <a:latin typeface="Calibri" pitchFamily="34" charset="0"/>
                <a:cs typeface="Calibri" pitchFamily="34" charset="0"/>
              </a:rPr>
              <a:t>Social Security beneficiaries may suspend benefits at FRA </a:t>
            </a:r>
            <a:r>
              <a:rPr lang="en-US" altLang="en-US" sz="2800" dirty="0" smtClean="0">
                <a:solidFill>
                  <a:srgbClr val="003399"/>
                </a:solidFill>
                <a:latin typeface="Calibri" pitchFamily="34" charset="0"/>
                <a:cs typeface="Calibri" pitchFamily="34" charset="0"/>
              </a:rPr>
              <a:t>or later and </a:t>
            </a:r>
            <a:r>
              <a:rPr lang="en-US" altLang="en-US" sz="2800" dirty="0">
                <a:solidFill>
                  <a:srgbClr val="003399"/>
                </a:solidFill>
                <a:latin typeface="Calibri" pitchFamily="34" charset="0"/>
                <a:cs typeface="Calibri" pitchFamily="34" charset="0"/>
              </a:rPr>
              <a:t>restart at later date to earn delayed retirement credits. </a:t>
            </a:r>
          </a:p>
          <a:p>
            <a:pPr marL="457200" indent="-457200">
              <a:buClr>
                <a:srgbClr val="FF0000"/>
              </a:buClr>
              <a:buFont typeface="Arial" panose="020B0604020202020204" pitchFamily="34" charset="0"/>
              <a:buChar char="•"/>
            </a:pPr>
            <a:r>
              <a:rPr lang="en-US" altLang="en-US" sz="2800" dirty="0">
                <a:solidFill>
                  <a:srgbClr val="003399"/>
                </a:solidFill>
                <a:latin typeface="Calibri" pitchFamily="34" charset="0"/>
                <a:cs typeface="Calibri" pitchFamily="34" charset="0"/>
              </a:rPr>
              <a:t>Or, worker can take benefit early to allow spouse to collect spouse benefit. Then, worker may suspend benefits at FRA to earn DRCs, restart them later. </a:t>
            </a:r>
          </a:p>
          <a:p>
            <a:pPr marL="342900" lvl="0" indent="-342900" eaLnBrk="0" hangingPunct="0">
              <a:spcBef>
                <a:spcPct val="20000"/>
              </a:spcBef>
              <a:buClr>
                <a:srgbClr val="FF0000"/>
              </a:buClr>
              <a:buFontTx/>
              <a:buChar char="•"/>
            </a:pPr>
            <a:endParaRPr lang="en-US" sz="2800" kern="0" dirty="0">
              <a:solidFill>
                <a:srgbClr val="003399"/>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30688441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chemeClr val="bg1"/>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60079" y="0"/>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File and Suspend – Must be at Least FRA</a:t>
            </a:r>
            <a:endParaRPr kumimoji="0" lang="en-US" sz="36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4261" t="21630" r="34592" b="6626"/>
          <a:stretch/>
        </p:blipFill>
        <p:spPr bwMode="auto">
          <a:xfrm>
            <a:off x="1149790" y="1164115"/>
            <a:ext cx="3923568" cy="48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1156" t="38830" r="33200" b="14315"/>
          <a:stretch/>
        </p:blipFill>
        <p:spPr bwMode="auto">
          <a:xfrm>
            <a:off x="4932693" y="1295400"/>
            <a:ext cx="4211307" cy="297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p:nvPr/>
        </p:nvSpPr>
        <p:spPr>
          <a:xfrm>
            <a:off x="990600" y="5991885"/>
            <a:ext cx="7924800" cy="461665"/>
          </a:xfrm>
          <a:prstGeom prst="rect">
            <a:avLst/>
          </a:prstGeom>
          <a:solidFill>
            <a:srgbClr val="002060"/>
          </a:solidFill>
        </p:spPr>
        <p:txBody>
          <a:bodyPr wrap="square" rtlCol="0">
            <a:spAutoFit/>
          </a:bodyPr>
          <a:lstStyle/>
          <a:p>
            <a:pPr marL="0" indent="0" algn="ctr" eaLnBrk="1" hangingPunct="1">
              <a:buFont typeface="Arial" charset="0"/>
              <a:buNone/>
            </a:pPr>
            <a:r>
              <a:rPr lang="en-US" kern="0" dirty="0" smtClean="0">
                <a:solidFill>
                  <a:schemeClr val="bg1"/>
                </a:solidFill>
                <a:latin typeface="Trebuchet MS" panose="020B0603020202020204" pitchFamily="34" charset="0"/>
                <a:cs typeface="Times New Roman" pitchFamily="18" charset="0"/>
              </a:rPr>
              <a:t>www.socialsecurity.gov/planners/retire/suspend.html </a:t>
            </a:r>
            <a:endParaRPr lang="en-US" kern="0" dirty="0">
              <a:solidFill>
                <a:schemeClr val="bg1"/>
              </a:solidFill>
              <a:latin typeface="Trebuchet MS" panose="020B0603020202020204" pitchFamily="34" charset="0"/>
              <a:cs typeface="Times New Roman" pitchFamily="18" charset="0"/>
            </a:endParaRPr>
          </a:p>
        </p:txBody>
      </p:sp>
      <p:sp>
        <p:nvSpPr>
          <p:cNvPr id="12" name="TextBox 11"/>
          <p:cNvSpPr txBox="1"/>
          <p:nvPr/>
        </p:nvSpPr>
        <p:spPr>
          <a:xfrm>
            <a:off x="5410200" y="4495800"/>
            <a:ext cx="3429000" cy="1200329"/>
          </a:xfrm>
          <a:prstGeom prst="rect">
            <a:avLst/>
          </a:prstGeom>
          <a:noFill/>
        </p:spPr>
        <p:txBody>
          <a:bodyPr wrap="square" rtlCol="0">
            <a:spAutoFit/>
          </a:bodyPr>
          <a:lstStyle/>
          <a:p>
            <a:pPr algn="ctr"/>
            <a:r>
              <a:rPr lang="en-US" i="1" dirty="0" smtClean="0">
                <a:solidFill>
                  <a:srgbClr val="FF0000"/>
                </a:solidFill>
                <a:latin typeface="Trebuchet MS" panose="020B0603020202020204" pitchFamily="34" charset="0"/>
              </a:rPr>
              <a:t>Note: These options could be eliminated in the future. </a:t>
            </a:r>
            <a:endParaRPr lang="en-US" i="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xmlns="" val="13932077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38200" y="-1"/>
            <a:ext cx="7086600" cy="1077218"/>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Restricted Application – Must</a:t>
            </a:r>
            <a:r>
              <a:rPr kumimoji="0" lang="en-US" sz="3200" b="1" i="0" u="none" strike="noStrike" cap="none" normalizeH="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 be at Least FRA </a:t>
            </a:r>
            <a:r>
              <a:rPr kumimoji="0" lang="en-US" sz="32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 </a:t>
            </a:r>
          </a:p>
        </p:txBody>
      </p:sp>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3986" t="18698" r="35416" b="3521"/>
          <a:stretch/>
        </p:blipFill>
        <p:spPr bwMode="auto">
          <a:xfrm>
            <a:off x="3077232" y="1219200"/>
            <a:ext cx="3657600" cy="49388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1447799" y="6060818"/>
            <a:ext cx="6934201" cy="430887"/>
          </a:xfrm>
          <a:prstGeom prst="rect">
            <a:avLst/>
          </a:prstGeom>
          <a:solidFill>
            <a:srgbClr val="002060"/>
          </a:solidFill>
        </p:spPr>
        <p:txBody>
          <a:bodyPr wrap="square" rtlCol="0">
            <a:spAutoFit/>
          </a:bodyPr>
          <a:lstStyle/>
          <a:p>
            <a:pPr marL="0" indent="0" algn="ctr" eaLnBrk="1" hangingPunct="1">
              <a:buFont typeface="Arial" charset="0"/>
              <a:buNone/>
            </a:pPr>
            <a:r>
              <a:rPr lang="en-US" sz="2200" kern="0" dirty="0" smtClean="0">
                <a:solidFill>
                  <a:schemeClr val="bg1"/>
                </a:solidFill>
                <a:latin typeface="Trebuchet MS" panose="020B0603020202020204" pitchFamily="34" charset="0"/>
                <a:cs typeface="Times New Roman" pitchFamily="18" charset="0"/>
              </a:rPr>
              <a:t>www.ssa.gov/planners/retire/yourspouse.html</a:t>
            </a:r>
            <a:endParaRPr lang="en-US" sz="2200" kern="0" dirty="0">
              <a:solidFill>
                <a:schemeClr val="bg1"/>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18713289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1030133" y="18820"/>
            <a:ext cx="7086600" cy="1138773"/>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4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Benefit Amount for Spouse or Divorced Spouse  </a:t>
            </a:r>
            <a:endParaRPr kumimoji="0" lang="en-US" sz="34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7" name="Text Box 12"/>
          <p:cNvSpPr txBox="1">
            <a:spLocks noChangeArrowheads="1"/>
          </p:cNvSpPr>
          <p:nvPr/>
        </p:nvSpPr>
        <p:spPr bwMode="auto">
          <a:xfrm>
            <a:off x="838200" y="1249481"/>
            <a:ext cx="8001000" cy="5262979"/>
          </a:xfrm>
          <a:prstGeom prst="rect">
            <a:avLst/>
          </a:prstGeom>
          <a:noFill/>
          <a:ln w="9525">
            <a:noFill/>
            <a:miter lim="800000"/>
            <a:headEnd/>
            <a:tailEnd/>
          </a:ln>
        </p:spPr>
        <p:txBody>
          <a:bodyPr wrap="square">
            <a:spAutoFit/>
          </a:bodyPr>
          <a:lstStyle/>
          <a:p>
            <a:pPr marL="227013" indent="-227013">
              <a:spcBef>
                <a:spcPts val="0"/>
              </a:spcBef>
              <a:buClr>
                <a:srgbClr val="FF0000"/>
              </a:buClr>
              <a:buFont typeface="Arial" panose="020B0604020202020204" pitchFamily="34" charset="0"/>
              <a:buChar char="•"/>
              <a:defRPr/>
            </a:pPr>
            <a:r>
              <a:rPr lang="en-US" sz="2800" u="sng" dirty="0" smtClean="0">
                <a:solidFill>
                  <a:schemeClr val="accent6"/>
                </a:solidFill>
                <a:latin typeface="Trebuchet MS" panose="020B0603020202020204" pitchFamily="34" charset="0"/>
              </a:rPr>
              <a:t>Under </a:t>
            </a:r>
            <a:r>
              <a:rPr lang="en-US" sz="2800" u="sng" dirty="0">
                <a:solidFill>
                  <a:schemeClr val="accent6"/>
                </a:solidFill>
                <a:latin typeface="Trebuchet MS" panose="020B0603020202020204" pitchFamily="34" charset="0"/>
              </a:rPr>
              <a:t>FRA</a:t>
            </a:r>
            <a:r>
              <a:rPr lang="en-US" sz="2800" dirty="0">
                <a:solidFill>
                  <a:schemeClr val="accent6"/>
                </a:solidFill>
                <a:latin typeface="Trebuchet MS" panose="020B0603020202020204" pitchFamily="34" charset="0"/>
              </a:rPr>
              <a:t>: Spouse receives higher benefit amount based upon own record OR worker’s, if spouse </a:t>
            </a:r>
            <a:r>
              <a:rPr lang="en-US" sz="2800" dirty="0" smtClean="0">
                <a:solidFill>
                  <a:schemeClr val="accent6"/>
                </a:solidFill>
                <a:latin typeface="Trebuchet MS" panose="020B0603020202020204" pitchFamily="34" charset="0"/>
              </a:rPr>
              <a:t>has filed for benefits (</a:t>
            </a:r>
            <a:r>
              <a:rPr lang="en-US" sz="2800" dirty="0">
                <a:solidFill>
                  <a:schemeClr val="accent6"/>
                </a:solidFill>
                <a:latin typeface="Trebuchet MS" panose="020B0603020202020204" pitchFamily="34" charset="0"/>
              </a:rPr>
              <a:t>up to 50</a:t>
            </a:r>
            <a:r>
              <a:rPr lang="en-US" sz="2800" dirty="0" smtClean="0">
                <a:solidFill>
                  <a:schemeClr val="accent6"/>
                </a:solidFill>
                <a:latin typeface="Trebuchet MS" panose="020B0603020202020204" pitchFamily="34" charset="0"/>
              </a:rPr>
              <a:t>%)</a:t>
            </a:r>
          </a:p>
          <a:p>
            <a:pPr marL="227013" indent="-227013">
              <a:spcBef>
                <a:spcPts val="0"/>
              </a:spcBef>
              <a:buClr>
                <a:srgbClr val="FF0000"/>
              </a:buClr>
              <a:buFont typeface="Arial" panose="020B0604020202020204" pitchFamily="34" charset="0"/>
              <a:buChar char="•"/>
              <a:defRPr/>
            </a:pPr>
            <a:r>
              <a:rPr lang="en-US" sz="2800" u="sng" dirty="0" smtClean="0">
                <a:solidFill>
                  <a:schemeClr val="accent6"/>
                </a:solidFill>
                <a:latin typeface="Trebuchet MS" panose="020B0603020202020204" pitchFamily="34" charset="0"/>
              </a:rPr>
              <a:t>Wait Until </a:t>
            </a:r>
            <a:r>
              <a:rPr lang="en-US" sz="2800" u="sng" dirty="0">
                <a:solidFill>
                  <a:schemeClr val="accent6"/>
                </a:solidFill>
                <a:latin typeface="Trebuchet MS" panose="020B0603020202020204" pitchFamily="34" charset="0"/>
              </a:rPr>
              <a:t>FRA or later</a:t>
            </a:r>
            <a:r>
              <a:rPr lang="en-US" sz="2800" dirty="0">
                <a:solidFill>
                  <a:schemeClr val="accent6"/>
                </a:solidFill>
                <a:latin typeface="Trebuchet MS" panose="020B0603020202020204" pitchFamily="34" charset="0"/>
              </a:rPr>
              <a:t>: Spouse may </a:t>
            </a:r>
            <a:r>
              <a:rPr lang="en-US" sz="2800" dirty="0" smtClean="0">
                <a:solidFill>
                  <a:schemeClr val="accent6"/>
                </a:solidFill>
                <a:latin typeface="Trebuchet MS" panose="020B0603020202020204" pitchFamily="34" charset="0"/>
              </a:rPr>
              <a:t>collect </a:t>
            </a:r>
            <a:r>
              <a:rPr lang="en-US" sz="2800" dirty="0">
                <a:solidFill>
                  <a:schemeClr val="accent6"/>
                </a:solidFill>
                <a:latin typeface="Trebuchet MS" panose="020B0603020202020204" pitchFamily="34" charset="0"/>
              </a:rPr>
              <a:t>spouse </a:t>
            </a:r>
            <a:r>
              <a:rPr lang="en-US" sz="2800" dirty="0" smtClean="0">
                <a:solidFill>
                  <a:schemeClr val="accent6"/>
                </a:solidFill>
                <a:latin typeface="Trebuchet MS" panose="020B0603020202020204" pitchFamily="34" charset="0"/>
              </a:rPr>
              <a:t>or divorced spouse benefit </a:t>
            </a:r>
            <a:r>
              <a:rPr lang="en-US" sz="2800" dirty="0">
                <a:solidFill>
                  <a:schemeClr val="accent6"/>
                </a:solidFill>
                <a:latin typeface="Trebuchet MS" panose="020B0603020202020204" pitchFamily="34" charset="0"/>
              </a:rPr>
              <a:t>while earning delayed retirement credits on own </a:t>
            </a:r>
            <a:r>
              <a:rPr lang="en-US" sz="2800" dirty="0" smtClean="0">
                <a:solidFill>
                  <a:schemeClr val="accent6"/>
                </a:solidFill>
                <a:latin typeface="Trebuchet MS" panose="020B0603020202020204" pitchFamily="34" charset="0"/>
              </a:rPr>
              <a:t>record</a:t>
            </a:r>
          </a:p>
          <a:p>
            <a:pPr marL="914400" lvl="1" indent="-457200">
              <a:spcBef>
                <a:spcPts val="0"/>
              </a:spcBef>
              <a:buClr>
                <a:srgbClr val="FF0000"/>
              </a:buClr>
              <a:buFont typeface="Wingdings" panose="05000000000000000000" pitchFamily="2" charset="2"/>
              <a:buChar char="ü"/>
              <a:defRPr/>
            </a:pPr>
            <a:r>
              <a:rPr lang="en-US" sz="2800" dirty="0" smtClean="0">
                <a:solidFill>
                  <a:schemeClr val="accent6"/>
                </a:solidFill>
                <a:latin typeface="Trebuchet MS" panose="020B0603020202020204" pitchFamily="34" charset="0"/>
              </a:rPr>
              <a:t>Benefit = 50% of worker’s benefit regardless of worker’s age when s/he began benefits</a:t>
            </a:r>
          </a:p>
          <a:p>
            <a:pPr marL="914400" lvl="1" indent="-457200">
              <a:spcBef>
                <a:spcPts val="0"/>
              </a:spcBef>
              <a:buClr>
                <a:srgbClr val="FF0000"/>
              </a:buClr>
              <a:buFont typeface="Wingdings" panose="05000000000000000000" pitchFamily="2" charset="2"/>
              <a:buChar char="ü"/>
              <a:tabLst>
                <a:tab pos="687388" algn="l"/>
              </a:tabLst>
              <a:defRPr/>
            </a:pPr>
            <a:r>
              <a:rPr lang="en-US" sz="2800" dirty="0" smtClean="0">
                <a:solidFill>
                  <a:schemeClr val="accent6"/>
                </a:solidFill>
                <a:latin typeface="Trebuchet MS" panose="020B0603020202020204" pitchFamily="34" charset="0"/>
              </a:rPr>
              <a:t>No advantage delaying spouse benefits past FRA</a:t>
            </a:r>
            <a:endParaRPr lang="en-US" sz="2800" dirty="0" smtClean="0">
              <a:solidFill>
                <a:srgbClr val="002060"/>
              </a:solidFill>
              <a:latin typeface="Trebuchet MS" panose="020B0603020202020204" pitchFamily="34" charset="0"/>
            </a:endParaRPr>
          </a:p>
        </p:txBody>
      </p:sp>
    </p:spTree>
    <p:extLst>
      <p:ext uri="{BB962C8B-B14F-4D97-AF65-F5344CB8AC3E}">
        <p14:creationId xmlns:p14="http://schemas.microsoft.com/office/powerpoint/2010/main" xmlns="" val="18301069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Laws that Affect Non-Covered Workers </a:t>
            </a:r>
          </a:p>
        </p:txBody>
      </p:sp>
      <p:sp>
        <p:nvSpPr>
          <p:cNvPr id="8" name="Rectangle 7"/>
          <p:cNvSpPr/>
          <p:nvPr/>
        </p:nvSpPr>
        <p:spPr>
          <a:xfrm>
            <a:off x="914400" y="1524000"/>
            <a:ext cx="7848600" cy="5262979"/>
          </a:xfrm>
          <a:prstGeom prst="rect">
            <a:avLst/>
          </a:prstGeom>
        </p:spPr>
        <p:txBody>
          <a:bodyPr wrap="square">
            <a:spAutoFit/>
          </a:bodyPr>
          <a:lstStyle/>
          <a:p>
            <a:pPr lvl="0" eaLnBrk="0" hangingPunct="0">
              <a:spcBef>
                <a:spcPct val="20000"/>
              </a:spcBef>
              <a:buClr>
                <a:srgbClr val="FF0000"/>
              </a:buClr>
            </a:pPr>
            <a:r>
              <a:rPr lang="en-US" sz="2800" kern="0" dirty="0" smtClean="0">
                <a:solidFill>
                  <a:srgbClr val="000066"/>
                </a:solidFill>
                <a:latin typeface="Trebuchet MS" panose="020B0603020202020204" pitchFamily="34" charset="0"/>
                <a:cs typeface="Times New Roman" pitchFamily="18" charset="0"/>
              </a:rPr>
              <a:t>When pension is from work not covered by Social Security, two laws may affect Social Security benefit: </a:t>
            </a:r>
          </a:p>
          <a:p>
            <a:pPr marL="457200" lvl="0" indent="-457200" eaLnBrk="0" hangingPunct="0">
              <a:spcBef>
                <a:spcPct val="20000"/>
              </a:spcBef>
              <a:buClr>
                <a:srgbClr val="FF0000"/>
              </a:buClr>
              <a:buFont typeface="Arial" panose="020B0604020202020204" pitchFamily="34" charset="0"/>
              <a:buChar char="•"/>
            </a:pPr>
            <a:r>
              <a:rPr lang="en-US" sz="2800" u="sng" kern="0" dirty="0" smtClean="0">
                <a:solidFill>
                  <a:srgbClr val="000066"/>
                </a:solidFill>
                <a:latin typeface="Trebuchet MS" panose="020B0603020202020204" pitchFamily="34" charset="0"/>
                <a:cs typeface="Times New Roman" pitchFamily="18" charset="0"/>
              </a:rPr>
              <a:t>Windfall Elimination Provision (WEP) </a:t>
            </a:r>
            <a:r>
              <a:rPr lang="en-US" sz="2800" kern="0" dirty="0" smtClean="0">
                <a:solidFill>
                  <a:srgbClr val="000066"/>
                </a:solidFill>
                <a:latin typeface="Trebuchet MS" panose="020B0603020202020204" pitchFamily="34" charset="0"/>
                <a:cs typeface="Times New Roman" pitchFamily="18" charset="0"/>
              </a:rPr>
              <a:t>applies with 40 Social Security credits and non-covered pension - guaranteed benefit.  </a:t>
            </a:r>
          </a:p>
          <a:p>
            <a:pPr marL="342900" lvl="0" indent="-342900" eaLnBrk="0" hangingPunct="0">
              <a:spcBef>
                <a:spcPct val="20000"/>
              </a:spcBef>
              <a:buClr>
                <a:srgbClr val="FF0000"/>
              </a:buClr>
              <a:buFontTx/>
              <a:buChar char="•"/>
            </a:pPr>
            <a:r>
              <a:rPr lang="en-US" sz="2800" u="sng" kern="0" dirty="0" smtClean="0">
                <a:solidFill>
                  <a:srgbClr val="000066"/>
                </a:solidFill>
                <a:latin typeface="Trebuchet MS" panose="020B0603020202020204" pitchFamily="34" charset="0"/>
                <a:cs typeface="Times New Roman" pitchFamily="18" charset="0"/>
              </a:rPr>
              <a:t>Government Pension Offset  (GPO)</a:t>
            </a:r>
            <a:r>
              <a:rPr lang="en-US" sz="2800" kern="0" dirty="0" smtClean="0">
                <a:solidFill>
                  <a:srgbClr val="000066"/>
                </a:solidFill>
                <a:latin typeface="Trebuchet MS" panose="020B0603020202020204" pitchFamily="34" charset="0"/>
                <a:cs typeface="Times New Roman" pitchFamily="18" charset="0"/>
              </a:rPr>
              <a:t> affects Social Security spouse/widow(er) benefits  </a:t>
            </a:r>
          </a:p>
          <a:p>
            <a:pPr lvl="0" eaLnBrk="0" hangingPunct="0">
              <a:spcBef>
                <a:spcPct val="20000"/>
              </a:spcBef>
              <a:buClr>
                <a:srgbClr val="FF0000"/>
              </a:buClr>
            </a:pPr>
            <a:endParaRPr lang="en-US" sz="2800" i="1" kern="0" dirty="0" smtClean="0">
              <a:solidFill>
                <a:srgbClr val="000066"/>
              </a:solidFill>
              <a:latin typeface="Trebuchet MS" panose="020B0603020202020204" pitchFamily="34" charset="0"/>
              <a:cs typeface="Times New Roman" pitchFamily="18" charset="0"/>
            </a:endParaRPr>
          </a:p>
          <a:p>
            <a:pPr lvl="0" eaLnBrk="0" hangingPunct="0">
              <a:spcBef>
                <a:spcPct val="20000"/>
              </a:spcBef>
              <a:buClr>
                <a:srgbClr val="FF0000"/>
              </a:buClr>
            </a:pPr>
            <a:endParaRPr lang="en-US" sz="2800" i="1" kern="0" dirty="0" smtClean="0">
              <a:solidFill>
                <a:srgbClr val="000066"/>
              </a:solidFill>
              <a:latin typeface="Trebuchet MS" panose="020B0603020202020204" pitchFamily="34" charset="0"/>
              <a:cs typeface="Times New Roman" pitchFamily="18" charset="0"/>
            </a:endParaRPr>
          </a:p>
          <a:p>
            <a:pPr marL="342900" lvl="0" indent="-342900" eaLnBrk="0" hangingPunct="0">
              <a:spcBef>
                <a:spcPct val="20000"/>
              </a:spcBef>
              <a:buClr>
                <a:srgbClr val="FF0000"/>
              </a:buClr>
              <a:buFontTx/>
              <a:buChar char="•"/>
            </a:pPr>
            <a:endParaRPr lang="en-US" sz="2800" kern="0" dirty="0">
              <a:solidFill>
                <a:srgbClr val="000066"/>
              </a:solidFill>
              <a:latin typeface="Trebuchet MS" panose="020B0603020202020204" pitchFamily="34" charset="0"/>
              <a:cs typeface="Times New Roman" pitchFamily="18" charset="0"/>
            </a:endParaRPr>
          </a:p>
        </p:txBody>
      </p:sp>
      <p:sp>
        <p:nvSpPr>
          <p:cNvPr id="9" name="TextBox 8"/>
          <p:cNvSpPr txBox="1"/>
          <p:nvPr/>
        </p:nvSpPr>
        <p:spPr>
          <a:xfrm>
            <a:off x="1905000" y="5638800"/>
            <a:ext cx="5486400" cy="461665"/>
          </a:xfrm>
          <a:prstGeom prst="rect">
            <a:avLst/>
          </a:prstGeom>
          <a:solidFill>
            <a:srgbClr val="002060"/>
          </a:solidFill>
        </p:spPr>
        <p:txBody>
          <a:bodyPr wrap="square" rtlCol="0">
            <a:spAutoFit/>
          </a:bodyPr>
          <a:lstStyle/>
          <a:p>
            <a:pPr marL="0" indent="0" algn="ctr" eaLnBrk="1" hangingPunct="1">
              <a:buFont typeface="Arial" charset="0"/>
              <a:buNone/>
            </a:pPr>
            <a:r>
              <a:rPr lang="en-US" kern="0" dirty="0" smtClean="0">
                <a:solidFill>
                  <a:schemeClr val="bg1"/>
                </a:solidFill>
                <a:latin typeface="Trebuchet MS" panose="020B0603020202020204" pitchFamily="34" charset="0"/>
                <a:cs typeface="Times New Roman" pitchFamily="18" charset="0"/>
              </a:rPr>
              <a:t>www.socialsecurity.gov/gpo-wep</a:t>
            </a:r>
            <a:endParaRPr lang="en-US" kern="0" dirty="0">
              <a:solidFill>
                <a:schemeClr val="bg1"/>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16705182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chemeClr val="bg1"/>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rgbClr val="002060"/>
                </a:solidFill>
                <a:latin typeface="Trebuchet MS" panose="020B0603020202020204" pitchFamily="34" charset="0"/>
              </a:rPr>
              <a:t/>
            </a:r>
            <a:br>
              <a:rPr lang="en-US" sz="1800" i="1" dirty="0">
                <a:solidFill>
                  <a:srgbClr val="002060"/>
                </a:solidFill>
                <a:latin typeface="Trebuchet MS" panose="020B0603020202020204" pitchFamily="34" charset="0"/>
              </a:rPr>
            </a:br>
            <a:endParaRPr lang="en-US" sz="1800" i="1" dirty="0">
              <a:solidFill>
                <a:srgbClr val="002060"/>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Windfall Elimination Provision (WEP) </a:t>
            </a:r>
          </a:p>
        </p:txBody>
      </p:sp>
      <p:sp>
        <p:nvSpPr>
          <p:cNvPr id="8" name="Rectangle 7"/>
          <p:cNvSpPr/>
          <p:nvPr/>
        </p:nvSpPr>
        <p:spPr>
          <a:xfrm>
            <a:off x="936625" y="1336488"/>
            <a:ext cx="7848600" cy="5521512"/>
          </a:xfrm>
          <a:prstGeom prst="rect">
            <a:avLst/>
          </a:prstGeom>
        </p:spPr>
        <p:txBody>
          <a:bodyPr wrap="square">
            <a:spAutoFit/>
          </a:bodyPr>
          <a:lstStyle/>
          <a:p>
            <a:pPr marL="457200" lvl="0" indent="-457200" eaLnBrk="0" hangingPunct="0">
              <a:spcBef>
                <a:spcPct val="20000"/>
              </a:spcBef>
              <a:buClr>
                <a:srgbClr val="FF0000"/>
              </a:buClr>
              <a:buFont typeface="Arial" panose="020B0604020202020204" pitchFamily="34" charset="0"/>
              <a:buChar char="•"/>
            </a:pPr>
            <a:r>
              <a:rPr lang="en-US" sz="2800" kern="0" dirty="0" smtClean="0">
                <a:solidFill>
                  <a:srgbClr val="000066"/>
                </a:solidFill>
                <a:latin typeface="Trebuchet MS" panose="020B0603020202020204" pitchFamily="34" charset="0"/>
                <a:cs typeface="Times New Roman" pitchFamily="18" charset="0"/>
              </a:rPr>
              <a:t>With 40 credits, worker will receive Social Security retirement benefit.</a:t>
            </a:r>
          </a:p>
          <a:p>
            <a:pPr marL="457200" lvl="0" indent="-457200" eaLnBrk="0" hangingPunct="0">
              <a:spcBef>
                <a:spcPct val="20000"/>
              </a:spcBef>
              <a:buClr>
                <a:srgbClr val="FF0000"/>
              </a:buClr>
              <a:buFont typeface="Arial" panose="020B0604020202020204" pitchFamily="34" charset="0"/>
              <a:buChar char="•"/>
            </a:pPr>
            <a:r>
              <a:rPr lang="en-US" sz="2800" kern="0" dirty="0" smtClean="0">
                <a:solidFill>
                  <a:srgbClr val="000066"/>
                </a:solidFill>
                <a:latin typeface="Trebuchet MS" panose="020B0603020202020204" pitchFamily="34" charset="0"/>
                <a:cs typeface="Times New Roman" pitchFamily="18" charset="0"/>
              </a:rPr>
              <a:t>Social Security benefit will likely be computed using a modified formula due to non-covered government pension (CSRS, OPERS, STRS, SERS, Ohio Police &amp; Fire Pension Fund, foreign)   </a:t>
            </a:r>
          </a:p>
          <a:p>
            <a:pPr marL="342900" lvl="0" indent="-342900" eaLnBrk="0" hangingPunct="0">
              <a:spcBef>
                <a:spcPct val="20000"/>
              </a:spcBef>
              <a:buClr>
                <a:srgbClr val="FF0000"/>
              </a:buClr>
              <a:buFontTx/>
              <a:buChar char="•"/>
            </a:pPr>
            <a:r>
              <a:rPr lang="en-US" sz="2800" kern="0" dirty="0" smtClean="0">
                <a:solidFill>
                  <a:srgbClr val="000066"/>
                </a:solidFill>
                <a:latin typeface="Trebuchet MS" panose="020B0603020202020204" pitchFamily="34" charset="0"/>
                <a:cs typeface="Times New Roman" pitchFamily="18" charset="0"/>
              </a:rPr>
              <a:t>Worker and spouse may qualify for premium-free Medicare Part A if worker paid Medicare tax on non-covered government earnings</a:t>
            </a:r>
            <a:endParaRPr lang="en-US" sz="2800" i="1" kern="0" dirty="0" smtClean="0">
              <a:solidFill>
                <a:srgbClr val="000066"/>
              </a:solidFill>
              <a:latin typeface="Trebuchet MS" panose="020B0603020202020204" pitchFamily="34" charset="0"/>
              <a:cs typeface="Times New Roman" pitchFamily="18" charset="0"/>
            </a:endParaRPr>
          </a:p>
          <a:p>
            <a:pPr marL="342900" lvl="0" indent="-342900" eaLnBrk="0" hangingPunct="0">
              <a:spcBef>
                <a:spcPct val="20000"/>
              </a:spcBef>
              <a:buClr>
                <a:srgbClr val="FF0000"/>
              </a:buClr>
              <a:buFontTx/>
              <a:buChar char="•"/>
            </a:pPr>
            <a:endParaRPr lang="en-US" sz="2800" kern="0" dirty="0">
              <a:solidFill>
                <a:srgbClr val="000066"/>
              </a:solidFill>
              <a:latin typeface="Trebuchet MS" panose="020B0603020202020204" pitchFamily="34" charset="0"/>
              <a:cs typeface="Times New Roman" pitchFamily="18" charset="0"/>
            </a:endParaRPr>
          </a:p>
        </p:txBody>
      </p:sp>
      <p:sp>
        <p:nvSpPr>
          <p:cNvPr id="7" name="Rectangle 6"/>
          <p:cNvSpPr/>
          <p:nvPr/>
        </p:nvSpPr>
        <p:spPr>
          <a:xfrm>
            <a:off x="936625" y="6067425"/>
            <a:ext cx="7848600" cy="461665"/>
          </a:xfrm>
          <a:prstGeom prst="rect">
            <a:avLst/>
          </a:prstGeom>
        </p:spPr>
        <p:txBody>
          <a:bodyPr>
            <a:spAutoFit/>
          </a:bodyPr>
          <a:lstStyle/>
          <a:p>
            <a:pPr marL="514350">
              <a:spcBef>
                <a:spcPts val="0"/>
              </a:spcBef>
              <a:spcAft>
                <a:spcPts val="1800"/>
              </a:spcAft>
              <a:buClr>
                <a:srgbClr val="FF0000"/>
              </a:buClr>
              <a:buSzPct val="100000"/>
              <a:defRPr/>
            </a:pPr>
            <a:endParaRPr lang="en-US" b="1"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256888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Social Security Statement</a:t>
            </a:r>
            <a:r>
              <a:rPr kumimoji="0" lang="en-US" sz="36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 for Non-Covered Workers </a:t>
            </a:r>
          </a:p>
        </p:txBody>
      </p:sp>
      <p:sp>
        <p:nvSpPr>
          <p:cNvPr id="8" name="Rectangle 7"/>
          <p:cNvSpPr/>
          <p:nvPr/>
        </p:nvSpPr>
        <p:spPr>
          <a:xfrm>
            <a:off x="914400" y="1524000"/>
            <a:ext cx="7848600" cy="4142673"/>
          </a:xfrm>
          <a:prstGeom prst="rect">
            <a:avLst/>
          </a:prstGeom>
        </p:spPr>
        <p:txBody>
          <a:bodyPr wrap="square">
            <a:spAutoFit/>
          </a:bodyPr>
          <a:lstStyle/>
          <a:p>
            <a:pPr marL="457200" lvl="0" indent="-457200" eaLnBrk="0" hangingPunct="0">
              <a:spcBef>
                <a:spcPct val="20000"/>
              </a:spcBef>
              <a:buClr>
                <a:srgbClr val="FF0000"/>
              </a:buClr>
              <a:buFont typeface="Arial" panose="020B0604020202020204" pitchFamily="34" charset="0"/>
              <a:buChar char="•"/>
            </a:pPr>
            <a:r>
              <a:rPr lang="en-US" sz="2800" kern="0" dirty="0" smtClean="0">
                <a:solidFill>
                  <a:srgbClr val="000066"/>
                </a:solidFill>
                <a:latin typeface="Trebuchet MS" panose="020B0603020202020204" pitchFamily="34" charset="0"/>
                <a:cs typeface="Times New Roman" pitchFamily="18" charset="0"/>
              </a:rPr>
              <a:t>With 40 credits, Statement will show retirement benefit estimates. Otherwise, Statement lists how many credits worker has earned</a:t>
            </a:r>
          </a:p>
          <a:p>
            <a:pPr marL="457200" lvl="0" indent="-457200" eaLnBrk="0" hangingPunct="0">
              <a:spcBef>
                <a:spcPct val="20000"/>
              </a:spcBef>
              <a:buClr>
                <a:srgbClr val="FF0000"/>
              </a:buClr>
              <a:buFont typeface="Arial" panose="020B0604020202020204" pitchFamily="34" charset="0"/>
              <a:buChar char="•"/>
            </a:pPr>
            <a:r>
              <a:rPr lang="en-US" sz="2800" kern="0" dirty="0" smtClean="0">
                <a:solidFill>
                  <a:srgbClr val="000066"/>
                </a:solidFill>
                <a:latin typeface="Trebuchet MS" panose="020B0603020202020204" pitchFamily="34" charset="0"/>
                <a:cs typeface="Times New Roman" pitchFamily="18" charset="0"/>
              </a:rPr>
              <a:t>Statement will show non-covered earners if they have enough credits for Medicare</a:t>
            </a:r>
          </a:p>
          <a:p>
            <a:pPr marL="457200" lvl="0" indent="-457200" eaLnBrk="0" hangingPunct="0">
              <a:spcBef>
                <a:spcPct val="20000"/>
              </a:spcBef>
              <a:buClr>
                <a:srgbClr val="FF0000"/>
              </a:buClr>
              <a:buFont typeface="Arial" panose="020B0604020202020204" pitchFamily="34" charset="0"/>
              <a:buChar char="•"/>
            </a:pPr>
            <a:r>
              <a:rPr lang="en-US" sz="2800" kern="0" dirty="0" smtClean="0">
                <a:solidFill>
                  <a:srgbClr val="000066"/>
                </a:solidFill>
                <a:latin typeface="Trebuchet MS" panose="020B0603020202020204" pitchFamily="34" charset="0"/>
                <a:cs typeface="Times New Roman" pitchFamily="18" charset="0"/>
              </a:rPr>
              <a:t>Most people with non-covered pensions have to use two-step process to estimate Social Security retirement benefit</a:t>
            </a:r>
            <a:endParaRPr lang="en-US" sz="2800" kern="0" dirty="0">
              <a:solidFill>
                <a:srgbClr val="000066"/>
              </a:solidFill>
              <a:latin typeface="Trebuchet MS" panose="020B0603020202020204" pitchFamily="34" charset="0"/>
              <a:cs typeface="Times New Roman" pitchFamily="18" charset="0"/>
            </a:endParaRPr>
          </a:p>
        </p:txBody>
      </p:sp>
      <p:sp>
        <p:nvSpPr>
          <p:cNvPr id="7" name="Rectangle 6"/>
          <p:cNvSpPr/>
          <p:nvPr/>
        </p:nvSpPr>
        <p:spPr>
          <a:xfrm>
            <a:off x="936625" y="6067425"/>
            <a:ext cx="7848600" cy="461665"/>
          </a:xfrm>
          <a:prstGeom prst="rect">
            <a:avLst/>
          </a:prstGeom>
        </p:spPr>
        <p:txBody>
          <a:bodyPr>
            <a:spAutoFit/>
          </a:bodyPr>
          <a:lstStyle/>
          <a:p>
            <a:pPr marL="514350">
              <a:spcBef>
                <a:spcPts val="0"/>
              </a:spcBef>
              <a:spcAft>
                <a:spcPts val="1800"/>
              </a:spcAft>
              <a:buClr>
                <a:srgbClr val="FF0000"/>
              </a:buClr>
              <a:buSzPct val="100000"/>
              <a:defRPr/>
            </a:pPr>
            <a:endParaRPr lang="en-US" b="1"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111155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Estimating</a:t>
            </a:r>
            <a:r>
              <a:rPr kumimoji="0" lang="en-US" sz="3600" b="1" i="0" u="none" strike="noStrike" cap="none" normalizeH="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 Social Security Benefit with WEP Reduction</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8" name="Rectangle 7"/>
          <p:cNvSpPr/>
          <p:nvPr/>
        </p:nvSpPr>
        <p:spPr>
          <a:xfrm>
            <a:off x="914400" y="1371600"/>
            <a:ext cx="7848600" cy="6330964"/>
          </a:xfrm>
          <a:prstGeom prst="rect">
            <a:avLst/>
          </a:prstGeom>
        </p:spPr>
        <p:txBody>
          <a:bodyPr wrap="square">
            <a:spAutoFit/>
          </a:bodyPr>
          <a:lstStyle/>
          <a:p>
            <a:pPr>
              <a:spcBef>
                <a:spcPts val="0"/>
              </a:spcBef>
              <a:spcAft>
                <a:spcPts val="1800"/>
              </a:spcAft>
              <a:buClr>
                <a:schemeClr val="accent2"/>
              </a:buClr>
              <a:buSzPct val="80000"/>
              <a:tabLst>
                <a:tab pos="742950" algn="l"/>
              </a:tabLst>
              <a:defRPr/>
            </a:pPr>
            <a:r>
              <a:rPr lang="en-US" sz="2600" u="sng" dirty="0">
                <a:solidFill>
                  <a:srgbClr val="003399"/>
                </a:solidFill>
                <a:latin typeface="Trebuchet MS" panose="020B0603020202020204" pitchFamily="34" charset="0"/>
                <a:cs typeface="Times New Roman" panose="02020603050405020304" pitchFamily="18" charset="0"/>
              </a:rPr>
              <a:t>Step 1</a:t>
            </a:r>
            <a:r>
              <a:rPr lang="en-US" sz="2600" dirty="0">
                <a:solidFill>
                  <a:srgbClr val="003399"/>
                </a:solidFill>
                <a:latin typeface="Trebuchet MS" panose="020B0603020202020204" pitchFamily="34" charset="0"/>
                <a:cs typeface="Times New Roman" panose="02020603050405020304" pitchFamily="18" charset="0"/>
              </a:rPr>
              <a:t>: </a:t>
            </a:r>
            <a:r>
              <a:rPr lang="en-US" sz="2600" dirty="0" smtClean="0">
                <a:solidFill>
                  <a:srgbClr val="003399"/>
                </a:solidFill>
                <a:latin typeface="Trebuchet MS" panose="020B0603020202020204" pitchFamily="34" charset="0"/>
                <a:cs typeface="Times New Roman" panose="02020603050405020304" pitchFamily="18" charset="0"/>
              </a:rPr>
              <a:t>Obtain </a:t>
            </a:r>
            <a:r>
              <a:rPr lang="en-US" sz="2600" dirty="0" smtClean="0">
                <a:solidFill>
                  <a:schemeClr val="accent6"/>
                </a:solidFill>
                <a:latin typeface="Trebuchet MS" panose="020B0603020202020204" pitchFamily="34" charset="0"/>
                <a:cs typeface="Times New Roman" panose="02020603050405020304" pitchFamily="18" charset="0"/>
              </a:rPr>
              <a:t>benefit </a:t>
            </a:r>
            <a:r>
              <a:rPr lang="en-US" sz="2600" dirty="0">
                <a:solidFill>
                  <a:schemeClr val="accent6"/>
                </a:solidFill>
                <a:latin typeface="Trebuchet MS" panose="020B0603020202020204" pitchFamily="34" charset="0"/>
                <a:cs typeface="Times New Roman" panose="02020603050405020304" pitchFamily="18" charset="0"/>
              </a:rPr>
              <a:t>estimate with </a:t>
            </a:r>
            <a:r>
              <a:rPr lang="en-US" sz="2600" i="1" dirty="0" smtClean="0">
                <a:solidFill>
                  <a:srgbClr val="FF0000"/>
                </a:solidFill>
                <a:latin typeface="Trebuchet MS" panose="020B0603020202020204" pitchFamily="34" charset="0"/>
                <a:cs typeface="Times New Roman" panose="02020603050405020304" pitchFamily="18" charset="0"/>
              </a:rPr>
              <a:t>my</a:t>
            </a:r>
            <a:r>
              <a:rPr lang="en-US" sz="2600" dirty="0" smtClean="0">
                <a:solidFill>
                  <a:schemeClr val="accent6"/>
                </a:solidFill>
                <a:latin typeface="Trebuchet MS" panose="020B0603020202020204" pitchFamily="34" charset="0"/>
                <a:cs typeface="Times New Roman" panose="02020603050405020304" pitchFamily="18" charset="0"/>
              </a:rPr>
              <a:t> </a:t>
            </a:r>
            <a:r>
              <a:rPr lang="en-US" sz="2600" dirty="0">
                <a:solidFill>
                  <a:schemeClr val="accent6"/>
                </a:solidFill>
                <a:latin typeface="Trebuchet MS" panose="020B0603020202020204" pitchFamily="34" charset="0"/>
                <a:cs typeface="Times New Roman" panose="02020603050405020304" pitchFamily="18" charset="0"/>
              </a:rPr>
              <a:t>Social Security </a:t>
            </a:r>
            <a:r>
              <a:rPr lang="en-US" sz="2600" dirty="0" smtClean="0">
                <a:solidFill>
                  <a:schemeClr val="accent6"/>
                </a:solidFill>
                <a:latin typeface="Trebuchet MS" panose="020B0603020202020204" pitchFamily="34" charset="0"/>
                <a:cs typeface="Times New Roman" panose="02020603050405020304" pitchFamily="18" charset="0"/>
              </a:rPr>
              <a:t>account</a:t>
            </a:r>
            <a:r>
              <a:rPr lang="en-US" sz="2600" dirty="0">
                <a:solidFill>
                  <a:schemeClr val="accent6"/>
                </a:solidFill>
                <a:latin typeface="Trebuchet MS" panose="020B0603020202020204" pitchFamily="34" charset="0"/>
                <a:cs typeface="Times New Roman" panose="02020603050405020304" pitchFamily="18" charset="0"/>
              </a:rPr>
              <a:t>. </a:t>
            </a:r>
            <a:r>
              <a:rPr lang="en-US" sz="2600" i="1" dirty="0" smtClean="0">
                <a:solidFill>
                  <a:schemeClr val="accent6"/>
                </a:solidFill>
                <a:latin typeface="Trebuchet MS" panose="020B0603020202020204" pitchFamily="34" charset="0"/>
                <a:cs typeface="Times New Roman" panose="02020603050405020304" pitchFamily="18" charset="0"/>
              </a:rPr>
              <a:t>NOTE</a:t>
            </a:r>
            <a:r>
              <a:rPr lang="en-US" sz="2600" i="1" dirty="0">
                <a:solidFill>
                  <a:schemeClr val="accent6"/>
                </a:solidFill>
                <a:latin typeface="Trebuchet MS" panose="020B0603020202020204" pitchFamily="34" charset="0"/>
                <a:cs typeface="Times New Roman" panose="02020603050405020304" pitchFamily="18" charset="0"/>
              </a:rPr>
              <a:t>: </a:t>
            </a:r>
            <a:r>
              <a:rPr lang="en-US" sz="2600" dirty="0">
                <a:solidFill>
                  <a:schemeClr val="accent6"/>
                </a:solidFill>
                <a:latin typeface="Trebuchet MS" panose="020B0603020202020204" pitchFamily="34" charset="0"/>
                <a:cs typeface="Times New Roman" panose="02020603050405020304" pitchFamily="18" charset="0"/>
              </a:rPr>
              <a:t>online </a:t>
            </a:r>
            <a:r>
              <a:rPr lang="en-US" sz="2600" i="1" dirty="0" smtClean="0">
                <a:solidFill>
                  <a:schemeClr val="accent6"/>
                </a:solidFill>
                <a:latin typeface="Trebuchet MS" panose="020B0603020202020204" pitchFamily="34" charset="0"/>
                <a:cs typeface="Times New Roman" panose="02020603050405020304" pitchFamily="18" charset="0"/>
              </a:rPr>
              <a:t>Statement</a:t>
            </a:r>
            <a:r>
              <a:rPr lang="en-US" sz="2600" dirty="0" smtClean="0">
                <a:solidFill>
                  <a:schemeClr val="accent6"/>
                </a:solidFill>
                <a:latin typeface="Trebuchet MS" panose="020B0603020202020204" pitchFamily="34" charset="0"/>
                <a:cs typeface="Times New Roman" panose="02020603050405020304" pitchFamily="18" charset="0"/>
              </a:rPr>
              <a:t> and </a:t>
            </a:r>
            <a:r>
              <a:rPr lang="en-US" sz="2600" dirty="0">
                <a:solidFill>
                  <a:schemeClr val="accent6"/>
                </a:solidFill>
                <a:latin typeface="Trebuchet MS" panose="020B0603020202020204" pitchFamily="34" charset="0"/>
                <a:cs typeface="Times New Roman" panose="02020603050405020304" pitchFamily="18" charset="0"/>
              </a:rPr>
              <a:t>online estimator do </a:t>
            </a:r>
            <a:r>
              <a:rPr lang="en-US" sz="2600" u="sng" dirty="0">
                <a:solidFill>
                  <a:schemeClr val="accent6"/>
                </a:solidFill>
                <a:latin typeface="Trebuchet MS" panose="020B0603020202020204" pitchFamily="34" charset="0"/>
                <a:cs typeface="Times New Roman" panose="02020603050405020304" pitchFamily="18" charset="0"/>
              </a:rPr>
              <a:t>NOT</a:t>
            </a:r>
            <a:r>
              <a:rPr lang="en-US" sz="2600" dirty="0">
                <a:solidFill>
                  <a:schemeClr val="accent6"/>
                </a:solidFill>
                <a:latin typeface="Trebuchet MS" panose="020B0603020202020204" pitchFamily="34" charset="0"/>
                <a:cs typeface="Times New Roman" panose="02020603050405020304" pitchFamily="18" charset="0"/>
              </a:rPr>
              <a:t> figure WEP</a:t>
            </a:r>
          </a:p>
          <a:p>
            <a:pPr>
              <a:spcAft>
                <a:spcPts val="1800"/>
              </a:spcAft>
              <a:buClr>
                <a:schemeClr val="accent2"/>
              </a:buClr>
              <a:buSzPct val="80000"/>
              <a:tabLst>
                <a:tab pos="742950" algn="l"/>
              </a:tabLst>
              <a:defRPr/>
            </a:pPr>
            <a:r>
              <a:rPr lang="en-US" sz="2600" u="sng" dirty="0">
                <a:solidFill>
                  <a:srgbClr val="003399"/>
                </a:solidFill>
                <a:latin typeface="Trebuchet MS" panose="020B0603020202020204" pitchFamily="34" charset="0"/>
                <a:cs typeface="Times New Roman" panose="02020603050405020304" pitchFamily="18" charset="0"/>
              </a:rPr>
              <a:t>Step </a:t>
            </a:r>
            <a:r>
              <a:rPr lang="en-US" sz="2600" u="sng" dirty="0" smtClean="0">
                <a:solidFill>
                  <a:srgbClr val="003399"/>
                </a:solidFill>
                <a:latin typeface="Trebuchet MS" panose="020B0603020202020204" pitchFamily="34" charset="0"/>
                <a:cs typeface="Times New Roman" panose="02020603050405020304" pitchFamily="18" charset="0"/>
              </a:rPr>
              <a:t>2</a:t>
            </a:r>
            <a:r>
              <a:rPr lang="en-US" sz="2600" dirty="0" smtClean="0">
                <a:solidFill>
                  <a:srgbClr val="003399"/>
                </a:solidFill>
                <a:latin typeface="Trebuchet MS" panose="020B0603020202020204" pitchFamily="34" charset="0"/>
                <a:cs typeface="Times New Roman" panose="02020603050405020304" pitchFamily="18" charset="0"/>
              </a:rPr>
              <a:t>: </a:t>
            </a:r>
            <a:r>
              <a:rPr lang="en-US" sz="2600" dirty="0">
                <a:solidFill>
                  <a:srgbClr val="003399"/>
                </a:solidFill>
                <a:latin typeface="Trebuchet MS" panose="020B0603020202020204" pitchFamily="34" charset="0"/>
                <a:cs typeface="Times New Roman" panose="02020603050405020304" pitchFamily="18" charset="0"/>
              </a:rPr>
              <a:t>Use </a:t>
            </a:r>
            <a:r>
              <a:rPr lang="en-US" sz="2600" dirty="0" smtClean="0">
                <a:solidFill>
                  <a:schemeClr val="accent6"/>
                </a:solidFill>
                <a:latin typeface="Trebuchet MS" panose="020B0603020202020204" pitchFamily="34" charset="0"/>
                <a:cs typeface="Times New Roman" panose="02020603050405020304" pitchFamily="18" charset="0"/>
              </a:rPr>
              <a:t>online </a:t>
            </a:r>
            <a:r>
              <a:rPr lang="en-US" sz="2600" dirty="0">
                <a:solidFill>
                  <a:schemeClr val="accent6"/>
                </a:solidFill>
                <a:latin typeface="Trebuchet MS" panose="020B0603020202020204" pitchFamily="34" charset="0"/>
                <a:cs typeface="Times New Roman" panose="02020603050405020304" pitchFamily="18" charset="0"/>
              </a:rPr>
              <a:t>WEP Calculator at </a:t>
            </a:r>
            <a:r>
              <a:rPr lang="en-US" u="sng" dirty="0" smtClean="0">
                <a:solidFill>
                  <a:schemeClr val="accent6"/>
                </a:solidFill>
                <a:latin typeface="Trebuchet MS" panose="020B0603020202020204" pitchFamily="34" charset="0"/>
                <a:cs typeface="Times New Roman" panose="02020603050405020304" pitchFamily="18" charset="0"/>
              </a:rPr>
              <a:t>www.socialsecurity.gov/retire2/anyPiawepjs04.htm</a:t>
            </a:r>
            <a:endParaRPr lang="en-US" u="sng" dirty="0">
              <a:solidFill>
                <a:schemeClr val="accent6"/>
              </a:solidFill>
              <a:latin typeface="Trebuchet MS" panose="020B0603020202020204" pitchFamily="34" charset="0"/>
              <a:cs typeface="Times New Roman" panose="02020603050405020304" pitchFamily="18" charset="0"/>
            </a:endParaRPr>
          </a:p>
          <a:p>
            <a:pPr marL="457200" indent="-457200">
              <a:spcBef>
                <a:spcPts val="0"/>
              </a:spcBef>
              <a:spcAft>
                <a:spcPts val="1800"/>
              </a:spcAft>
              <a:buClr>
                <a:srgbClr val="FF0000"/>
              </a:buClr>
              <a:buSzPct val="100000"/>
              <a:buFont typeface="Arial" panose="020B0604020202020204" pitchFamily="34" charset="0"/>
              <a:buChar char="•"/>
              <a:tabLst>
                <a:tab pos="742950" algn="l"/>
              </a:tabLst>
              <a:defRPr/>
            </a:pPr>
            <a:r>
              <a:rPr lang="en-US" sz="2600" dirty="0" smtClean="0">
                <a:solidFill>
                  <a:schemeClr val="accent6"/>
                </a:solidFill>
                <a:latin typeface="Trebuchet MS" panose="020B0603020202020204" pitchFamily="34" charset="0"/>
                <a:cs typeface="Times New Roman" panose="02020603050405020304" pitchFamily="18" charset="0"/>
              </a:rPr>
              <a:t>Quick </a:t>
            </a:r>
            <a:r>
              <a:rPr lang="en-US" sz="2600" dirty="0">
                <a:solidFill>
                  <a:schemeClr val="accent6"/>
                </a:solidFill>
                <a:latin typeface="Trebuchet MS" panose="020B0603020202020204" pitchFamily="34" charset="0"/>
                <a:cs typeface="Times New Roman" panose="02020603050405020304" pitchFamily="18" charset="0"/>
              </a:rPr>
              <a:t>method for 2015, </a:t>
            </a:r>
            <a:r>
              <a:rPr lang="en-US" sz="2600" dirty="0" smtClean="0">
                <a:solidFill>
                  <a:schemeClr val="accent6"/>
                </a:solidFill>
                <a:latin typeface="Trebuchet MS" panose="020B0603020202020204" pitchFamily="34" charset="0"/>
                <a:cs typeface="Times New Roman" panose="02020603050405020304" pitchFamily="18" charset="0"/>
              </a:rPr>
              <a:t>if Full </a:t>
            </a:r>
            <a:r>
              <a:rPr lang="en-US" sz="2600" dirty="0">
                <a:solidFill>
                  <a:schemeClr val="accent6"/>
                </a:solidFill>
                <a:latin typeface="Trebuchet MS" panose="020B0603020202020204" pitchFamily="34" charset="0"/>
                <a:cs typeface="Times New Roman" panose="02020603050405020304" pitchFamily="18" charset="0"/>
              </a:rPr>
              <a:t>Retirement Age benefit estimate = </a:t>
            </a:r>
          </a:p>
          <a:p>
            <a:pPr marL="914400" lvl="1" indent="-457200">
              <a:spcBef>
                <a:spcPts val="0"/>
              </a:spcBef>
              <a:spcAft>
                <a:spcPts val="1800"/>
              </a:spcAft>
              <a:buClr>
                <a:srgbClr val="FF0000"/>
              </a:buClr>
              <a:buSzPct val="100000"/>
              <a:buFont typeface="Wingdings" panose="05000000000000000000" pitchFamily="2" charset="2"/>
              <a:buChar char="ü"/>
              <a:tabLst>
                <a:tab pos="742950" algn="l"/>
              </a:tabLst>
              <a:defRPr/>
            </a:pPr>
            <a:r>
              <a:rPr lang="en-US" sz="2600" dirty="0">
                <a:solidFill>
                  <a:schemeClr val="accent6"/>
                </a:solidFill>
                <a:latin typeface="Trebuchet MS" panose="020B0603020202020204" pitchFamily="34" charset="0"/>
                <a:cs typeface="Times New Roman" panose="02020603050405020304" pitchFamily="18" charset="0"/>
              </a:rPr>
              <a:t>$826 or more, subtract $413</a:t>
            </a:r>
          </a:p>
          <a:p>
            <a:pPr marL="914400" lvl="1" indent="-457200">
              <a:spcBef>
                <a:spcPts val="0"/>
              </a:spcBef>
              <a:spcAft>
                <a:spcPts val="1800"/>
              </a:spcAft>
              <a:buClr>
                <a:srgbClr val="FF0000"/>
              </a:buClr>
              <a:buSzPct val="100000"/>
              <a:buFont typeface="Wingdings" panose="05000000000000000000" pitchFamily="2" charset="2"/>
              <a:buChar char="ü"/>
              <a:tabLst>
                <a:tab pos="742950" algn="l"/>
              </a:tabLst>
              <a:defRPr/>
            </a:pPr>
            <a:r>
              <a:rPr lang="en-US" sz="2600" dirty="0">
                <a:solidFill>
                  <a:schemeClr val="accent6"/>
                </a:solidFill>
                <a:latin typeface="Trebuchet MS" panose="020B0603020202020204" pitchFamily="34" charset="0"/>
                <a:cs typeface="Times New Roman" panose="02020603050405020304" pitchFamily="18" charset="0"/>
              </a:rPr>
              <a:t>$825 or less, multiply by .445</a:t>
            </a:r>
          </a:p>
          <a:p>
            <a:pPr lvl="0" eaLnBrk="0" hangingPunct="0">
              <a:spcBef>
                <a:spcPct val="20000"/>
              </a:spcBef>
              <a:buClr>
                <a:srgbClr val="FF0000"/>
              </a:buClr>
            </a:pPr>
            <a:endParaRPr lang="en-US" sz="2600" i="1" kern="0" dirty="0" smtClean="0">
              <a:solidFill>
                <a:srgbClr val="000066"/>
              </a:solidFill>
              <a:latin typeface="Trebuchet MS" panose="020B0603020202020204" pitchFamily="34" charset="0"/>
              <a:cs typeface="Times New Roman" pitchFamily="18" charset="0"/>
            </a:endParaRPr>
          </a:p>
          <a:p>
            <a:pPr lvl="0" eaLnBrk="0" hangingPunct="0">
              <a:spcBef>
                <a:spcPct val="20000"/>
              </a:spcBef>
              <a:buClr>
                <a:srgbClr val="FF0000"/>
              </a:buClr>
            </a:pPr>
            <a:endParaRPr lang="en-US" sz="2800" i="1" kern="0" dirty="0" smtClean="0">
              <a:solidFill>
                <a:srgbClr val="000066"/>
              </a:solidFill>
              <a:latin typeface="Trebuchet MS" panose="020B0603020202020204" pitchFamily="34" charset="0"/>
              <a:cs typeface="Times New Roman" pitchFamily="18" charset="0"/>
            </a:endParaRPr>
          </a:p>
          <a:p>
            <a:pPr marL="342900" lvl="0" indent="-342900" eaLnBrk="0" hangingPunct="0">
              <a:spcBef>
                <a:spcPct val="20000"/>
              </a:spcBef>
              <a:buClr>
                <a:srgbClr val="FF0000"/>
              </a:buClr>
              <a:buFontTx/>
              <a:buChar char="•"/>
            </a:pPr>
            <a:endParaRPr lang="en-US" sz="2800" kern="0" dirty="0">
              <a:solidFill>
                <a:srgbClr val="000066"/>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297223919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Government Pension Offset (GPO) </a:t>
            </a:r>
          </a:p>
        </p:txBody>
      </p:sp>
      <p:sp>
        <p:nvSpPr>
          <p:cNvPr id="8" name="Rectangle 7"/>
          <p:cNvSpPr/>
          <p:nvPr/>
        </p:nvSpPr>
        <p:spPr>
          <a:xfrm>
            <a:off x="914400" y="1524000"/>
            <a:ext cx="7848600" cy="2936188"/>
          </a:xfrm>
          <a:prstGeom prst="rect">
            <a:avLst/>
          </a:prstGeom>
        </p:spPr>
        <p:txBody>
          <a:bodyPr wrap="square">
            <a:spAutoFit/>
          </a:bodyPr>
          <a:lstStyle/>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Only applies to Social Security spouse/widow(er) benefits</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Reduces Social Security spouse/widow(er) benefit by 2/3 of non-covered pension </a:t>
            </a:r>
          </a:p>
          <a:p>
            <a:pPr lvl="0" eaLnBrk="0" hangingPunct="0">
              <a:spcBef>
                <a:spcPct val="20000"/>
              </a:spcBef>
              <a:buClr>
                <a:srgbClr val="FF0000"/>
              </a:buClr>
            </a:pPr>
            <a:endParaRPr lang="en-US" sz="2800" i="1" kern="0" dirty="0" smtClean="0">
              <a:solidFill>
                <a:srgbClr val="000066"/>
              </a:solidFill>
              <a:latin typeface="Trebuchet MS" panose="020B0603020202020204" pitchFamily="34" charset="0"/>
              <a:cs typeface="Times New Roman" pitchFamily="18" charset="0"/>
            </a:endParaRPr>
          </a:p>
          <a:p>
            <a:pPr marL="342900" lvl="0" indent="-342900" eaLnBrk="0" hangingPunct="0">
              <a:spcBef>
                <a:spcPct val="20000"/>
              </a:spcBef>
              <a:buClr>
                <a:srgbClr val="FF0000"/>
              </a:buClr>
              <a:buFontTx/>
              <a:buChar char="•"/>
            </a:pPr>
            <a:endParaRPr lang="en-US" sz="2800" kern="0" dirty="0">
              <a:solidFill>
                <a:srgbClr val="000066"/>
              </a:solidFill>
              <a:latin typeface="Trebuchet MS" panose="020B0603020202020204" pitchFamily="34" charset="0"/>
              <a:cs typeface="Times New Roman" pitchFamily="18" charset="0"/>
            </a:endParaRPr>
          </a:p>
        </p:txBody>
      </p:sp>
      <p:sp>
        <p:nvSpPr>
          <p:cNvPr id="9" name="TextBox 8"/>
          <p:cNvSpPr txBox="1"/>
          <p:nvPr/>
        </p:nvSpPr>
        <p:spPr>
          <a:xfrm>
            <a:off x="1295400" y="4505235"/>
            <a:ext cx="7086600" cy="461665"/>
          </a:xfrm>
          <a:prstGeom prst="rect">
            <a:avLst/>
          </a:prstGeom>
          <a:solidFill>
            <a:srgbClr val="002060"/>
          </a:solidFill>
        </p:spPr>
        <p:txBody>
          <a:bodyPr wrap="square" rtlCol="0">
            <a:spAutoFit/>
          </a:bodyPr>
          <a:lstStyle/>
          <a:p>
            <a:pPr marL="0" indent="0" algn="ctr" eaLnBrk="1" hangingPunct="1">
              <a:buFont typeface="Arial" charset="0"/>
              <a:buNone/>
            </a:pPr>
            <a:r>
              <a:rPr lang="en-US" kern="0" dirty="0" smtClean="0">
                <a:solidFill>
                  <a:schemeClr val="bg1"/>
                </a:solidFill>
                <a:latin typeface="Trebuchet MS" panose="020B0603020202020204" pitchFamily="34" charset="0"/>
                <a:cs typeface="Times New Roman" pitchFamily="18" charset="0"/>
              </a:rPr>
              <a:t>www.socialsecurity.gov/retire2/gpo-calc.htm</a:t>
            </a:r>
            <a:endParaRPr lang="en-US" kern="0" dirty="0">
              <a:solidFill>
                <a:schemeClr val="bg1"/>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26327490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38200" y="381000"/>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Topics </a:t>
            </a:r>
          </a:p>
        </p:txBody>
      </p:sp>
      <p:sp>
        <p:nvSpPr>
          <p:cNvPr id="8" name="Rectangle 7"/>
          <p:cNvSpPr/>
          <p:nvPr/>
        </p:nvSpPr>
        <p:spPr>
          <a:xfrm>
            <a:off x="857816" y="1219200"/>
            <a:ext cx="7848600" cy="4253472"/>
          </a:xfrm>
          <a:prstGeom prst="rect">
            <a:avLst/>
          </a:prstGeom>
        </p:spPr>
        <p:txBody>
          <a:bodyPr wrap="square">
            <a:spAutoFit/>
          </a:bodyPr>
          <a:lstStyle/>
          <a:p>
            <a:pPr marL="342900" lvl="0" indent="-342900" eaLnBrk="0" hangingPunct="0">
              <a:spcBef>
                <a:spcPct val="20000"/>
              </a:spcBef>
              <a:buClr>
                <a:srgbClr val="FF0000"/>
              </a:buClr>
              <a:buFontTx/>
              <a:buChar char="•"/>
            </a:pPr>
            <a:r>
              <a:rPr lang="en-US" sz="2600" i="1" kern="0" dirty="0">
                <a:solidFill>
                  <a:srgbClr val="FF0000"/>
                </a:solidFill>
                <a:latin typeface="Trebuchet MS" panose="020B0603020202020204" pitchFamily="34" charset="0"/>
                <a:cs typeface="Times New Roman" pitchFamily="18" charset="0"/>
              </a:rPr>
              <a:t>m</a:t>
            </a:r>
            <a:r>
              <a:rPr lang="en-US" sz="2600" i="1" kern="0" dirty="0" smtClean="0">
                <a:solidFill>
                  <a:srgbClr val="FF0000"/>
                </a:solidFill>
                <a:latin typeface="Trebuchet MS" panose="020B0603020202020204" pitchFamily="34" charset="0"/>
                <a:cs typeface="Times New Roman" pitchFamily="18" charset="0"/>
              </a:rPr>
              <a:t>y</a:t>
            </a:r>
            <a:r>
              <a:rPr lang="en-US" sz="2600" kern="0" dirty="0" smtClean="0">
                <a:solidFill>
                  <a:srgbClr val="000066"/>
                </a:solidFill>
                <a:latin typeface="Trebuchet MS" panose="020B0603020202020204" pitchFamily="34" charset="0"/>
                <a:cs typeface="Times New Roman" pitchFamily="18" charset="0"/>
              </a:rPr>
              <a:t> Social Security account</a:t>
            </a:r>
            <a:endParaRPr lang="en-US" sz="2600" kern="0" dirty="0">
              <a:solidFill>
                <a:srgbClr val="000066"/>
              </a:solidFill>
              <a:latin typeface="Trebuchet MS" panose="020B0603020202020204" pitchFamily="34" charset="0"/>
              <a:cs typeface="Times New Roman" pitchFamily="18" charset="0"/>
            </a:endParaRPr>
          </a:p>
          <a:p>
            <a:pPr marL="342900" lvl="0" indent="-342900" eaLnBrk="0" hangingPunct="0">
              <a:spcBef>
                <a:spcPct val="20000"/>
              </a:spcBef>
              <a:buClr>
                <a:srgbClr val="FF0000"/>
              </a:buClr>
              <a:buFontTx/>
              <a:buChar char="•"/>
            </a:pPr>
            <a:r>
              <a:rPr lang="en-US" sz="2600" kern="0" dirty="0" smtClean="0">
                <a:solidFill>
                  <a:srgbClr val="000066"/>
                </a:solidFill>
                <a:latin typeface="Trebuchet MS" panose="020B0603020202020204" pitchFamily="34" charset="0"/>
                <a:cs typeface="Times New Roman" pitchFamily="18" charset="0"/>
              </a:rPr>
              <a:t>Filing Strategies </a:t>
            </a:r>
          </a:p>
          <a:p>
            <a:pPr marL="342900" lvl="0" indent="-342900" eaLnBrk="0" hangingPunct="0">
              <a:spcBef>
                <a:spcPct val="20000"/>
              </a:spcBef>
              <a:buClr>
                <a:srgbClr val="FF0000"/>
              </a:buClr>
              <a:buFontTx/>
              <a:buChar char="•"/>
            </a:pPr>
            <a:r>
              <a:rPr lang="en-US" sz="2600" kern="0" dirty="0" smtClean="0">
                <a:solidFill>
                  <a:srgbClr val="000066"/>
                </a:solidFill>
                <a:latin typeface="Trebuchet MS" panose="020B0603020202020204" pitchFamily="34" charset="0"/>
                <a:cs typeface="Times New Roman" pitchFamily="18" charset="0"/>
              </a:rPr>
              <a:t>Windfall Elimination Provision and Government Pension Offset</a:t>
            </a:r>
          </a:p>
          <a:p>
            <a:pPr marL="342900" lvl="0" indent="-342900" eaLnBrk="0" hangingPunct="0">
              <a:spcBef>
                <a:spcPct val="20000"/>
              </a:spcBef>
              <a:buClr>
                <a:srgbClr val="FF0000"/>
              </a:buClr>
              <a:buFontTx/>
              <a:buChar char="•"/>
            </a:pPr>
            <a:r>
              <a:rPr lang="en-US" sz="2600" kern="0" dirty="0" smtClean="0">
                <a:solidFill>
                  <a:srgbClr val="000066"/>
                </a:solidFill>
                <a:latin typeface="Trebuchet MS" panose="020B0603020202020204" pitchFamily="34" charset="0"/>
                <a:cs typeface="Times New Roman" pitchFamily="18" charset="0"/>
              </a:rPr>
              <a:t>Social Security’s Online Tools </a:t>
            </a:r>
          </a:p>
          <a:p>
            <a:pPr marL="342900" lvl="0" indent="-342900" eaLnBrk="0" hangingPunct="0">
              <a:spcBef>
                <a:spcPct val="20000"/>
              </a:spcBef>
              <a:buClr>
                <a:srgbClr val="FF0000"/>
              </a:buClr>
              <a:buFontTx/>
              <a:buChar char="•"/>
            </a:pPr>
            <a:r>
              <a:rPr lang="en-US" sz="2600" kern="0" dirty="0" smtClean="0">
                <a:solidFill>
                  <a:srgbClr val="000066"/>
                </a:solidFill>
                <a:latin typeface="Trebuchet MS" panose="020B0603020202020204" pitchFamily="34" charset="0"/>
                <a:cs typeface="Times New Roman" pitchFamily="18" charset="0"/>
              </a:rPr>
              <a:t>Filing for Benefits </a:t>
            </a:r>
          </a:p>
          <a:p>
            <a:pPr marL="342900" lvl="0" indent="-342900" eaLnBrk="0" hangingPunct="0">
              <a:spcBef>
                <a:spcPct val="20000"/>
              </a:spcBef>
              <a:buClr>
                <a:srgbClr val="FF0000"/>
              </a:buClr>
              <a:buFontTx/>
              <a:buChar char="•"/>
            </a:pPr>
            <a:r>
              <a:rPr lang="en-US" sz="2600" kern="0" dirty="0" smtClean="0">
                <a:solidFill>
                  <a:srgbClr val="000066"/>
                </a:solidFill>
                <a:latin typeface="Trebuchet MS" panose="020B0603020202020204" pitchFamily="34" charset="0"/>
                <a:cs typeface="Times New Roman" pitchFamily="18" charset="0"/>
              </a:rPr>
              <a:t>Medicare Issues</a:t>
            </a:r>
          </a:p>
          <a:p>
            <a:pPr marL="342900" lvl="0" indent="-342900" eaLnBrk="0" hangingPunct="0">
              <a:spcBef>
                <a:spcPct val="20000"/>
              </a:spcBef>
              <a:buClr>
                <a:srgbClr val="FF0000"/>
              </a:buClr>
              <a:buFontTx/>
              <a:buChar char="•"/>
            </a:pPr>
            <a:r>
              <a:rPr lang="en-US" sz="2600" kern="0" dirty="0" smtClean="0">
                <a:solidFill>
                  <a:srgbClr val="000066"/>
                </a:solidFill>
                <a:latin typeface="Trebuchet MS" panose="020B0603020202020204" pitchFamily="34" charset="0"/>
                <a:cs typeface="Times New Roman" pitchFamily="18" charset="0"/>
              </a:rPr>
              <a:t>Contacting SSA </a:t>
            </a:r>
            <a:endParaRPr lang="en-US" sz="2600" kern="0" dirty="0">
              <a:solidFill>
                <a:srgbClr val="000066"/>
              </a:solidFill>
              <a:latin typeface="Trebuchet MS" panose="020B0603020202020204" pitchFamily="34" charset="0"/>
              <a:cs typeface="Times New Roman" pitchFamily="18" charset="0"/>
            </a:endParaRPr>
          </a:p>
          <a:p>
            <a:pPr marL="342900" lvl="0" indent="-342900" eaLnBrk="0" hangingPunct="0">
              <a:spcBef>
                <a:spcPct val="20000"/>
              </a:spcBef>
              <a:buClr>
                <a:srgbClr val="FF0000"/>
              </a:buClr>
              <a:buFontTx/>
              <a:buChar char="•"/>
            </a:pPr>
            <a:r>
              <a:rPr lang="en-US" sz="2600" kern="0" dirty="0" smtClean="0">
                <a:solidFill>
                  <a:srgbClr val="000066"/>
                </a:solidFill>
                <a:latin typeface="Trebuchet MS" panose="020B0603020202020204" pitchFamily="34" charset="0"/>
                <a:cs typeface="Times New Roman" pitchFamily="18" charset="0"/>
              </a:rPr>
              <a:t>Ask for a Social Security Speaker</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138773"/>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400" dirty="0" smtClean="0">
                <a:solidFill>
                  <a:srgbClr val="002060"/>
                </a:solidFill>
                <a:latin typeface="Trebuchet MS" panose="020B0603020202020204" pitchFamily="34" charset="0"/>
                <a:ea typeface="Tahoma" panose="020B0604030504040204" pitchFamily="34" charset="0"/>
                <a:cs typeface="Tahoma" panose="020B0604030504040204" pitchFamily="34" charset="0"/>
              </a:rPr>
              <a:t>Standard Spouse Benefit Computation (without GPO)</a:t>
            </a:r>
            <a:endParaRPr kumimoji="0" lang="en-US" sz="34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7" name="Text Box 12"/>
          <p:cNvSpPr txBox="1">
            <a:spLocks noChangeArrowheads="1"/>
          </p:cNvSpPr>
          <p:nvPr/>
        </p:nvSpPr>
        <p:spPr bwMode="auto">
          <a:xfrm>
            <a:off x="835937" y="1148581"/>
            <a:ext cx="8001000" cy="5262979"/>
          </a:xfrm>
          <a:prstGeom prst="rect">
            <a:avLst/>
          </a:prstGeom>
          <a:noFill/>
          <a:ln w="9525">
            <a:noFill/>
            <a:miter lim="800000"/>
            <a:headEnd/>
            <a:tailEnd/>
          </a:ln>
        </p:spPr>
        <p:txBody>
          <a:bodyPr wrap="square">
            <a:spAutoFit/>
          </a:bodyPr>
          <a:lstStyle/>
          <a:p>
            <a:pPr marL="457200" indent="-457200">
              <a:spcBef>
                <a:spcPts val="1200"/>
              </a:spcBef>
              <a:buClr>
                <a:srgbClr val="FF0000"/>
              </a:buClr>
              <a:buFont typeface="Arial" panose="020B0604020202020204" pitchFamily="34" charset="0"/>
              <a:buChar char="•"/>
            </a:pPr>
            <a:r>
              <a:rPr lang="en-US" sz="2800" dirty="0" smtClean="0">
                <a:solidFill>
                  <a:srgbClr val="002060"/>
                </a:solidFill>
                <a:latin typeface="Trebuchet MS" panose="020B0603020202020204" pitchFamily="34" charset="0"/>
              </a:rPr>
              <a:t>Fred and Alice both paid FICA</a:t>
            </a:r>
          </a:p>
          <a:p>
            <a:pPr marL="457200" indent="-457200">
              <a:spcBef>
                <a:spcPts val="1200"/>
              </a:spcBef>
              <a:buClr>
                <a:srgbClr val="FF0000"/>
              </a:buClr>
              <a:buFont typeface="Arial" panose="020B0604020202020204" pitchFamily="34" charset="0"/>
              <a:buChar char="•"/>
            </a:pPr>
            <a:r>
              <a:rPr lang="en-US" sz="2800" dirty="0" smtClean="0">
                <a:solidFill>
                  <a:srgbClr val="002060"/>
                </a:solidFill>
                <a:latin typeface="Trebuchet MS" panose="020B0603020202020204" pitchFamily="34" charset="0"/>
              </a:rPr>
              <a:t>Alice’s monthly Social Security benefit                  at FRA 					= $2,300</a:t>
            </a:r>
          </a:p>
          <a:p>
            <a:pPr marL="457200" indent="-457200">
              <a:spcBef>
                <a:spcPts val="1200"/>
              </a:spcBef>
              <a:buClr>
                <a:srgbClr val="FF0000"/>
              </a:buClr>
              <a:buFont typeface="Arial" panose="020B0604020202020204" pitchFamily="34" charset="0"/>
              <a:buChar char="•"/>
            </a:pPr>
            <a:r>
              <a:rPr lang="en-US" sz="2800" dirty="0" smtClean="0">
                <a:solidFill>
                  <a:srgbClr val="002060"/>
                </a:solidFill>
                <a:latin typeface="Trebuchet MS" panose="020B0603020202020204" pitchFamily="34" charset="0"/>
              </a:rPr>
              <a:t>Fred’s monthly benefit on his own record  at FRA 	 				= $1,400</a:t>
            </a:r>
          </a:p>
          <a:p>
            <a:pPr marL="457200" indent="-457200">
              <a:spcBef>
                <a:spcPts val="1200"/>
              </a:spcBef>
              <a:buClr>
                <a:srgbClr val="FF0000"/>
              </a:buClr>
              <a:buFont typeface="Arial" panose="020B0604020202020204" pitchFamily="34" charset="0"/>
              <a:buChar char="•"/>
            </a:pPr>
            <a:r>
              <a:rPr lang="en-US" sz="2800" dirty="0" smtClean="0">
                <a:solidFill>
                  <a:srgbClr val="002060"/>
                </a:solidFill>
                <a:latin typeface="Trebuchet MS" panose="020B0603020202020204" pitchFamily="34" charset="0"/>
              </a:rPr>
              <a:t>His spouse benefit (50% of Alice’s benefit) 						= $1,150</a:t>
            </a:r>
          </a:p>
          <a:p>
            <a:pPr marL="457200" indent="-457200">
              <a:spcBef>
                <a:spcPts val="1200"/>
              </a:spcBef>
              <a:buClr>
                <a:srgbClr val="FF0000"/>
              </a:buClr>
              <a:buFont typeface="Arial" panose="020B0604020202020204" pitchFamily="34" charset="0"/>
              <a:buChar char="•"/>
            </a:pPr>
            <a:r>
              <a:rPr lang="en-US" sz="2800" dirty="0" smtClean="0">
                <a:solidFill>
                  <a:srgbClr val="002060"/>
                </a:solidFill>
                <a:latin typeface="Trebuchet MS" panose="020B0603020202020204" pitchFamily="34" charset="0"/>
              </a:rPr>
              <a:t>Fred’s Social Security benefit 	= $1,400 </a:t>
            </a:r>
          </a:p>
          <a:p>
            <a:pPr algn="ctr">
              <a:spcBef>
                <a:spcPts val="1200"/>
              </a:spcBef>
              <a:buClr>
                <a:srgbClr val="FF0000"/>
              </a:buClr>
            </a:pPr>
            <a:endParaRPr lang="en-US" sz="2600" dirty="0" smtClean="0">
              <a:solidFill>
                <a:srgbClr val="FF0000"/>
              </a:solidFill>
              <a:latin typeface="Trebuchet MS" panose="020B0603020202020204" pitchFamily="34" charset="0"/>
            </a:endParaRPr>
          </a:p>
          <a:p>
            <a:pPr algn="ctr">
              <a:spcBef>
                <a:spcPts val="1200"/>
              </a:spcBef>
              <a:buClr>
                <a:srgbClr val="FF0000"/>
              </a:buClr>
            </a:pPr>
            <a:endParaRPr lang="en-US" sz="2600" dirty="0">
              <a:solidFill>
                <a:srgbClr val="FF0000"/>
              </a:solidFill>
              <a:latin typeface="Trebuchet MS" panose="020B0603020202020204" pitchFamily="34" charset="0"/>
            </a:endParaRPr>
          </a:p>
        </p:txBody>
      </p:sp>
      <p:sp>
        <p:nvSpPr>
          <p:cNvPr id="9" name="TextBox 8"/>
          <p:cNvSpPr txBox="1"/>
          <p:nvPr/>
        </p:nvSpPr>
        <p:spPr>
          <a:xfrm>
            <a:off x="1600200" y="5219283"/>
            <a:ext cx="6629400" cy="1200329"/>
          </a:xfrm>
          <a:prstGeom prst="rect">
            <a:avLst/>
          </a:prstGeom>
          <a:solidFill>
            <a:srgbClr val="002060"/>
          </a:solidFill>
        </p:spPr>
        <p:txBody>
          <a:bodyPr wrap="square" rtlCol="0">
            <a:spAutoFit/>
          </a:bodyPr>
          <a:lstStyle/>
          <a:p>
            <a:pPr algn="ctr"/>
            <a:r>
              <a:rPr lang="en-US" dirty="0">
                <a:solidFill>
                  <a:schemeClr val="bg1"/>
                </a:solidFill>
                <a:latin typeface="Trebuchet MS" panose="020B0603020202020204" pitchFamily="34" charset="0"/>
              </a:rPr>
              <a:t>If younger than FRA, Fred cannot collect                      spouse benefit because his own                                 Social Security benefit is greater. </a:t>
            </a:r>
          </a:p>
        </p:txBody>
      </p:sp>
    </p:spTree>
    <p:extLst>
      <p:ext uri="{BB962C8B-B14F-4D97-AF65-F5344CB8AC3E}">
        <p14:creationId xmlns:p14="http://schemas.microsoft.com/office/powerpoint/2010/main" xmlns="" val="26822013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138773"/>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4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Spouse Benefit Computation               with GPO</a:t>
            </a:r>
            <a:endParaRPr kumimoji="0" lang="en-US" sz="34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7" name="Text Box 12"/>
          <p:cNvSpPr txBox="1">
            <a:spLocks noChangeArrowheads="1"/>
          </p:cNvSpPr>
          <p:nvPr/>
        </p:nvSpPr>
        <p:spPr bwMode="auto">
          <a:xfrm>
            <a:off x="835937" y="1148581"/>
            <a:ext cx="8001000" cy="2985433"/>
          </a:xfrm>
          <a:prstGeom prst="rect">
            <a:avLst/>
          </a:prstGeom>
          <a:noFill/>
          <a:ln w="9525">
            <a:noFill/>
            <a:miter lim="800000"/>
            <a:headEnd/>
            <a:tailEnd/>
          </a:ln>
        </p:spPr>
        <p:txBody>
          <a:bodyPr wrap="square">
            <a:spAutoFit/>
          </a:bodyPr>
          <a:lstStyle/>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Tom’s Social Security spouse benefit from wife, Ann (1/2 of her $2,300 monthly benefit) 			        	= $1,150 </a:t>
            </a:r>
          </a:p>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2/3 of Tom’s $2,100 OPERS 	= $1,400</a:t>
            </a:r>
          </a:p>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Tom’s spouse benefit 		= 0	</a:t>
            </a:r>
            <a:r>
              <a:rPr lang="en-US" sz="2800" dirty="0" smtClean="0">
                <a:solidFill>
                  <a:srgbClr val="002060"/>
                </a:solidFill>
                <a:latin typeface="Trebuchet MS" panose="020B0603020202020204" pitchFamily="34" charset="0"/>
              </a:rPr>
              <a:t>				 </a:t>
            </a:r>
          </a:p>
        </p:txBody>
      </p:sp>
      <p:sp>
        <p:nvSpPr>
          <p:cNvPr id="8" name="TextBox 7"/>
          <p:cNvSpPr txBox="1"/>
          <p:nvPr/>
        </p:nvSpPr>
        <p:spPr>
          <a:xfrm>
            <a:off x="1600200" y="5219283"/>
            <a:ext cx="6629400" cy="830997"/>
          </a:xfrm>
          <a:prstGeom prst="rect">
            <a:avLst/>
          </a:prstGeom>
          <a:solidFill>
            <a:srgbClr val="002060"/>
          </a:solidFill>
        </p:spPr>
        <p:txBody>
          <a:bodyPr wrap="square" rtlCol="0">
            <a:spAutoFit/>
          </a:bodyPr>
          <a:lstStyle/>
          <a:p>
            <a:pPr algn="ctr"/>
            <a:r>
              <a:rPr lang="en-US" dirty="0" smtClean="0">
                <a:solidFill>
                  <a:schemeClr val="bg1"/>
                </a:solidFill>
                <a:latin typeface="Trebuchet MS" panose="020B0603020202020204" pitchFamily="34" charset="0"/>
              </a:rPr>
              <a:t>Tom is in “total offset.”                                          No Social Security spouse benefits are due. </a:t>
            </a:r>
            <a:endParaRPr lang="en-US"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xmlns="" val="427626984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138773"/>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4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Widow(er) Benefit Computation               with GPO</a:t>
            </a:r>
            <a:endParaRPr kumimoji="0" lang="en-US" sz="34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7" name="Text Box 12"/>
          <p:cNvSpPr txBox="1">
            <a:spLocks noChangeArrowheads="1"/>
          </p:cNvSpPr>
          <p:nvPr/>
        </p:nvSpPr>
        <p:spPr bwMode="auto">
          <a:xfrm>
            <a:off x="835937" y="1148581"/>
            <a:ext cx="8001000" cy="2554545"/>
          </a:xfrm>
          <a:prstGeom prst="rect">
            <a:avLst/>
          </a:prstGeom>
          <a:noFill/>
          <a:ln w="9525">
            <a:noFill/>
            <a:miter lim="800000"/>
            <a:headEnd/>
            <a:tailEnd/>
          </a:ln>
        </p:spPr>
        <p:txBody>
          <a:bodyPr wrap="square">
            <a:spAutoFit/>
          </a:bodyPr>
          <a:lstStyle/>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Tom’s Social Security widower benefit from deceased wife, Ann 		= $2,300 </a:t>
            </a:r>
          </a:p>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2/3 of Tom’s $2,100 OPERS 	= $1,400</a:t>
            </a:r>
          </a:p>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Tom’s widower benefit 		= $	900				 </a:t>
            </a:r>
          </a:p>
        </p:txBody>
      </p:sp>
      <p:sp>
        <p:nvSpPr>
          <p:cNvPr id="8" name="TextBox 7"/>
          <p:cNvSpPr txBox="1"/>
          <p:nvPr/>
        </p:nvSpPr>
        <p:spPr>
          <a:xfrm>
            <a:off x="1562100" y="4495800"/>
            <a:ext cx="6629400" cy="1200329"/>
          </a:xfrm>
          <a:prstGeom prst="rect">
            <a:avLst/>
          </a:prstGeom>
          <a:solidFill>
            <a:srgbClr val="002060"/>
          </a:solidFill>
        </p:spPr>
        <p:txBody>
          <a:bodyPr wrap="square" rtlCol="0">
            <a:spAutoFit/>
          </a:bodyPr>
          <a:lstStyle/>
          <a:p>
            <a:pPr algn="ctr"/>
            <a:r>
              <a:rPr lang="en-US" dirty="0">
                <a:solidFill>
                  <a:schemeClr val="bg1"/>
                </a:solidFill>
                <a:latin typeface="Trebuchet MS" panose="020B0603020202020204" pitchFamily="34" charset="0"/>
              </a:rPr>
              <a:t>Tom was in “total offset” while wife was alive </a:t>
            </a:r>
            <a:r>
              <a:rPr lang="en-US" dirty="0" smtClean="0">
                <a:solidFill>
                  <a:schemeClr val="bg1"/>
                </a:solidFill>
                <a:latin typeface="Trebuchet MS" panose="020B0603020202020204" pitchFamily="34" charset="0"/>
              </a:rPr>
              <a:t>but </a:t>
            </a:r>
            <a:r>
              <a:rPr lang="en-US" dirty="0">
                <a:solidFill>
                  <a:schemeClr val="bg1"/>
                </a:solidFill>
                <a:latin typeface="Trebuchet MS" panose="020B0603020202020204" pitchFamily="34" charset="0"/>
              </a:rPr>
              <a:t>is due a partial widower benefit                                if spouse predeceases him.   </a:t>
            </a:r>
          </a:p>
        </p:txBody>
      </p:sp>
    </p:spTree>
    <p:extLst>
      <p:ext uri="{BB962C8B-B14F-4D97-AF65-F5344CB8AC3E}">
        <p14:creationId xmlns:p14="http://schemas.microsoft.com/office/powerpoint/2010/main" xmlns="" val="208040596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138773"/>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4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Can My Client Get Out of                   WEP and/or GPO? </a:t>
            </a:r>
            <a:endParaRPr kumimoji="0" lang="en-US" sz="34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7" name="Text Box 12"/>
          <p:cNvSpPr txBox="1">
            <a:spLocks noChangeArrowheads="1"/>
          </p:cNvSpPr>
          <p:nvPr/>
        </p:nvSpPr>
        <p:spPr bwMode="auto">
          <a:xfrm>
            <a:off x="838200" y="1371600"/>
            <a:ext cx="8001000" cy="5139869"/>
          </a:xfrm>
          <a:prstGeom prst="rect">
            <a:avLst/>
          </a:prstGeom>
          <a:noFill/>
          <a:ln w="9525">
            <a:noFill/>
            <a:miter lim="800000"/>
            <a:headEnd/>
            <a:tailEnd/>
          </a:ln>
        </p:spPr>
        <p:txBody>
          <a:bodyPr wrap="square">
            <a:spAutoFit/>
          </a:bodyPr>
          <a:lstStyle/>
          <a:p>
            <a:pPr marL="457200" indent="-457200">
              <a:spcBef>
                <a:spcPts val="1200"/>
              </a:spcBef>
              <a:buClr>
                <a:srgbClr val="FF0000"/>
              </a:buClr>
              <a:buFont typeface="Arial" panose="020B0604020202020204" pitchFamily="34" charset="0"/>
              <a:buChar char="•"/>
            </a:pPr>
            <a:r>
              <a:rPr lang="en-US" sz="2800" dirty="0">
                <a:solidFill>
                  <a:srgbClr val="003399"/>
                </a:solidFill>
                <a:latin typeface="Trebuchet MS" panose="020B0603020202020204" pitchFamily="34" charset="0"/>
              </a:rPr>
              <a:t>With 30 or more years of substantial Social Security earnings, WEP will not </a:t>
            </a:r>
            <a:r>
              <a:rPr lang="en-US" sz="2800" dirty="0" smtClean="0">
                <a:solidFill>
                  <a:srgbClr val="003399"/>
                </a:solidFill>
                <a:latin typeface="Trebuchet MS" panose="020B0603020202020204" pitchFamily="34" charset="0"/>
              </a:rPr>
              <a:t>apply; less </a:t>
            </a:r>
            <a:r>
              <a:rPr lang="en-US" sz="2800" dirty="0">
                <a:solidFill>
                  <a:srgbClr val="003399"/>
                </a:solidFill>
                <a:latin typeface="Trebuchet MS" panose="020B0603020202020204" pitchFamily="34" charset="0"/>
              </a:rPr>
              <a:t>of a reduction with 21-29 years of substantial earnings. </a:t>
            </a:r>
          </a:p>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If client is in alternative pension plan and will not receive a monthly pension per se, WEP and GPO still apply.</a:t>
            </a:r>
          </a:p>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If client withdraws only his/her own pension contributions, Social Security benefit will not be reduced. Documentation is required. </a:t>
            </a:r>
          </a:p>
        </p:txBody>
      </p:sp>
    </p:spTree>
    <p:extLst>
      <p:ext uri="{BB962C8B-B14F-4D97-AF65-F5344CB8AC3E}">
        <p14:creationId xmlns:p14="http://schemas.microsoft.com/office/powerpoint/2010/main" xmlns="" val="3443567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086600" cy="1138773"/>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4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Important Reminders </a:t>
            </a:r>
            <a:r>
              <a:rPr lang="en-US" sz="3400" dirty="0">
                <a:solidFill>
                  <a:srgbClr val="003399"/>
                </a:solidFill>
                <a:latin typeface="Trebuchet MS" panose="020B0603020202020204" pitchFamily="34" charset="0"/>
                <a:ea typeface="Tahoma" panose="020B0604030504040204" pitchFamily="34" charset="0"/>
                <a:cs typeface="Tahoma" panose="020B0604030504040204" pitchFamily="34" charset="0"/>
              </a:rPr>
              <a:t>A</a:t>
            </a:r>
            <a:r>
              <a:rPr lang="en-US" sz="34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bout               WEP and GPO </a:t>
            </a:r>
            <a:endParaRPr kumimoji="0" lang="en-US" sz="34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7" name="Text Box 12"/>
          <p:cNvSpPr txBox="1">
            <a:spLocks noChangeArrowheads="1"/>
          </p:cNvSpPr>
          <p:nvPr/>
        </p:nvSpPr>
        <p:spPr bwMode="auto">
          <a:xfrm>
            <a:off x="838200" y="1254917"/>
            <a:ext cx="8001000" cy="5293757"/>
          </a:xfrm>
          <a:prstGeom prst="rect">
            <a:avLst/>
          </a:prstGeom>
          <a:noFill/>
          <a:ln w="9525">
            <a:noFill/>
            <a:miter lim="800000"/>
            <a:headEnd/>
            <a:tailEnd/>
          </a:ln>
        </p:spPr>
        <p:txBody>
          <a:bodyPr wrap="square">
            <a:spAutoFit/>
          </a:bodyPr>
          <a:lstStyle/>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Client may be affected by both WEP and GPO</a:t>
            </a:r>
          </a:p>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Social Security is not reduced until client </a:t>
            </a:r>
            <a:r>
              <a:rPr lang="en-US" sz="2800" dirty="0">
                <a:solidFill>
                  <a:srgbClr val="003399"/>
                </a:solidFill>
                <a:latin typeface="Trebuchet MS" panose="020B0603020202020204" pitchFamily="34" charset="0"/>
              </a:rPr>
              <a:t>r</a:t>
            </a:r>
            <a:r>
              <a:rPr lang="en-US" sz="2800" dirty="0" smtClean="0">
                <a:solidFill>
                  <a:srgbClr val="003399"/>
                </a:solidFill>
                <a:latin typeface="Trebuchet MS" panose="020B0603020202020204" pitchFamily="34" charset="0"/>
              </a:rPr>
              <a:t>eceives </a:t>
            </a:r>
            <a:r>
              <a:rPr lang="en-US" sz="2800" dirty="0">
                <a:solidFill>
                  <a:srgbClr val="003399"/>
                </a:solidFill>
                <a:latin typeface="Trebuchet MS" panose="020B0603020202020204" pitchFamily="34" charset="0"/>
              </a:rPr>
              <a:t>b</a:t>
            </a:r>
            <a:r>
              <a:rPr lang="en-US" sz="2800" dirty="0" smtClean="0">
                <a:solidFill>
                  <a:srgbClr val="003399"/>
                </a:solidFill>
                <a:latin typeface="Trebuchet MS" panose="020B0603020202020204" pitchFamily="34" charset="0"/>
              </a:rPr>
              <a:t>oth non-covered </a:t>
            </a:r>
            <a:r>
              <a:rPr lang="en-US" sz="2800" dirty="0">
                <a:solidFill>
                  <a:srgbClr val="003399"/>
                </a:solidFill>
                <a:latin typeface="Trebuchet MS" panose="020B0603020202020204" pitchFamily="34" charset="0"/>
              </a:rPr>
              <a:t>p</a:t>
            </a:r>
            <a:r>
              <a:rPr lang="en-US" sz="2800" dirty="0" smtClean="0">
                <a:solidFill>
                  <a:srgbClr val="003399"/>
                </a:solidFill>
                <a:latin typeface="Trebuchet MS" panose="020B0603020202020204" pitchFamily="34" charset="0"/>
              </a:rPr>
              <a:t>ension and Social Security benefit </a:t>
            </a:r>
          </a:p>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If client is affected by GPO, report annual non-covered COLA to SSA to avoid overpayment</a:t>
            </a:r>
          </a:p>
          <a:p>
            <a:pPr marL="457200" indent="-457200">
              <a:spcBef>
                <a:spcPts val="1200"/>
              </a:spcBef>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If surviving spouse receives non-covered pension at worker’s death, Social Security benefit will not be reduced</a:t>
            </a:r>
          </a:p>
        </p:txBody>
      </p:sp>
    </p:spTree>
    <p:extLst>
      <p:ext uri="{BB962C8B-B14F-4D97-AF65-F5344CB8AC3E}">
        <p14:creationId xmlns:p14="http://schemas.microsoft.com/office/powerpoint/2010/main" xmlns="" val="42788084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235925"/>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Online Tools</a:t>
            </a:r>
          </a:p>
        </p:txBody>
      </p:sp>
      <p:sp>
        <p:nvSpPr>
          <p:cNvPr id="8" name="Rectangle 7"/>
          <p:cNvSpPr/>
          <p:nvPr/>
        </p:nvSpPr>
        <p:spPr>
          <a:xfrm>
            <a:off x="914400" y="1524000"/>
            <a:ext cx="7848600" cy="5146024"/>
          </a:xfrm>
          <a:prstGeom prst="rect">
            <a:avLst/>
          </a:prstGeom>
        </p:spPr>
        <p:txBody>
          <a:bodyPr wrap="square">
            <a:spAutoFit/>
          </a:bodyPr>
          <a:lstStyle/>
          <a:p>
            <a:pPr marL="342900" lvl="0" indent="-342900" eaLnBrk="0" hangingPunct="0">
              <a:spcBef>
                <a:spcPct val="20000"/>
              </a:spcBef>
              <a:buClr>
                <a:srgbClr val="FF0000"/>
              </a:buClr>
              <a:buFontTx/>
              <a:buChar char="•"/>
            </a:pPr>
            <a:r>
              <a:rPr lang="en-US" sz="2800" i="1" kern="0" dirty="0" smtClean="0">
                <a:solidFill>
                  <a:srgbClr val="003399"/>
                </a:solidFill>
                <a:latin typeface="Trebuchet MS" panose="020B0603020202020204" pitchFamily="34" charset="0"/>
                <a:cs typeface="Times New Roman" pitchFamily="18" charset="0"/>
              </a:rPr>
              <a:t>Social Security Statement </a:t>
            </a:r>
            <a:r>
              <a:rPr lang="en-US" sz="2800" kern="0" dirty="0" smtClean="0">
                <a:solidFill>
                  <a:srgbClr val="003399"/>
                </a:solidFill>
                <a:latin typeface="Trebuchet MS" panose="020B0603020202020204" pitchFamily="34" charset="0"/>
                <a:cs typeface="Times New Roman" pitchFamily="18" charset="0"/>
              </a:rPr>
              <a:t>at </a:t>
            </a:r>
            <a:r>
              <a:rPr lang="en-US" sz="2800" kern="0" dirty="0" smtClean="0">
                <a:solidFill>
                  <a:srgbClr val="FF0000"/>
                </a:solidFill>
                <a:latin typeface="Trebuchet MS" panose="020B0603020202020204" pitchFamily="34" charset="0"/>
                <a:cs typeface="Times New Roman" pitchFamily="18" charset="0"/>
              </a:rPr>
              <a:t>www.socialsecurity.gov/myaccount/ </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Retirement Estimator at </a:t>
            </a:r>
            <a:r>
              <a:rPr lang="en-US" sz="2800" kern="0" dirty="0" smtClean="0">
                <a:solidFill>
                  <a:srgbClr val="FF0000"/>
                </a:solidFill>
                <a:latin typeface="Trebuchet MS" panose="020B0603020202020204" pitchFamily="34" charset="0"/>
                <a:cs typeface="Times New Roman" pitchFamily="18" charset="0"/>
              </a:rPr>
              <a:t>www.socialsecurity.gov/estimator </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Longevity Calculator at </a:t>
            </a:r>
            <a:r>
              <a:rPr lang="en-US" sz="2600" kern="0" dirty="0" smtClean="0">
                <a:solidFill>
                  <a:srgbClr val="FF0000"/>
                </a:solidFill>
                <a:latin typeface="Trebuchet MS" panose="020B0603020202020204" pitchFamily="34" charset="0"/>
                <a:cs typeface="Times New Roman" pitchFamily="18" charset="0"/>
              </a:rPr>
              <a:t>www.ssa.gov/planners/lifeexpectancy.html	</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Earnings Test Calculator at </a:t>
            </a:r>
            <a:r>
              <a:rPr lang="en-US" sz="2800" kern="0" dirty="0" smtClean="0">
                <a:solidFill>
                  <a:srgbClr val="FF0000"/>
                </a:solidFill>
                <a:latin typeface="Trebuchet MS" panose="020B0603020202020204" pitchFamily="34" charset="0"/>
                <a:cs typeface="Times New Roman" pitchFamily="18" charset="0"/>
              </a:rPr>
              <a:t>www.ssa.gov/OACT/COLARTeffect.html </a:t>
            </a:r>
            <a:r>
              <a:rPr lang="en-US" sz="2800" kern="0" dirty="0" smtClean="0">
                <a:solidFill>
                  <a:srgbClr val="FF0000"/>
                </a:solidFill>
                <a:latin typeface="Trebuchet MS" panose="020B0603020202020204" pitchFamily="34" charset="0"/>
                <a:cs typeface="Times New Roman" pitchFamily="18" charset="0"/>
                <a:hlinkClick r:id="rId4"/>
              </a:rPr>
              <a:t>ml</a:t>
            </a:r>
            <a:endParaRPr lang="en-US" sz="2800" kern="0" dirty="0" smtClean="0">
              <a:solidFill>
                <a:srgbClr val="FF0000"/>
              </a:solidFill>
              <a:latin typeface="Trebuchet MS" panose="020B0603020202020204" pitchFamily="34" charset="0"/>
              <a:cs typeface="Times New Roman" pitchFamily="18" charset="0"/>
            </a:endParaRPr>
          </a:p>
          <a:p>
            <a:pPr marL="914400" lvl="1" indent="-457200" eaLnBrk="0" hangingPunct="0">
              <a:spcBef>
                <a:spcPct val="20000"/>
              </a:spcBef>
              <a:buClr>
                <a:srgbClr val="FF0000"/>
              </a:buClr>
              <a:buFont typeface="Wingdings" panose="05000000000000000000" pitchFamily="2" charset="2"/>
              <a:buChar char="ü"/>
            </a:pPr>
            <a:r>
              <a:rPr lang="en-US" sz="2600" kern="0" dirty="0" smtClean="0">
                <a:solidFill>
                  <a:srgbClr val="003399"/>
                </a:solidFill>
                <a:latin typeface="Trebuchet MS" panose="020B0603020202020204" pitchFamily="34" charset="0"/>
                <a:cs typeface="Times New Roman" pitchFamily="18" charset="0"/>
              </a:rPr>
              <a:t>Note: Earnings limit applies to                  retirement, spouse and surviving                  spouse benefits before FRA</a:t>
            </a:r>
          </a:p>
        </p:txBody>
      </p:sp>
    </p:spTree>
    <p:extLst>
      <p:ext uri="{BB962C8B-B14F-4D97-AF65-F5344CB8AC3E}">
        <p14:creationId xmlns:p14="http://schemas.microsoft.com/office/powerpoint/2010/main" xmlns="" val="161763296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952123" y="235925"/>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Filing for Benefits</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8" name="Rectangle 7"/>
          <p:cNvSpPr/>
          <p:nvPr/>
        </p:nvSpPr>
        <p:spPr>
          <a:xfrm>
            <a:off x="971739" y="1253648"/>
            <a:ext cx="7848600" cy="5386090"/>
          </a:xfrm>
          <a:prstGeom prst="rect">
            <a:avLst/>
          </a:prstGeom>
        </p:spPr>
        <p:txBody>
          <a:bodyPr wrap="square">
            <a:spAutoFit/>
          </a:bodyPr>
          <a:lstStyle/>
          <a:p>
            <a:pPr lvl="0" eaLnBrk="0" hangingPunct="0">
              <a:spcBef>
                <a:spcPct val="20000"/>
              </a:spcBef>
              <a:buClr>
                <a:srgbClr val="FF0000"/>
              </a:buClr>
            </a:pPr>
            <a:r>
              <a:rPr lang="en-US" u="sng" kern="0" dirty="0" smtClean="0">
                <a:solidFill>
                  <a:srgbClr val="003399"/>
                </a:solidFill>
                <a:latin typeface="Trebuchet MS" panose="020B0603020202020204" pitchFamily="34" charset="0"/>
                <a:cs typeface="Times New Roman" pitchFamily="18" charset="0"/>
              </a:rPr>
              <a:t>Preferred Option:</a:t>
            </a:r>
          </a:p>
          <a:p>
            <a:pPr marL="457200" lvl="0" indent="-457200" eaLnBrk="0" hangingPunct="0">
              <a:spcBef>
                <a:spcPct val="20000"/>
              </a:spcBef>
              <a:buClr>
                <a:srgbClr val="FF0000"/>
              </a:buClr>
              <a:buFont typeface="Arial" panose="020B0604020202020204" pitchFamily="34" charset="0"/>
              <a:buChar char="•"/>
            </a:pPr>
            <a:r>
              <a:rPr lang="en-US" kern="0" dirty="0" smtClean="0">
                <a:solidFill>
                  <a:srgbClr val="003399"/>
                </a:solidFill>
                <a:latin typeface="Trebuchet MS" panose="020B0603020202020204" pitchFamily="34" charset="0"/>
                <a:cs typeface="Times New Roman" pitchFamily="18" charset="0"/>
              </a:rPr>
              <a:t>File for retirement, spouse, disability or Medicare only at www.socialsecurity.gov </a:t>
            </a:r>
          </a:p>
          <a:p>
            <a:pPr marL="914400" lvl="1" indent="-457200" eaLnBrk="0" hangingPunct="0">
              <a:spcBef>
                <a:spcPct val="20000"/>
              </a:spcBef>
              <a:buClr>
                <a:srgbClr val="FF0000"/>
              </a:buClr>
              <a:buFont typeface="Wingdings" panose="05000000000000000000" pitchFamily="2" charset="2"/>
              <a:buChar char="ü"/>
            </a:pPr>
            <a:r>
              <a:rPr lang="en-US" sz="2200" kern="0" dirty="0" smtClean="0">
                <a:solidFill>
                  <a:srgbClr val="003399"/>
                </a:solidFill>
                <a:latin typeface="Trebuchet MS" panose="020B0603020202020204" pitchFamily="34" charset="0"/>
                <a:cs typeface="Times New Roman" pitchFamily="18" charset="0"/>
              </a:rPr>
              <a:t>If client wants to file restricted application, online application has question that gives  that option. </a:t>
            </a:r>
          </a:p>
          <a:p>
            <a:pPr marL="968375" lvl="0" indent="-506413" eaLnBrk="0" hangingPunct="0">
              <a:spcBef>
                <a:spcPct val="20000"/>
              </a:spcBef>
              <a:buClr>
                <a:srgbClr val="FF0000"/>
              </a:buClr>
              <a:buFont typeface="Wingdings" panose="05000000000000000000" pitchFamily="2" charset="2"/>
              <a:buChar char="ü"/>
            </a:pPr>
            <a:r>
              <a:rPr lang="en-US" sz="2200" kern="0" dirty="0" smtClean="0">
                <a:solidFill>
                  <a:srgbClr val="003399"/>
                </a:solidFill>
                <a:latin typeface="Trebuchet MS" panose="020B0603020202020204" pitchFamily="34" charset="0"/>
                <a:cs typeface="Times New Roman" pitchFamily="18" charset="0"/>
              </a:rPr>
              <a:t>To “file and suspend,” client should note intent in remarks section.  </a:t>
            </a:r>
          </a:p>
          <a:p>
            <a:pPr lvl="0" eaLnBrk="0" hangingPunct="0">
              <a:spcBef>
                <a:spcPct val="20000"/>
              </a:spcBef>
              <a:buClr>
                <a:srgbClr val="FF0000"/>
              </a:buClr>
            </a:pPr>
            <a:r>
              <a:rPr lang="en-US" sz="2600" kern="0" dirty="0" smtClean="0">
                <a:solidFill>
                  <a:srgbClr val="003399"/>
                </a:solidFill>
                <a:latin typeface="Trebuchet MS" panose="020B0603020202020204" pitchFamily="34" charset="0"/>
                <a:cs typeface="Times New Roman" pitchFamily="18" charset="0"/>
              </a:rPr>
              <a:t> </a:t>
            </a:r>
            <a:r>
              <a:rPr lang="en-US" u="sng" kern="0" dirty="0" smtClean="0">
                <a:solidFill>
                  <a:srgbClr val="003399"/>
                </a:solidFill>
                <a:latin typeface="Trebuchet MS" panose="020B0603020202020204" pitchFamily="34" charset="0"/>
                <a:cs typeface="Times New Roman" pitchFamily="18" charset="0"/>
              </a:rPr>
              <a:t>Other Options:</a:t>
            </a:r>
          </a:p>
          <a:p>
            <a:pPr marL="457200" lvl="0" indent="-457200" eaLnBrk="0" hangingPunct="0">
              <a:spcBef>
                <a:spcPct val="20000"/>
              </a:spcBef>
              <a:buClr>
                <a:srgbClr val="FF0000"/>
              </a:buClr>
              <a:buFont typeface="Arial" panose="020B0604020202020204" pitchFamily="34" charset="0"/>
              <a:buChar char="•"/>
            </a:pPr>
            <a:r>
              <a:rPr lang="en-US" kern="0" dirty="0" smtClean="0">
                <a:solidFill>
                  <a:srgbClr val="003399"/>
                </a:solidFill>
                <a:latin typeface="Trebuchet MS" panose="020B0603020202020204" pitchFamily="34" charset="0"/>
                <a:cs typeface="Times New Roman" pitchFamily="18" charset="0"/>
              </a:rPr>
              <a:t>Schedule in-office or telephone appointment at  1-800-772-1213</a:t>
            </a:r>
          </a:p>
          <a:p>
            <a:pPr marL="914400" lvl="1" indent="-457200" eaLnBrk="0" hangingPunct="0">
              <a:spcBef>
                <a:spcPct val="20000"/>
              </a:spcBef>
              <a:buClr>
                <a:srgbClr val="FF0000"/>
              </a:buClr>
              <a:buFont typeface="Wingdings" panose="05000000000000000000" pitchFamily="2" charset="2"/>
              <a:buChar char="ü"/>
            </a:pPr>
            <a:r>
              <a:rPr lang="en-US" kern="0" dirty="0" smtClean="0">
                <a:solidFill>
                  <a:srgbClr val="003399"/>
                </a:solidFill>
                <a:latin typeface="Trebuchet MS" panose="020B0603020202020204" pitchFamily="34" charset="0"/>
                <a:cs typeface="Times New Roman" pitchFamily="18" charset="0"/>
              </a:rPr>
              <a:t>May be best option if affected by WEP and GPO</a:t>
            </a:r>
          </a:p>
          <a:p>
            <a:pPr lvl="0" eaLnBrk="0" hangingPunct="0">
              <a:spcBef>
                <a:spcPct val="20000"/>
              </a:spcBef>
              <a:buClr>
                <a:srgbClr val="FF0000"/>
              </a:buClr>
            </a:pPr>
            <a:r>
              <a:rPr lang="en-US" u="sng" kern="0" dirty="0" smtClean="0">
                <a:solidFill>
                  <a:srgbClr val="003399"/>
                </a:solidFill>
                <a:latin typeface="Trebuchet MS" panose="020B0603020202020204" pitchFamily="34" charset="0"/>
                <a:cs typeface="Times New Roman" pitchFamily="18" charset="0"/>
              </a:rPr>
              <a:t>Least Desirable Option:</a:t>
            </a:r>
          </a:p>
          <a:p>
            <a:pPr marL="457200" lvl="0" indent="-457200" eaLnBrk="0" hangingPunct="0">
              <a:spcBef>
                <a:spcPct val="20000"/>
              </a:spcBef>
              <a:buClr>
                <a:srgbClr val="FF0000"/>
              </a:buClr>
              <a:buFont typeface="Arial" panose="020B0604020202020204" pitchFamily="34" charset="0"/>
              <a:buChar char="•"/>
            </a:pPr>
            <a:r>
              <a:rPr lang="en-US" kern="0" dirty="0" smtClean="0">
                <a:solidFill>
                  <a:srgbClr val="003399"/>
                </a:solidFill>
                <a:latin typeface="Trebuchet MS" panose="020B0603020202020204" pitchFamily="34" charset="0"/>
                <a:cs typeface="Times New Roman" pitchFamily="18" charset="0"/>
              </a:rPr>
              <a:t>Walk in to office without appointment</a:t>
            </a:r>
            <a:endParaRPr lang="en-US" kern="0" dirty="0">
              <a:solidFill>
                <a:srgbClr val="003399"/>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73478073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916663" y="235925"/>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Medicare</a:t>
            </a:r>
          </a:p>
        </p:txBody>
      </p:sp>
      <p:sp>
        <p:nvSpPr>
          <p:cNvPr id="8" name="Rectangle 7"/>
          <p:cNvSpPr/>
          <p:nvPr/>
        </p:nvSpPr>
        <p:spPr>
          <a:xfrm>
            <a:off x="914400" y="1524000"/>
            <a:ext cx="7848600" cy="3970318"/>
          </a:xfrm>
          <a:prstGeom prst="rect">
            <a:avLst/>
          </a:prstGeom>
        </p:spPr>
        <p:txBody>
          <a:bodyPr wrap="square">
            <a:spAutoFit/>
          </a:bodyPr>
          <a:lstStyle/>
          <a:p>
            <a:pPr lvl="0" eaLnBrk="0" hangingPunct="0">
              <a:spcBef>
                <a:spcPct val="20000"/>
              </a:spcBef>
              <a:buClr>
                <a:srgbClr val="FF0000"/>
              </a:buClr>
            </a:pPr>
            <a:r>
              <a:rPr lang="en-US" sz="2800" kern="0" dirty="0" smtClean="0">
                <a:solidFill>
                  <a:srgbClr val="003399"/>
                </a:solidFill>
                <a:latin typeface="Trebuchet MS" panose="020B0603020202020204" pitchFamily="34" charset="0"/>
                <a:cs typeface="Times New Roman" pitchFamily="18" charset="0"/>
              </a:rPr>
              <a:t>Federal health insurance program for people:</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65 and older</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Receiving disability benefits for at least 24 months (exception: Lou Gehrig’s Disease, ALS)</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End Stage Renal Disease </a:t>
            </a:r>
          </a:p>
          <a:p>
            <a:pPr lvl="0" eaLnBrk="0" hangingPunct="0">
              <a:spcBef>
                <a:spcPct val="20000"/>
              </a:spcBef>
              <a:buClr>
                <a:srgbClr val="FF0000"/>
              </a:buClr>
            </a:pPr>
            <a:endParaRPr lang="en-US" sz="2800" i="1" kern="0" dirty="0" smtClean="0">
              <a:solidFill>
                <a:srgbClr val="000066"/>
              </a:solidFill>
              <a:latin typeface="Trebuchet MS" panose="020B0603020202020204" pitchFamily="34" charset="0"/>
              <a:cs typeface="Times New Roman" pitchFamily="18" charset="0"/>
            </a:endParaRPr>
          </a:p>
          <a:p>
            <a:pPr lvl="0" eaLnBrk="0" hangingPunct="0">
              <a:spcBef>
                <a:spcPct val="20000"/>
              </a:spcBef>
              <a:buClr>
                <a:srgbClr val="FF0000"/>
              </a:buClr>
            </a:pPr>
            <a:endParaRPr lang="en-US" sz="2800" kern="0" dirty="0">
              <a:solidFill>
                <a:srgbClr val="000066"/>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1695554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921190" y="235925"/>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Medicare Has 4 Parts </a:t>
            </a:r>
          </a:p>
        </p:txBody>
      </p:sp>
      <p:sp>
        <p:nvSpPr>
          <p:cNvPr id="8" name="Rectangle 7"/>
          <p:cNvSpPr/>
          <p:nvPr/>
        </p:nvSpPr>
        <p:spPr>
          <a:xfrm>
            <a:off x="914400" y="1524000"/>
            <a:ext cx="7848600" cy="4056495"/>
          </a:xfrm>
          <a:prstGeom prst="rect">
            <a:avLst/>
          </a:prstGeom>
        </p:spPr>
        <p:txBody>
          <a:bodyPr wrap="square">
            <a:spAutoFit/>
          </a:bodyPr>
          <a:lstStyle/>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Original/Traditional/Fee-for-Service</a:t>
            </a:r>
          </a:p>
          <a:p>
            <a:pPr marL="914400" lvl="1" indent="-457200" eaLnBrk="0" hangingPunct="0">
              <a:spcBef>
                <a:spcPct val="20000"/>
              </a:spcBef>
              <a:buClr>
                <a:srgbClr val="FF0000"/>
              </a:buClr>
              <a:buFont typeface="Wingdings" panose="05000000000000000000" pitchFamily="2" charset="2"/>
              <a:buChar char="ü"/>
            </a:pPr>
            <a:r>
              <a:rPr lang="en-US" sz="2800" kern="0" dirty="0" smtClean="0">
                <a:solidFill>
                  <a:srgbClr val="003399"/>
                </a:solidFill>
                <a:latin typeface="Trebuchet MS" panose="020B0603020202020204" pitchFamily="34" charset="0"/>
                <a:cs typeface="Times New Roman" pitchFamily="18" charset="0"/>
              </a:rPr>
              <a:t>Part A – Hospital Insurance </a:t>
            </a:r>
          </a:p>
          <a:p>
            <a:pPr marL="914400" lvl="1" indent="-457200" eaLnBrk="0" hangingPunct="0">
              <a:spcBef>
                <a:spcPct val="20000"/>
              </a:spcBef>
              <a:buClr>
                <a:srgbClr val="FF0000"/>
              </a:buClr>
              <a:buFont typeface="Wingdings" panose="05000000000000000000" pitchFamily="2" charset="2"/>
              <a:buChar char="ü"/>
            </a:pPr>
            <a:r>
              <a:rPr lang="en-US" sz="2800" kern="0" dirty="0" smtClean="0">
                <a:solidFill>
                  <a:srgbClr val="003399"/>
                </a:solidFill>
                <a:latin typeface="Trebuchet MS" panose="020B0603020202020204" pitchFamily="34" charset="0"/>
                <a:cs typeface="Times New Roman" pitchFamily="18" charset="0"/>
              </a:rPr>
              <a:t>Part B – Supplemental Medical Insurance</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Part C - Medicare Advantage Plans </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Part D – Stand-alone Prescription Drug Benefit </a:t>
            </a:r>
          </a:p>
          <a:p>
            <a:pPr lvl="0" eaLnBrk="0" hangingPunct="0">
              <a:spcBef>
                <a:spcPct val="20000"/>
              </a:spcBef>
              <a:buClr>
                <a:srgbClr val="FF0000"/>
              </a:buClr>
            </a:pPr>
            <a:endParaRPr lang="en-US" sz="2800" i="1" kern="0" dirty="0" smtClean="0">
              <a:solidFill>
                <a:srgbClr val="000066"/>
              </a:solidFill>
              <a:latin typeface="Trebuchet MS" panose="020B0603020202020204" pitchFamily="34" charset="0"/>
              <a:cs typeface="Times New Roman" pitchFamily="18" charset="0"/>
            </a:endParaRPr>
          </a:p>
          <a:p>
            <a:pPr marL="342900" lvl="0" indent="-342900" eaLnBrk="0" hangingPunct="0">
              <a:spcBef>
                <a:spcPct val="20000"/>
              </a:spcBef>
              <a:buClr>
                <a:srgbClr val="FF0000"/>
              </a:buClr>
              <a:buFontTx/>
              <a:buChar char="•"/>
            </a:pPr>
            <a:endParaRPr lang="en-US" sz="2800" kern="0" dirty="0">
              <a:solidFill>
                <a:srgbClr val="000066"/>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411866219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chemeClr val="bg1"/>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rgbClr val="002060"/>
                </a:solidFill>
                <a:latin typeface="Trebuchet MS" panose="020B0603020202020204" pitchFamily="34" charset="0"/>
              </a:rPr>
              <a:t/>
            </a:r>
            <a:br>
              <a:rPr lang="en-US" sz="1800" i="1" dirty="0">
                <a:solidFill>
                  <a:srgbClr val="002060"/>
                </a:solidFill>
                <a:latin typeface="Trebuchet MS" panose="020B0603020202020204" pitchFamily="34" charset="0"/>
              </a:rPr>
            </a:br>
            <a:endParaRPr lang="en-US" sz="1800" i="1" dirty="0">
              <a:solidFill>
                <a:srgbClr val="002060"/>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80450" y="9808"/>
            <a:ext cx="750155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How Does Client Pay Premium with No Social Security Benefit? </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8" name="Rectangle 7"/>
          <p:cNvSpPr/>
          <p:nvPr/>
        </p:nvSpPr>
        <p:spPr>
          <a:xfrm>
            <a:off x="914400" y="1210137"/>
            <a:ext cx="8001000" cy="5940088"/>
          </a:xfrm>
          <a:prstGeom prst="rect">
            <a:avLst/>
          </a:prstGeom>
        </p:spPr>
        <p:txBody>
          <a:bodyPr wrap="square">
            <a:spAutoFit/>
          </a:bodyPr>
          <a:lstStyle/>
          <a:p>
            <a:pPr marL="457200" lvl="0" indent="-457200" eaLnBrk="0" hangingPunct="0">
              <a:spcBef>
                <a:spcPct val="20000"/>
              </a:spcBef>
              <a:buClr>
                <a:srgbClr val="FF0000"/>
              </a:buClr>
              <a:buFont typeface="Arial" panose="020B0604020202020204" pitchFamily="34" charset="0"/>
              <a:buChar char="•"/>
            </a:pPr>
            <a:r>
              <a:rPr lang="en-US" sz="2800" kern="0" dirty="0" smtClean="0">
                <a:solidFill>
                  <a:srgbClr val="003399"/>
                </a:solidFill>
                <a:latin typeface="Trebuchet MS" panose="020B0603020202020204" pitchFamily="34" charset="0"/>
                <a:cs typeface="Times New Roman" pitchFamily="18" charset="0"/>
              </a:rPr>
              <a:t>Part B premium must be deducted from Social Security check if entitled to  benefits, otherwise:  </a:t>
            </a:r>
          </a:p>
          <a:p>
            <a:pPr marL="914400" lvl="1" indent="-457200" eaLnBrk="0" hangingPunct="0">
              <a:spcBef>
                <a:spcPct val="20000"/>
              </a:spcBef>
              <a:buClr>
                <a:srgbClr val="FF0000"/>
              </a:buClr>
              <a:buFont typeface="Wingdings" panose="05000000000000000000" pitchFamily="2" charset="2"/>
              <a:buChar char="ü"/>
            </a:pPr>
            <a:r>
              <a:rPr lang="en-US" sz="2800" kern="0" dirty="0" smtClean="0">
                <a:solidFill>
                  <a:srgbClr val="003399"/>
                </a:solidFill>
                <a:latin typeface="Trebuchet MS" panose="020B0603020202020204" pitchFamily="34" charset="0"/>
                <a:cs typeface="Times New Roman" pitchFamily="18" charset="0"/>
              </a:rPr>
              <a:t>Quarterly/annual billing</a:t>
            </a:r>
          </a:p>
          <a:p>
            <a:pPr marL="914400" lvl="1" indent="-457200" eaLnBrk="0" hangingPunct="0">
              <a:spcBef>
                <a:spcPct val="20000"/>
              </a:spcBef>
              <a:buClr>
                <a:srgbClr val="FF0000"/>
              </a:buClr>
              <a:buFont typeface="Wingdings" panose="05000000000000000000" pitchFamily="2" charset="2"/>
              <a:buChar char="ü"/>
            </a:pPr>
            <a:r>
              <a:rPr lang="en-US" sz="2800" kern="0" dirty="0" smtClean="0">
                <a:solidFill>
                  <a:srgbClr val="003399"/>
                </a:solidFill>
                <a:latin typeface="Trebuchet MS" panose="020B0603020202020204" pitchFamily="34" charset="0"/>
                <a:cs typeface="Times New Roman" pitchFamily="18" charset="0"/>
              </a:rPr>
              <a:t>Medicare Easy Pay at </a:t>
            </a:r>
            <a:r>
              <a:rPr lang="en-US" kern="0" dirty="0" smtClean="0">
                <a:solidFill>
                  <a:srgbClr val="FF0000"/>
                </a:solidFill>
                <a:latin typeface="Trebuchet MS" panose="020B0603020202020204" pitchFamily="34" charset="0"/>
                <a:cs typeface="Times New Roman" pitchFamily="18" charset="0"/>
              </a:rPr>
              <a:t>www.medicare.gov/your-medicare-costs/paying-parts-a-and-b/medicare-easy-pay.html </a:t>
            </a:r>
          </a:p>
          <a:p>
            <a:pPr marL="457200" lvl="0" indent="-457200" eaLnBrk="0" hangingPunct="0">
              <a:spcBef>
                <a:spcPct val="20000"/>
              </a:spcBef>
              <a:buClr>
                <a:srgbClr val="FF0000"/>
              </a:buClr>
              <a:buFont typeface="Arial" panose="020B0604020202020204" pitchFamily="34" charset="0"/>
              <a:buChar char="•"/>
            </a:pPr>
            <a:r>
              <a:rPr lang="en-US" sz="2800" kern="0" dirty="0" smtClean="0">
                <a:solidFill>
                  <a:srgbClr val="003399"/>
                </a:solidFill>
                <a:latin typeface="Trebuchet MS" panose="020B0603020202020204" pitchFamily="34" charset="0"/>
                <a:cs typeface="Times New Roman" pitchFamily="18" charset="0"/>
              </a:rPr>
              <a:t>For Part C or D premium, pay provider directly.</a:t>
            </a:r>
          </a:p>
          <a:p>
            <a:pPr marL="914400" lvl="1" indent="-457200" eaLnBrk="0" hangingPunct="0">
              <a:spcBef>
                <a:spcPct val="20000"/>
              </a:spcBef>
              <a:buClr>
                <a:srgbClr val="FF0000"/>
              </a:buClr>
              <a:buFont typeface="Wingdings" panose="05000000000000000000" pitchFamily="2" charset="2"/>
              <a:buChar char="ü"/>
            </a:pPr>
            <a:r>
              <a:rPr lang="en-US" sz="2800" kern="0" dirty="0" smtClean="0">
                <a:solidFill>
                  <a:srgbClr val="003399"/>
                </a:solidFill>
                <a:latin typeface="Trebuchet MS" panose="020B0603020202020204" pitchFamily="34" charset="0"/>
                <a:cs typeface="Times New Roman" pitchFamily="18" charset="0"/>
              </a:rPr>
              <a:t>May have option to have premium deducted from Social Security check</a:t>
            </a:r>
          </a:p>
          <a:p>
            <a:pPr marL="342900" lvl="0" indent="-342900" eaLnBrk="0" hangingPunct="0">
              <a:spcBef>
                <a:spcPct val="20000"/>
              </a:spcBef>
              <a:buClr>
                <a:srgbClr val="FF0000"/>
              </a:buClr>
              <a:buFontTx/>
              <a:buChar char="•"/>
            </a:pPr>
            <a:endParaRPr lang="en-US" sz="2800" b="0" kern="0" dirty="0">
              <a:solidFill>
                <a:srgbClr val="000066"/>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1695554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38200" y="381000"/>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FF0000"/>
                </a:solidFill>
                <a:latin typeface="Trebuchet MS" panose="020B0603020202020204" pitchFamily="34" charset="0"/>
                <a:ea typeface="Tahoma" panose="020B0604030504040204" pitchFamily="34" charset="0"/>
                <a:cs typeface="Tahoma" panose="020B0604030504040204" pitchFamily="34" charset="0"/>
              </a:rPr>
              <a:t>my </a:t>
            </a:r>
            <a:r>
              <a:rPr kumimoji="0" lang="en-US" sz="36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Social Security Account </a:t>
            </a:r>
          </a:p>
        </p:txBody>
      </p:sp>
      <p:sp>
        <p:nvSpPr>
          <p:cNvPr id="7" name="Title 1"/>
          <p:cNvSpPr txBox="1">
            <a:spLocks/>
          </p:cNvSpPr>
          <p:nvPr/>
        </p:nvSpPr>
        <p:spPr bwMode="auto">
          <a:xfrm>
            <a:off x="762000" y="1143000"/>
            <a:ext cx="8305800" cy="116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ctr"/>
            <a:r>
              <a:rPr lang="en-US" sz="3400" dirty="0">
                <a:solidFill>
                  <a:srgbClr val="002060"/>
                </a:solidFill>
                <a:latin typeface="Trebuchet MS" panose="020B0603020202020204" pitchFamily="34" charset="0"/>
                <a:cs typeface="Times New Roman" pitchFamily="18" charset="0"/>
              </a:rPr>
              <a:t>Your Online Account ... Your Control ... </a:t>
            </a:r>
            <a:r>
              <a:rPr lang="en-US" sz="3400" dirty="0" smtClean="0">
                <a:solidFill>
                  <a:srgbClr val="0054A6"/>
                </a:solidFill>
                <a:latin typeface="Trebuchet MS" panose="020B0603020202020204" pitchFamily="34" charset="0"/>
                <a:cs typeface="Times New Roman" pitchFamily="18" charset="0"/>
              </a:rPr>
              <a:t>socialsecurity.gov/myaccount</a:t>
            </a:r>
            <a:endParaRPr lang="en-US" sz="3400" dirty="0">
              <a:solidFill>
                <a:srgbClr val="0054A6"/>
              </a:solidFill>
              <a:latin typeface="Trebuchet MS" panose="020B0603020202020204" pitchFamily="34" charset="0"/>
              <a:cs typeface="Times New Roman" pitchFamily="18" charset="0"/>
            </a:endParaRPr>
          </a:p>
          <a:p>
            <a:pPr algn="ctr"/>
            <a:endParaRPr lang="en-US" sz="2800" dirty="0">
              <a:solidFill>
                <a:srgbClr val="002060"/>
              </a:solidFill>
              <a:latin typeface="Times New Roman" pitchFamily="18" charset="0"/>
              <a:cs typeface="Times New Roman" pitchFamily="18" charset="0"/>
            </a:endParaRPr>
          </a:p>
          <a:p>
            <a:pPr algn="ctr"/>
            <a:endParaRPr lang="en-US" sz="3200" dirty="0">
              <a:solidFill>
                <a:srgbClr val="000066"/>
              </a:solidFill>
              <a:latin typeface="Times New Roman" pitchFamily="18" charset="0"/>
              <a:cs typeface="Times New Roman" pitchFamily="18" charset="0"/>
            </a:endParaRPr>
          </a:p>
        </p:txBody>
      </p:sp>
      <p:pic>
        <p:nvPicPr>
          <p:cNvPr id="9"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2147" y="2306637"/>
            <a:ext cx="5611368" cy="2551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3"/>
          <p:cNvSpPr>
            <a:spLocks noChangeArrowheads="1"/>
          </p:cNvSpPr>
          <p:nvPr/>
        </p:nvSpPr>
        <p:spPr bwMode="auto">
          <a:xfrm>
            <a:off x="1066800" y="5006876"/>
            <a:ext cx="7661275"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3000" i="1" dirty="0" smtClean="0">
                <a:solidFill>
                  <a:srgbClr val="D12229"/>
                </a:solidFill>
                <a:latin typeface="Trebuchet MS" panose="020B0603020202020204" pitchFamily="34" charset="0"/>
                <a:cs typeface="Times New Roman" pitchFamily="18" charset="0"/>
              </a:rPr>
              <a:t>my</a:t>
            </a:r>
            <a:r>
              <a:rPr lang="en-US" sz="3000" i="1" dirty="0" smtClean="0">
                <a:solidFill>
                  <a:srgbClr val="002060"/>
                </a:solidFill>
                <a:latin typeface="Trebuchet MS" panose="020B0603020202020204" pitchFamily="34" charset="0"/>
                <a:cs typeface="Times New Roman" pitchFamily="18" charset="0"/>
              </a:rPr>
              <a:t> </a:t>
            </a:r>
            <a:r>
              <a:rPr lang="en-US" sz="3000" dirty="0">
                <a:solidFill>
                  <a:srgbClr val="0054A6"/>
                </a:solidFill>
                <a:latin typeface="Trebuchet MS" panose="020B0603020202020204" pitchFamily="34" charset="0"/>
                <a:cs typeface="Times New Roman" pitchFamily="18" charset="0"/>
              </a:rPr>
              <a:t>Social Security</a:t>
            </a:r>
            <a:r>
              <a:rPr lang="en-US" sz="3000" dirty="0">
                <a:solidFill>
                  <a:srgbClr val="6089CC"/>
                </a:solidFill>
                <a:latin typeface="Trebuchet MS" panose="020B0603020202020204" pitchFamily="34" charset="0"/>
                <a:cs typeface="Times New Roman" pitchFamily="18" charset="0"/>
              </a:rPr>
              <a:t> </a:t>
            </a:r>
            <a:r>
              <a:rPr lang="en-US" sz="3000" dirty="0">
                <a:solidFill>
                  <a:srgbClr val="002060"/>
                </a:solidFill>
                <a:latin typeface="Trebuchet MS" panose="020B0603020202020204" pitchFamily="34" charset="0"/>
                <a:cs typeface="Times New Roman" pitchFamily="18" charset="0"/>
              </a:rPr>
              <a:t>is an easy-to-access, </a:t>
            </a:r>
            <a:r>
              <a:rPr lang="en-US" sz="3000" dirty="0" smtClean="0">
                <a:solidFill>
                  <a:srgbClr val="002060"/>
                </a:solidFill>
                <a:latin typeface="Trebuchet MS" panose="020B0603020202020204" pitchFamily="34" charset="0"/>
                <a:cs typeface="Times New Roman" pitchFamily="18" charset="0"/>
              </a:rPr>
              <a:t>easy-to-use portal </a:t>
            </a:r>
            <a:r>
              <a:rPr lang="en-US" sz="3000" dirty="0">
                <a:solidFill>
                  <a:srgbClr val="002060"/>
                </a:solidFill>
                <a:latin typeface="Trebuchet MS" panose="020B0603020202020204" pitchFamily="34" charset="0"/>
                <a:cs typeface="Times New Roman" pitchFamily="18" charset="0"/>
              </a:rPr>
              <a:t>to view </a:t>
            </a:r>
            <a:r>
              <a:rPr lang="en-US" sz="3000" dirty="0" smtClean="0">
                <a:solidFill>
                  <a:srgbClr val="002060"/>
                </a:solidFill>
                <a:latin typeface="Trebuchet MS" panose="020B0603020202020204" pitchFamily="34" charset="0"/>
                <a:cs typeface="Times New Roman" pitchFamily="18" charset="0"/>
              </a:rPr>
              <a:t>and update some Social </a:t>
            </a:r>
            <a:r>
              <a:rPr lang="en-US" sz="3000" dirty="0">
                <a:solidFill>
                  <a:srgbClr val="002060"/>
                </a:solidFill>
                <a:latin typeface="Trebuchet MS" panose="020B0603020202020204" pitchFamily="34" charset="0"/>
                <a:cs typeface="Times New Roman" pitchFamily="18" charset="0"/>
              </a:rPr>
              <a:t>Security </a:t>
            </a:r>
            <a:r>
              <a:rPr lang="en-US" sz="3000" dirty="0" smtClean="0">
                <a:solidFill>
                  <a:srgbClr val="002060"/>
                </a:solidFill>
                <a:latin typeface="Trebuchet MS" panose="020B0603020202020204" pitchFamily="34" charset="0"/>
                <a:cs typeface="Times New Roman" pitchFamily="18" charset="0"/>
              </a:rPr>
              <a:t>information.</a:t>
            </a:r>
            <a:endParaRPr lang="en-US" sz="3000" dirty="0">
              <a:solidFill>
                <a:srgbClr val="002060"/>
              </a:solidFill>
              <a:latin typeface="Trebuchet MS" panose="020B0603020202020204" pitchFamily="34" charset="0"/>
              <a:cs typeface="Times New Roman" pitchFamily="18" charset="0"/>
            </a:endParaRPr>
          </a:p>
          <a:p>
            <a:pPr lvl="1" algn="ctr"/>
            <a:r>
              <a:rPr lang="en-US" sz="3000" dirty="0">
                <a:solidFill>
                  <a:srgbClr val="002060"/>
                </a:solidFill>
                <a:latin typeface="Trebuchet MS" panose="020B0603020202020204" pitchFamily="34" charset="0"/>
                <a:cs typeface="Times New Roman" pitchFamily="18" charset="0"/>
              </a:rPr>
              <a:t> </a:t>
            </a:r>
          </a:p>
          <a:p>
            <a:r>
              <a:rPr lang="en-US" sz="3000" dirty="0">
                <a:solidFill>
                  <a:srgbClr val="002060"/>
                </a:solidFill>
                <a:latin typeface="Trebuchet MS" panose="020B0603020202020204" pitchFamily="34" charset="0"/>
                <a:cs typeface="Times New Roman" pitchFamily="18" charset="0"/>
              </a:rPr>
              <a:t> </a:t>
            </a:r>
          </a:p>
        </p:txBody>
      </p:sp>
    </p:spTree>
    <p:extLst>
      <p:ext uri="{BB962C8B-B14F-4D97-AF65-F5344CB8AC3E}">
        <p14:creationId xmlns:p14="http://schemas.microsoft.com/office/powerpoint/2010/main" xmlns="" val="9563681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914400" y="0"/>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What if My Client Has a Health Savings Account (HSA)? </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8" name="Rectangle 7"/>
          <p:cNvSpPr/>
          <p:nvPr/>
        </p:nvSpPr>
        <p:spPr>
          <a:xfrm>
            <a:off x="915725" y="1371600"/>
            <a:ext cx="7848600" cy="5336846"/>
          </a:xfrm>
          <a:prstGeom prst="rect">
            <a:avLst/>
          </a:prstGeom>
        </p:spPr>
        <p:txBody>
          <a:bodyPr wrap="square">
            <a:spAutoFit/>
          </a:bodyPr>
          <a:lstStyle/>
          <a:p>
            <a:pPr marL="342900" indent="-342900">
              <a:spcBef>
                <a:spcPct val="50000"/>
              </a:spcBef>
              <a:buClr>
                <a:srgbClr val="FA1200"/>
              </a:buClr>
              <a:buFont typeface="Arial" panose="020B0604020202020204" pitchFamily="34" charset="0"/>
              <a:buChar char="•"/>
            </a:pPr>
            <a:r>
              <a:rPr lang="en-US" dirty="0">
                <a:solidFill>
                  <a:srgbClr val="003399"/>
                </a:solidFill>
                <a:latin typeface="Trebuchet MS" panose="020B0603020202020204" pitchFamily="34" charset="0"/>
                <a:cs typeface="Times New Roman" pitchFamily="18" charset="0"/>
              </a:rPr>
              <a:t>Individual cannot contribute to </a:t>
            </a:r>
            <a:r>
              <a:rPr lang="en-US" dirty="0" smtClean="0">
                <a:solidFill>
                  <a:srgbClr val="003399"/>
                </a:solidFill>
                <a:latin typeface="Trebuchet MS" panose="020B0603020202020204" pitchFamily="34" charset="0"/>
                <a:cs typeface="Times New Roman" pitchFamily="18" charset="0"/>
              </a:rPr>
              <a:t>HSA </a:t>
            </a:r>
            <a:r>
              <a:rPr lang="en-US" dirty="0">
                <a:solidFill>
                  <a:srgbClr val="003399"/>
                </a:solidFill>
                <a:latin typeface="Trebuchet MS" panose="020B0603020202020204" pitchFamily="34" charset="0"/>
                <a:cs typeface="Times New Roman" pitchFamily="18" charset="0"/>
              </a:rPr>
              <a:t>once </a:t>
            </a:r>
            <a:r>
              <a:rPr lang="en-US" dirty="0" smtClean="0">
                <a:solidFill>
                  <a:srgbClr val="003399"/>
                </a:solidFill>
                <a:latin typeface="Trebuchet MS" panose="020B0603020202020204" pitchFamily="34" charset="0"/>
                <a:cs typeface="Times New Roman" pitchFamily="18" charset="0"/>
              </a:rPr>
              <a:t>account-holder </a:t>
            </a:r>
            <a:r>
              <a:rPr lang="en-US" dirty="0">
                <a:solidFill>
                  <a:srgbClr val="003399"/>
                </a:solidFill>
                <a:latin typeface="Trebuchet MS" panose="020B0603020202020204" pitchFamily="34" charset="0"/>
                <a:cs typeface="Times New Roman" pitchFamily="18" charset="0"/>
              </a:rPr>
              <a:t>becomes entitled to Medicare </a:t>
            </a:r>
          </a:p>
          <a:p>
            <a:pPr marL="342900" indent="-342900">
              <a:spcBef>
                <a:spcPct val="50000"/>
              </a:spcBef>
              <a:buClr>
                <a:srgbClr val="FA1200"/>
              </a:buClr>
              <a:buFont typeface="Arial" panose="020B0604020202020204" pitchFamily="34" charset="0"/>
              <a:buChar char="•"/>
            </a:pPr>
            <a:r>
              <a:rPr lang="en-US" dirty="0">
                <a:solidFill>
                  <a:srgbClr val="003399"/>
                </a:solidFill>
                <a:latin typeface="Trebuchet MS" panose="020B0603020202020204" pitchFamily="34" charset="0"/>
                <a:cs typeface="Times New Roman" pitchFamily="18" charset="0"/>
              </a:rPr>
              <a:t>If </a:t>
            </a:r>
            <a:r>
              <a:rPr lang="en-US" dirty="0" smtClean="0">
                <a:solidFill>
                  <a:srgbClr val="003399"/>
                </a:solidFill>
                <a:latin typeface="Trebuchet MS" panose="020B0603020202020204" pitchFamily="34" charset="0"/>
                <a:cs typeface="Times New Roman" pitchFamily="18" charset="0"/>
              </a:rPr>
              <a:t>entitled </a:t>
            </a:r>
            <a:r>
              <a:rPr lang="en-US" dirty="0">
                <a:solidFill>
                  <a:srgbClr val="003399"/>
                </a:solidFill>
                <a:latin typeface="Trebuchet MS" panose="020B0603020202020204" pitchFamily="34" charset="0"/>
                <a:cs typeface="Times New Roman" pitchFamily="18" charset="0"/>
              </a:rPr>
              <a:t>to monthly Social Security benefits or if you “file and suspend” benefits after full retirement age, you cannot waive Part </a:t>
            </a:r>
            <a:r>
              <a:rPr lang="en-US" dirty="0" smtClean="0">
                <a:solidFill>
                  <a:srgbClr val="003399"/>
                </a:solidFill>
                <a:latin typeface="Trebuchet MS" panose="020B0603020202020204" pitchFamily="34" charset="0"/>
                <a:cs typeface="Times New Roman" pitchFamily="18" charset="0"/>
              </a:rPr>
              <a:t>A</a:t>
            </a:r>
          </a:p>
          <a:p>
            <a:pPr marL="800100" lvl="1" indent="-342900">
              <a:spcBef>
                <a:spcPct val="50000"/>
              </a:spcBef>
              <a:buClr>
                <a:srgbClr val="FA1200"/>
              </a:buClr>
              <a:buFont typeface="Wingdings" panose="05000000000000000000" pitchFamily="2" charset="2"/>
              <a:buChar char="ü"/>
            </a:pPr>
            <a:r>
              <a:rPr lang="en-US" dirty="0" smtClean="0">
                <a:solidFill>
                  <a:srgbClr val="003399"/>
                </a:solidFill>
                <a:latin typeface="Trebuchet MS" panose="020B0603020202020204" pitchFamily="34" charset="0"/>
                <a:cs typeface="Times New Roman" pitchFamily="18" charset="0"/>
              </a:rPr>
              <a:t>6 months retroactivity for Part A once you file for cash benefits</a:t>
            </a:r>
            <a:endParaRPr lang="en-US" dirty="0">
              <a:solidFill>
                <a:srgbClr val="003399"/>
              </a:solidFill>
              <a:latin typeface="Trebuchet MS" panose="020B0603020202020204" pitchFamily="34" charset="0"/>
              <a:cs typeface="Times New Roman" pitchFamily="18" charset="0"/>
            </a:endParaRPr>
          </a:p>
          <a:p>
            <a:pPr marL="342900" indent="-342900">
              <a:spcBef>
                <a:spcPct val="50000"/>
              </a:spcBef>
              <a:buClr>
                <a:srgbClr val="FA1200"/>
              </a:buClr>
              <a:buFont typeface="Arial" panose="020B0604020202020204" pitchFamily="34" charset="0"/>
              <a:buChar char="•"/>
            </a:pPr>
            <a:r>
              <a:rPr lang="en-US" dirty="0" smtClean="0">
                <a:solidFill>
                  <a:srgbClr val="003399"/>
                </a:solidFill>
                <a:latin typeface="Trebuchet MS" panose="020B0603020202020204" pitchFamily="34" charset="0"/>
                <a:cs typeface="Times New Roman" pitchFamily="18" charset="0"/>
              </a:rPr>
              <a:t>Only </a:t>
            </a:r>
            <a:r>
              <a:rPr lang="en-US" dirty="0">
                <a:solidFill>
                  <a:srgbClr val="003399"/>
                </a:solidFill>
                <a:latin typeface="Trebuchet MS" panose="020B0603020202020204" pitchFamily="34" charset="0"/>
                <a:cs typeface="Times New Roman" pitchFamily="18" charset="0"/>
              </a:rPr>
              <a:t>way to avoid Part A is to withdraw monthly benefit application</a:t>
            </a:r>
          </a:p>
          <a:p>
            <a:pPr marL="342900" indent="-342900">
              <a:spcBef>
                <a:spcPct val="50000"/>
              </a:spcBef>
              <a:buClr>
                <a:srgbClr val="FA1200"/>
              </a:buClr>
              <a:buFont typeface="Arial" panose="020B0604020202020204" pitchFamily="34" charset="0"/>
              <a:buChar char="•"/>
            </a:pPr>
            <a:r>
              <a:rPr lang="en-US" dirty="0">
                <a:solidFill>
                  <a:srgbClr val="003399"/>
                </a:solidFill>
                <a:latin typeface="Trebuchet MS" panose="020B0603020202020204" pitchFamily="34" charset="0"/>
                <a:cs typeface="Times New Roman" pitchFamily="18" charset="0"/>
              </a:rPr>
              <a:t>Even if entitled to Medicare, </a:t>
            </a:r>
            <a:r>
              <a:rPr lang="en-US" dirty="0" smtClean="0">
                <a:solidFill>
                  <a:srgbClr val="003399"/>
                </a:solidFill>
                <a:latin typeface="Trebuchet MS" panose="020B0603020202020204" pitchFamily="34" charset="0"/>
                <a:cs typeface="Times New Roman" pitchFamily="18" charset="0"/>
              </a:rPr>
              <a:t>may withdraw </a:t>
            </a:r>
            <a:r>
              <a:rPr lang="en-US" dirty="0">
                <a:solidFill>
                  <a:srgbClr val="003399"/>
                </a:solidFill>
                <a:latin typeface="Trebuchet MS" panose="020B0603020202020204" pitchFamily="34" charset="0"/>
                <a:cs typeface="Times New Roman" pitchFamily="18" charset="0"/>
              </a:rPr>
              <a:t>funds from HSA to pay authorized health expenses </a:t>
            </a:r>
          </a:p>
          <a:p>
            <a:pPr marL="342900" lvl="0" indent="-342900" eaLnBrk="0" hangingPunct="0">
              <a:spcBef>
                <a:spcPct val="20000"/>
              </a:spcBef>
              <a:buClr>
                <a:srgbClr val="FF0000"/>
              </a:buClr>
              <a:buFont typeface="Arial" panose="020B0604020202020204" pitchFamily="34" charset="0"/>
              <a:buChar char="•"/>
            </a:pPr>
            <a:endParaRPr lang="en-US" kern="0" dirty="0">
              <a:solidFill>
                <a:srgbClr val="003399"/>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7009229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rgbClr val="002060"/>
                </a:solidFill>
                <a:latin typeface="Trebuchet MS" panose="020B0603020202020204" pitchFamily="34" charset="0"/>
              </a:rPr>
              <a:t/>
            </a:r>
            <a:br>
              <a:rPr lang="en-US" sz="1800" i="1" dirty="0">
                <a:solidFill>
                  <a:srgbClr val="002060"/>
                </a:solidFill>
                <a:latin typeface="Trebuchet MS" panose="020B0603020202020204" pitchFamily="34" charset="0"/>
              </a:rPr>
            </a:br>
            <a:endParaRPr lang="en-US" sz="1800" i="1" dirty="0">
              <a:solidFill>
                <a:srgbClr val="002060"/>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915725" y="235925"/>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2060"/>
                </a:solidFill>
                <a:latin typeface="Trebuchet MS" panose="020B0603020202020204" pitchFamily="34" charset="0"/>
                <a:ea typeface="Tahoma" panose="020B0604030504040204" pitchFamily="34" charset="0"/>
                <a:cs typeface="Tahoma" panose="020B0604030504040204" pitchFamily="34" charset="0"/>
              </a:rPr>
              <a:t>Medicare Resources </a:t>
            </a:r>
            <a:endParaRPr kumimoji="0" lang="en-US" sz="36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8" name="Rectangle 7"/>
          <p:cNvSpPr/>
          <p:nvPr/>
        </p:nvSpPr>
        <p:spPr>
          <a:xfrm>
            <a:off x="915725" y="1371600"/>
            <a:ext cx="7848600" cy="461665"/>
          </a:xfrm>
          <a:prstGeom prst="rect">
            <a:avLst/>
          </a:prstGeom>
        </p:spPr>
        <p:txBody>
          <a:bodyPr wrap="square">
            <a:spAutoFit/>
          </a:bodyPr>
          <a:lstStyle/>
          <a:p>
            <a:pPr marL="342900" lvl="0" indent="-342900" eaLnBrk="0" hangingPunct="0">
              <a:spcBef>
                <a:spcPct val="20000"/>
              </a:spcBef>
              <a:buClr>
                <a:srgbClr val="FF0000"/>
              </a:buClr>
              <a:buFont typeface="Arial" panose="020B0604020202020204" pitchFamily="34" charset="0"/>
              <a:buChar char="•"/>
            </a:pPr>
            <a:endParaRPr lang="en-US" kern="0" dirty="0">
              <a:solidFill>
                <a:srgbClr val="000066"/>
              </a:solidFill>
              <a:latin typeface="Trebuchet MS" panose="020B0603020202020204" pitchFamily="34" charset="0"/>
              <a:cs typeface="Times New Roman" pitchFamily="18" charset="0"/>
            </a:endParaRPr>
          </a:p>
        </p:txBody>
      </p:sp>
      <p:sp>
        <p:nvSpPr>
          <p:cNvPr id="9" name="Text Box 3"/>
          <p:cNvSpPr txBox="1">
            <a:spLocks noChangeArrowheads="1"/>
          </p:cNvSpPr>
          <p:nvPr/>
        </p:nvSpPr>
        <p:spPr bwMode="auto">
          <a:xfrm>
            <a:off x="730988" y="1219200"/>
            <a:ext cx="8458200" cy="1477328"/>
          </a:xfrm>
          <a:prstGeom prst="rect">
            <a:avLst/>
          </a:prstGeom>
          <a:noFill/>
          <a:ln w="9525">
            <a:noFill/>
            <a:miter lim="800000"/>
            <a:headEnd/>
            <a:tailEnd/>
          </a:ln>
        </p:spPr>
        <p:txBody>
          <a:bodyPr>
            <a:spAutoFit/>
          </a:bodyPr>
          <a:lstStyle/>
          <a:p>
            <a:pPr algn="ctr"/>
            <a:r>
              <a:rPr lang="en-US" sz="3000" dirty="0">
                <a:solidFill>
                  <a:schemeClr val="accent6"/>
                </a:solidFill>
                <a:latin typeface="Trebuchet MS" panose="020B0603020202020204" pitchFamily="34" charset="0"/>
              </a:rPr>
              <a:t>1-800-MEDICARE</a:t>
            </a:r>
          </a:p>
          <a:p>
            <a:pPr algn="ctr"/>
            <a:r>
              <a:rPr lang="en-US" sz="3000" dirty="0">
                <a:solidFill>
                  <a:schemeClr val="accent6"/>
                </a:solidFill>
                <a:latin typeface="Trebuchet MS" panose="020B0603020202020204" pitchFamily="34" charset="0"/>
              </a:rPr>
              <a:t>(1-800-633-4227)</a:t>
            </a:r>
          </a:p>
          <a:p>
            <a:pPr algn="ctr"/>
            <a:r>
              <a:rPr lang="en-US" sz="3000" dirty="0">
                <a:solidFill>
                  <a:schemeClr val="accent6"/>
                </a:solidFill>
                <a:latin typeface="Trebuchet MS" panose="020B0603020202020204" pitchFamily="34" charset="0"/>
              </a:rPr>
              <a:t>TTY </a:t>
            </a:r>
            <a:r>
              <a:rPr lang="en-US" sz="3000" dirty="0" smtClean="0">
                <a:solidFill>
                  <a:schemeClr val="accent6"/>
                </a:solidFill>
                <a:latin typeface="Trebuchet MS" panose="020B0603020202020204" pitchFamily="34" charset="0"/>
              </a:rPr>
              <a:t>1-877-486-2048</a:t>
            </a:r>
            <a:endParaRPr lang="en-US" sz="3000" dirty="0">
              <a:solidFill>
                <a:schemeClr val="accent6"/>
              </a:solidFill>
              <a:latin typeface="Trebuchet MS" panose="020B0603020202020204" pitchFamily="34" charset="0"/>
            </a:endParaRPr>
          </a:p>
        </p:txBody>
      </p:sp>
      <p:pic>
        <p:nvPicPr>
          <p:cNvPr id="10244" name="Picture 4" descr="C:\Users\638390\AppData\Local\Microsoft\Windows\Temporary Internet Files\Content.Outlook\WDHFFD9V\CAOG1FB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1552" y="2689738"/>
            <a:ext cx="4024137" cy="1069538"/>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 Box 3"/>
          <p:cNvSpPr txBox="1">
            <a:spLocks noChangeArrowheads="1"/>
          </p:cNvSpPr>
          <p:nvPr/>
        </p:nvSpPr>
        <p:spPr bwMode="auto">
          <a:xfrm>
            <a:off x="867544" y="5877274"/>
            <a:ext cx="8458200" cy="553998"/>
          </a:xfrm>
          <a:prstGeom prst="rect">
            <a:avLst/>
          </a:prstGeom>
          <a:noFill/>
          <a:ln w="9525">
            <a:noFill/>
            <a:miter lim="800000"/>
            <a:headEnd/>
            <a:tailEnd/>
          </a:ln>
        </p:spPr>
        <p:txBody>
          <a:bodyPr>
            <a:spAutoFit/>
          </a:bodyPr>
          <a:lstStyle/>
          <a:p>
            <a:pPr algn="ctr"/>
            <a:r>
              <a:rPr lang="en-US" sz="3000" dirty="0" smtClean="0">
                <a:solidFill>
                  <a:schemeClr val="accent6"/>
                </a:solidFill>
                <a:latin typeface="Trebuchet MS" panose="020B0603020202020204" pitchFamily="34" charset="0"/>
              </a:rPr>
              <a:t>www.insurance.ohio.gov </a:t>
            </a:r>
            <a:endParaRPr lang="en-US" sz="3000" dirty="0">
              <a:solidFill>
                <a:schemeClr val="accent6"/>
              </a:solidFill>
              <a:latin typeface="Trebuchet MS" panose="020B0603020202020204" pitchFamily="34" charset="0"/>
            </a:endParaRPr>
          </a:p>
        </p:txBody>
      </p:sp>
      <p:pic>
        <p:nvPicPr>
          <p:cNvPr id="10248" name="Picture 8"/>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90" t="22932" r="1736" b="35902"/>
          <a:stretch/>
        </p:blipFill>
        <p:spPr bwMode="auto">
          <a:xfrm>
            <a:off x="1887313" y="4343400"/>
            <a:ext cx="6690432" cy="15338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2286398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952123" y="235925"/>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Contacting Social Security </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8" name="Rectangle 7"/>
          <p:cNvSpPr/>
          <p:nvPr/>
        </p:nvSpPr>
        <p:spPr>
          <a:xfrm>
            <a:off x="914400" y="1524000"/>
            <a:ext cx="7848600" cy="3367076"/>
          </a:xfrm>
          <a:prstGeom prst="rect">
            <a:avLst/>
          </a:prstGeom>
        </p:spPr>
        <p:txBody>
          <a:bodyPr wrap="square">
            <a:spAutoFit/>
          </a:bodyPr>
          <a:lstStyle/>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Effective 3/16/15, local SSA offices are open to the public 9 am – 3 pm M, T, Th, F and 9 am – noon Wednesdays </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Teleservice hours are 7 am-7 pm M-F except federal holidays at 1-800-772-1213</a:t>
            </a:r>
            <a:endParaRPr lang="en-US" sz="2800" kern="0" dirty="0">
              <a:solidFill>
                <a:srgbClr val="003399"/>
              </a:solidFill>
              <a:latin typeface="Trebuchet MS" panose="020B0603020202020204" pitchFamily="34" charset="0"/>
              <a:cs typeface="Times New Roman" pitchFamily="18" charset="0"/>
            </a:endParaRPr>
          </a:p>
          <a:p>
            <a:pPr marL="800100" lvl="1"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Automated services available 24/7</a:t>
            </a:r>
            <a:endParaRPr lang="en-US" sz="2800" i="1" kern="0" dirty="0" smtClean="0">
              <a:solidFill>
                <a:srgbClr val="003399"/>
              </a:solidFill>
              <a:latin typeface="Trebuchet MS" panose="020B0603020202020204" pitchFamily="34" charset="0"/>
              <a:cs typeface="Times New Roman" pitchFamily="18" charset="0"/>
            </a:endParaRPr>
          </a:p>
          <a:p>
            <a:pPr marL="342900" lvl="0" indent="-342900" eaLnBrk="0" hangingPunct="0">
              <a:spcBef>
                <a:spcPct val="20000"/>
              </a:spcBef>
              <a:buClr>
                <a:srgbClr val="FF0000"/>
              </a:buClr>
              <a:buFontTx/>
              <a:buChar char="•"/>
            </a:pPr>
            <a:endParaRPr lang="en-US" sz="2800" kern="0" dirty="0">
              <a:solidFill>
                <a:srgbClr val="000066"/>
              </a:solidFill>
              <a:latin typeface="Trebuchet MS" panose="020B0603020202020204" pitchFamily="34" charset="0"/>
              <a:cs typeface="Times New Roman" pitchFamily="18" charset="0"/>
            </a:endParaRPr>
          </a:p>
        </p:txBody>
      </p:sp>
      <p:sp>
        <p:nvSpPr>
          <p:cNvPr id="9" name="TextBox 1"/>
          <p:cNvSpPr txBox="1">
            <a:spLocks noChangeArrowheads="1"/>
          </p:cNvSpPr>
          <p:nvPr/>
        </p:nvSpPr>
        <p:spPr bwMode="auto">
          <a:xfrm>
            <a:off x="1441450" y="4953000"/>
            <a:ext cx="7315200" cy="522288"/>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n-US" altLang="en-US" sz="2800" i="1" dirty="0">
                <a:solidFill>
                  <a:srgbClr val="FFFFFF"/>
                </a:solidFill>
              </a:rPr>
              <a:t>Why wait in line when you can go online?</a:t>
            </a:r>
            <a:r>
              <a:rPr lang="en-US" altLang="en-US" sz="2600" i="1" dirty="0">
                <a:solidFill>
                  <a:srgbClr val="FFFFFF"/>
                </a:solidFill>
              </a:rPr>
              <a:t> </a:t>
            </a:r>
          </a:p>
        </p:txBody>
      </p:sp>
    </p:spTree>
    <p:extLst>
      <p:ext uri="{BB962C8B-B14F-4D97-AF65-F5344CB8AC3E}">
        <p14:creationId xmlns:p14="http://schemas.microsoft.com/office/powerpoint/2010/main" xmlns="" val="314429154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914400" y="-1"/>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Ask for a Social Security Speaker</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298" t="20295" r="26729" b="46165"/>
          <a:stretch/>
        </p:blipFill>
        <p:spPr bwMode="auto">
          <a:xfrm>
            <a:off x="1744824" y="1295400"/>
            <a:ext cx="5701005" cy="18145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7683" t="18399" r="16563" b="7442"/>
          <a:stretch/>
        </p:blipFill>
        <p:spPr bwMode="auto">
          <a:xfrm>
            <a:off x="1825424" y="3109974"/>
            <a:ext cx="5620405" cy="3367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096000" y="2743200"/>
            <a:ext cx="2743200" cy="1631216"/>
          </a:xfrm>
          <a:prstGeom prst="rect">
            <a:avLst/>
          </a:prstGeom>
          <a:solidFill>
            <a:srgbClr val="002060"/>
          </a:solidFill>
        </p:spPr>
        <p:txBody>
          <a:bodyPr wrap="square" rtlCol="0">
            <a:spAutoFit/>
          </a:bodyPr>
          <a:lstStyle/>
          <a:p>
            <a:pPr algn="ctr"/>
            <a:r>
              <a:rPr lang="en-US" sz="2000" dirty="0" smtClean="0">
                <a:solidFill>
                  <a:schemeClr val="bg1"/>
                </a:solidFill>
                <a:latin typeface="Trebuchet MS" panose="020B0603020202020204" pitchFamily="34" charset="0"/>
              </a:rPr>
              <a:t>SSA offers CE credits to financial planners through the Certified </a:t>
            </a:r>
            <a:r>
              <a:rPr lang="en-US" sz="2000" dirty="0">
                <a:solidFill>
                  <a:schemeClr val="bg1"/>
                </a:solidFill>
                <a:latin typeface="Trebuchet MS" panose="020B0603020202020204" pitchFamily="34" charset="0"/>
              </a:rPr>
              <a:t>Financial Planning </a:t>
            </a:r>
            <a:r>
              <a:rPr lang="en-US" sz="2000" dirty="0" smtClean="0">
                <a:solidFill>
                  <a:schemeClr val="bg1"/>
                </a:solidFill>
                <a:latin typeface="Trebuchet MS" panose="020B0603020202020204" pitchFamily="34" charset="0"/>
              </a:rPr>
              <a:t>Board (</a:t>
            </a:r>
            <a:r>
              <a:rPr lang="en-US" sz="2000" dirty="0">
                <a:solidFill>
                  <a:schemeClr val="bg1"/>
                </a:solidFill>
                <a:latin typeface="Trebuchet MS" panose="020B0603020202020204" pitchFamily="34" charset="0"/>
              </a:rPr>
              <a:t>CFPB</a:t>
            </a:r>
            <a:r>
              <a:rPr lang="en-US" sz="2000" dirty="0" smtClean="0">
                <a:solidFill>
                  <a:schemeClr val="bg1"/>
                </a:solidFill>
                <a:latin typeface="Trebuchet MS" panose="020B0603020202020204" pitchFamily="34" charset="0"/>
              </a:rPr>
              <a:t>). </a:t>
            </a:r>
            <a:endParaRPr lang="en-US" sz="2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xmlns="" val="29539708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7172" name="Text Box 20"/>
          <p:cNvSpPr txBox="1">
            <a:spLocks noChangeArrowheads="1"/>
          </p:cNvSpPr>
          <p:nvPr/>
        </p:nvSpPr>
        <p:spPr bwMode="auto">
          <a:xfrm>
            <a:off x="1" y="3886200"/>
            <a:ext cx="9144000" cy="2923877"/>
          </a:xfrm>
          <a:prstGeom prst="rect">
            <a:avLst/>
          </a:prstGeom>
          <a:noFill/>
          <a:ln w="9525">
            <a:noFill/>
            <a:miter lim="800000"/>
            <a:headEnd/>
            <a:tailEnd/>
          </a:ln>
        </p:spPr>
        <p:txBody>
          <a:bodyPr wrap="square">
            <a:spAutoFit/>
          </a:bodyPr>
          <a:lstStyle/>
          <a:p>
            <a:pPr algn="ctr">
              <a:spcBef>
                <a:spcPct val="50000"/>
              </a:spcBef>
            </a:pPr>
            <a:r>
              <a:rPr lang="en-US" sz="4000" dirty="0" smtClean="0">
                <a:solidFill>
                  <a:srgbClr val="FFFFFF"/>
                </a:solidFill>
                <a:latin typeface="Trebuchet MS" panose="020B0603020202020204" pitchFamily="34" charset="0"/>
                <a:cs typeface="Times New Roman" pitchFamily="18" charset="0"/>
              </a:rPr>
              <a:t>Sue Denny, Public Affairs Specialist</a:t>
            </a:r>
          </a:p>
          <a:p>
            <a:pPr algn="ctr">
              <a:spcBef>
                <a:spcPct val="50000"/>
              </a:spcBef>
            </a:pPr>
            <a:r>
              <a:rPr lang="en-US" sz="3200" dirty="0" smtClean="0">
                <a:solidFill>
                  <a:srgbClr val="FFFFFF"/>
                </a:solidFill>
                <a:latin typeface="Trebuchet MS" panose="020B0603020202020204" pitchFamily="34" charset="0"/>
                <a:cs typeface="Times New Roman" pitchFamily="18" charset="0"/>
                <a:hlinkClick r:id="rId4"/>
              </a:rPr>
              <a:t>Susan.Denny@ssa.gov</a:t>
            </a:r>
            <a:r>
              <a:rPr lang="en-US" sz="3200" dirty="0" smtClean="0">
                <a:solidFill>
                  <a:srgbClr val="FFFFFF"/>
                </a:solidFill>
                <a:latin typeface="Trebuchet MS" panose="020B0603020202020204" pitchFamily="34" charset="0"/>
                <a:cs typeface="Times New Roman" pitchFamily="18" charset="0"/>
              </a:rPr>
              <a:t> </a:t>
            </a:r>
          </a:p>
          <a:p>
            <a:pPr algn="ctr">
              <a:spcBef>
                <a:spcPct val="50000"/>
              </a:spcBef>
            </a:pPr>
            <a:r>
              <a:rPr lang="en-US" sz="3200" dirty="0" smtClean="0">
                <a:solidFill>
                  <a:srgbClr val="FFFFFF"/>
                </a:solidFill>
                <a:latin typeface="Trebuchet MS" panose="020B0603020202020204" pitchFamily="34" charset="0"/>
                <a:cs typeface="Times New Roman" pitchFamily="18" charset="0"/>
              </a:rPr>
              <a:t>1-866-593-1519 ext. 10856 (direct line)</a:t>
            </a:r>
          </a:p>
          <a:p>
            <a:pPr algn="ctr">
              <a:spcBef>
                <a:spcPct val="50000"/>
              </a:spcBef>
            </a:pPr>
            <a:r>
              <a:rPr lang="en-US" sz="3200" dirty="0" smtClean="0">
                <a:solidFill>
                  <a:srgbClr val="FFFFFF"/>
                </a:solidFill>
                <a:latin typeface="Trebuchet MS" panose="020B0603020202020204" pitchFamily="34" charset="0"/>
                <a:cs typeface="Times New Roman" pitchFamily="18" charset="0"/>
              </a:rPr>
              <a:t>513-684-2688 (fax) </a:t>
            </a:r>
            <a:endParaRPr lang="en-US" sz="3200" dirty="0">
              <a:solidFill>
                <a:srgbClr val="FFFFFF"/>
              </a:solidFill>
              <a:latin typeface="Trebuchet MS" panose="020B0603020202020204" pitchFamily="34" charset="0"/>
              <a:cs typeface="Times New Roman" pitchFamily="18" charset="0"/>
            </a:endParaRPr>
          </a:p>
        </p:txBody>
      </p:sp>
      <p:pic>
        <p:nvPicPr>
          <p:cNvPr id="1026" name="Picture 2" descr="http://eis.ba.ssa.gov/parc/displays-graphics/ssalogo/80_ann_logos/SSA_80th_logo_color.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67063" y="304800"/>
            <a:ext cx="2809875" cy="2809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73188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38200" y="0"/>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2060"/>
                </a:solidFill>
                <a:latin typeface="Trebuchet MS" panose="020B0603020202020204" pitchFamily="34" charset="0"/>
                <a:ea typeface="Tahoma" panose="020B0604030504040204" pitchFamily="34" charset="0"/>
                <a:cs typeface="Tahoma" panose="020B0604030504040204" pitchFamily="34" charset="0"/>
              </a:rPr>
              <a:t>Optional Extra Security for                </a:t>
            </a:r>
            <a:r>
              <a:rPr lang="en-US" sz="3600" i="1" dirty="0" smtClean="0">
                <a:solidFill>
                  <a:srgbClr val="FF0000"/>
                </a:solidFill>
                <a:latin typeface="Trebuchet MS" panose="020B0603020202020204" pitchFamily="34" charset="0"/>
                <a:ea typeface="Tahoma" panose="020B0604030504040204" pitchFamily="34" charset="0"/>
                <a:cs typeface="Tahoma" panose="020B0604030504040204" pitchFamily="34" charset="0"/>
              </a:rPr>
              <a:t>my</a:t>
            </a:r>
            <a:r>
              <a:rPr lang="en-US" sz="3600" dirty="0" smtClean="0">
                <a:solidFill>
                  <a:srgbClr val="FF0000"/>
                </a:solidFill>
                <a:latin typeface="Trebuchet MS" panose="020B0603020202020204" pitchFamily="34" charset="0"/>
                <a:ea typeface="Tahoma" panose="020B0604030504040204" pitchFamily="34" charset="0"/>
                <a:cs typeface="Tahoma" panose="020B0604030504040204" pitchFamily="34" charset="0"/>
              </a:rPr>
              <a:t> </a:t>
            </a:r>
            <a:r>
              <a:rPr kumimoji="0" lang="en-US" sz="3600" b="1" i="0" u="none" strike="noStrike" cap="none" normalizeH="0" baseline="0" dirty="0" smtClean="0">
                <a:ln>
                  <a:noFill/>
                </a:ln>
                <a:solidFill>
                  <a:srgbClr val="002060"/>
                </a:solidFill>
                <a:effectLst/>
                <a:latin typeface="Trebuchet MS" panose="020B0603020202020204" pitchFamily="34" charset="0"/>
                <a:ea typeface="Tahoma" panose="020B0604030504040204" pitchFamily="34" charset="0"/>
                <a:cs typeface="Tahoma" panose="020B0604030504040204" pitchFamily="34" charset="0"/>
              </a:rPr>
              <a:t>Social Security Account </a:t>
            </a:r>
          </a:p>
        </p:txBody>
      </p:sp>
      <p:sp>
        <p:nvSpPr>
          <p:cNvPr id="10" name="Content Placeholder 2"/>
          <p:cNvSpPr txBox="1">
            <a:spLocks/>
          </p:cNvSpPr>
          <p:nvPr/>
        </p:nvSpPr>
        <p:spPr>
          <a:xfrm>
            <a:off x="936233" y="4877474"/>
            <a:ext cx="8153400" cy="20208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 typeface="Arial" charset="0"/>
              <a:buNone/>
            </a:pPr>
            <a:endParaRPr lang="en-US" sz="2300" b="0" kern="0" dirty="0" smtClean="0">
              <a:solidFill>
                <a:srgbClr val="002060"/>
              </a:solidFill>
              <a:latin typeface="Times New Roman" pitchFamily="18" charset="0"/>
              <a:cs typeface="Times New Roman" pitchFamily="18" charset="0"/>
            </a:endParaRPr>
          </a:p>
        </p:txBody>
      </p:sp>
      <p:sp>
        <p:nvSpPr>
          <p:cNvPr id="12" name="Content Placeholder 2"/>
          <p:cNvSpPr txBox="1">
            <a:spLocks/>
          </p:cNvSpPr>
          <p:nvPr/>
        </p:nvSpPr>
        <p:spPr>
          <a:xfrm>
            <a:off x="811901" y="1371600"/>
            <a:ext cx="7843838" cy="3505200"/>
          </a:xfrm>
          <a:prstGeom prst="rect">
            <a:avLst/>
          </a:prstGeom>
        </p:spPr>
        <p:txBody>
          <a:bodyPr/>
          <a:lstStyle>
            <a:lvl1pPr marL="342900" indent="-342900" algn="l" rtl="0" eaLnBrk="0" fontAlgn="base" hangingPunct="0">
              <a:spcBef>
                <a:spcPct val="20000"/>
              </a:spcBef>
              <a:spcAft>
                <a:spcPct val="0"/>
              </a:spcAft>
              <a:buChar char="•"/>
              <a:defRPr sz="3200">
                <a:solidFill>
                  <a:srgbClr val="000066"/>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rgbClr val="000066"/>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rgbClr val="000066"/>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rgbClr val="000066"/>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FF0000"/>
              </a:buClr>
              <a:buNone/>
              <a:defRPr/>
            </a:pPr>
            <a:r>
              <a:rPr lang="en-US" sz="2400" dirty="0">
                <a:solidFill>
                  <a:srgbClr val="002060"/>
                </a:solidFill>
                <a:latin typeface="Trebuchet MS" panose="020B0603020202020204" pitchFamily="34" charset="0"/>
              </a:rPr>
              <a:t>To add </a:t>
            </a:r>
            <a:r>
              <a:rPr lang="en-US" sz="2400" dirty="0" smtClean="0">
                <a:solidFill>
                  <a:srgbClr val="002060"/>
                </a:solidFill>
                <a:latin typeface="Trebuchet MS" panose="020B0603020202020204" pitchFamily="34" charset="0"/>
              </a:rPr>
              <a:t>extra security feature</a:t>
            </a:r>
            <a:r>
              <a:rPr lang="en-US" sz="2400" dirty="0">
                <a:solidFill>
                  <a:srgbClr val="002060"/>
                </a:solidFill>
                <a:latin typeface="Trebuchet MS" panose="020B0603020202020204" pitchFamily="34" charset="0"/>
              </a:rPr>
              <a:t>, </a:t>
            </a:r>
            <a:r>
              <a:rPr lang="en-US" sz="2400" dirty="0" smtClean="0">
                <a:solidFill>
                  <a:srgbClr val="002060"/>
                </a:solidFill>
                <a:latin typeface="Trebuchet MS" panose="020B0603020202020204" pitchFamily="34" charset="0"/>
              </a:rPr>
              <a:t>client must provide one </a:t>
            </a:r>
            <a:r>
              <a:rPr lang="en-US" sz="2400" dirty="0">
                <a:solidFill>
                  <a:srgbClr val="002060"/>
                </a:solidFill>
                <a:latin typeface="Trebuchet MS" panose="020B0603020202020204" pitchFamily="34" charset="0"/>
              </a:rPr>
              <a:t>of the following to verify </a:t>
            </a:r>
            <a:r>
              <a:rPr lang="en-US" sz="2400" dirty="0" smtClean="0">
                <a:solidFill>
                  <a:srgbClr val="002060"/>
                </a:solidFill>
                <a:latin typeface="Trebuchet MS" panose="020B0603020202020204" pitchFamily="34" charset="0"/>
              </a:rPr>
              <a:t>identity</a:t>
            </a:r>
            <a:r>
              <a:rPr lang="en-US" sz="2400" dirty="0">
                <a:solidFill>
                  <a:srgbClr val="002060"/>
                </a:solidFill>
                <a:latin typeface="Trebuchet MS" panose="020B0603020202020204" pitchFamily="34" charset="0"/>
              </a:rPr>
              <a:t>:</a:t>
            </a:r>
          </a:p>
          <a:p>
            <a:pPr>
              <a:spcBef>
                <a:spcPts val="1200"/>
              </a:spcBef>
              <a:buClr>
                <a:srgbClr val="FF0000"/>
              </a:buClr>
              <a:buFont typeface="Arial" panose="020B0604020202020204" pitchFamily="34" charset="0"/>
              <a:buChar char="•"/>
              <a:defRPr/>
            </a:pPr>
            <a:r>
              <a:rPr lang="en-US" sz="2400" dirty="0">
                <a:solidFill>
                  <a:srgbClr val="002060"/>
                </a:solidFill>
                <a:latin typeface="Trebuchet MS" panose="020B0603020202020204" pitchFamily="34" charset="0"/>
              </a:rPr>
              <a:t>L</a:t>
            </a:r>
            <a:r>
              <a:rPr lang="en-US" sz="2400" dirty="0" smtClean="0">
                <a:solidFill>
                  <a:srgbClr val="002060"/>
                </a:solidFill>
                <a:latin typeface="Trebuchet MS" panose="020B0603020202020204" pitchFamily="34" charset="0"/>
              </a:rPr>
              <a:t>ast eight digits </a:t>
            </a:r>
            <a:r>
              <a:rPr lang="en-US" sz="2400" dirty="0">
                <a:solidFill>
                  <a:srgbClr val="002060"/>
                </a:solidFill>
                <a:latin typeface="Trebuchet MS" panose="020B0603020202020204" pitchFamily="34" charset="0"/>
              </a:rPr>
              <a:t>of </a:t>
            </a:r>
            <a:r>
              <a:rPr lang="en-US" sz="2400" dirty="0" smtClean="0">
                <a:solidFill>
                  <a:srgbClr val="002060"/>
                </a:solidFill>
                <a:latin typeface="Trebuchet MS" panose="020B0603020202020204" pitchFamily="34" charset="0"/>
              </a:rPr>
              <a:t>Visa, MasterCard, or </a:t>
            </a:r>
            <a:r>
              <a:rPr lang="en-US" sz="2400" dirty="0">
                <a:solidFill>
                  <a:srgbClr val="002060"/>
                </a:solidFill>
                <a:latin typeface="Trebuchet MS" panose="020B0603020202020204" pitchFamily="34" charset="0"/>
              </a:rPr>
              <a:t>Discover credit card; </a:t>
            </a:r>
            <a:r>
              <a:rPr lang="en-US" sz="2400" dirty="0" smtClean="0">
                <a:solidFill>
                  <a:srgbClr val="002060"/>
                </a:solidFill>
                <a:latin typeface="Trebuchet MS" panose="020B0603020202020204" pitchFamily="34" charset="0"/>
              </a:rPr>
              <a:t>or</a:t>
            </a:r>
            <a:endParaRPr lang="en-US" sz="2400" dirty="0">
              <a:solidFill>
                <a:srgbClr val="002060"/>
              </a:solidFill>
              <a:latin typeface="Trebuchet MS" panose="020B0603020202020204" pitchFamily="34" charset="0"/>
            </a:endParaRPr>
          </a:p>
          <a:p>
            <a:pPr>
              <a:buClr>
                <a:srgbClr val="FF0000"/>
              </a:buClr>
              <a:buFont typeface="Arial" pitchFamily="34" charset="0"/>
              <a:buChar char="•"/>
              <a:defRPr/>
            </a:pPr>
            <a:r>
              <a:rPr lang="en-US" sz="2400" dirty="0">
                <a:solidFill>
                  <a:srgbClr val="002060"/>
                </a:solidFill>
                <a:latin typeface="Trebuchet MS" panose="020B0603020202020204" pitchFamily="34" charset="0"/>
              </a:rPr>
              <a:t>Information from </a:t>
            </a:r>
            <a:r>
              <a:rPr lang="en-US" sz="2400" dirty="0" smtClean="0">
                <a:solidFill>
                  <a:srgbClr val="002060"/>
                </a:solidFill>
                <a:latin typeface="Trebuchet MS" panose="020B0603020202020204" pitchFamily="34" charset="0"/>
              </a:rPr>
              <a:t>W-2 </a:t>
            </a:r>
            <a:r>
              <a:rPr lang="en-US" sz="2400" dirty="0">
                <a:solidFill>
                  <a:srgbClr val="002060"/>
                </a:solidFill>
                <a:latin typeface="Trebuchet MS" panose="020B0603020202020204" pitchFamily="34" charset="0"/>
              </a:rPr>
              <a:t>tax form; </a:t>
            </a:r>
            <a:r>
              <a:rPr lang="en-US" sz="2400" dirty="0" smtClean="0">
                <a:solidFill>
                  <a:srgbClr val="002060"/>
                </a:solidFill>
                <a:latin typeface="Trebuchet MS" panose="020B0603020202020204" pitchFamily="34" charset="0"/>
              </a:rPr>
              <a:t>or</a:t>
            </a:r>
            <a:endParaRPr lang="en-US" sz="2400" dirty="0">
              <a:solidFill>
                <a:srgbClr val="002060"/>
              </a:solidFill>
              <a:latin typeface="Trebuchet MS" panose="020B0603020202020204" pitchFamily="34" charset="0"/>
            </a:endParaRPr>
          </a:p>
          <a:p>
            <a:pPr>
              <a:buClr>
                <a:srgbClr val="FF0000"/>
              </a:buClr>
              <a:buFont typeface="Arial" pitchFamily="34" charset="0"/>
              <a:buChar char="•"/>
              <a:defRPr/>
            </a:pPr>
            <a:r>
              <a:rPr lang="en-US" sz="2400" dirty="0">
                <a:solidFill>
                  <a:srgbClr val="002060"/>
                </a:solidFill>
                <a:latin typeface="Trebuchet MS" panose="020B0603020202020204" pitchFamily="34" charset="0"/>
              </a:rPr>
              <a:t>Information from </a:t>
            </a:r>
            <a:r>
              <a:rPr lang="en-US" sz="2400" dirty="0" smtClean="0">
                <a:solidFill>
                  <a:srgbClr val="002060"/>
                </a:solidFill>
                <a:latin typeface="Trebuchet MS" panose="020B0603020202020204" pitchFamily="34" charset="0"/>
              </a:rPr>
              <a:t>1040 </a:t>
            </a:r>
            <a:r>
              <a:rPr lang="en-US" sz="2400" dirty="0">
                <a:solidFill>
                  <a:srgbClr val="002060"/>
                </a:solidFill>
                <a:latin typeface="Trebuchet MS" panose="020B0603020202020204" pitchFamily="34" charset="0"/>
              </a:rPr>
              <a:t>Schedule SE </a:t>
            </a:r>
            <a:r>
              <a:rPr lang="en-US" sz="2400" dirty="0" smtClean="0">
                <a:solidFill>
                  <a:srgbClr val="002060"/>
                </a:solidFill>
                <a:latin typeface="Trebuchet MS" panose="020B0603020202020204" pitchFamily="34" charset="0"/>
              </a:rPr>
              <a:t/>
            </a:r>
            <a:br>
              <a:rPr lang="en-US" sz="2400" dirty="0" smtClean="0">
                <a:solidFill>
                  <a:srgbClr val="002060"/>
                </a:solidFill>
                <a:latin typeface="Trebuchet MS" panose="020B0603020202020204" pitchFamily="34" charset="0"/>
              </a:rPr>
            </a:br>
            <a:r>
              <a:rPr lang="en-US" sz="2400" dirty="0" smtClean="0">
                <a:solidFill>
                  <a:srgbClr val="002060"/>
                </a:solidFill>
                <a:latin typeface="Trebuchet MS" panose="020B0603020202020204" pitchFamily="34" charset="0"/>
              </a:rPr>
              <a:t>(</a:t>
            </a:r>
            <a:r>
              <a:rPr lang="en-US" sz="2400" dirty="0">
                <a:solidFill>
                  <a:srgbClr val="002060"/>
                </a:solidFill>
                <a:latin typeface="Trebuchet MS" panose="020B0603020202020204" pitchFamily="34" charset="0"/>
              </a:rPr>
              <a:t>self-employment) tax form; or </a:t>
            </a:r>
          </a:p>
          <a:p>
            <a:pPr>
              <a:buClr>
                <a:srgbClr val="FF0000"/>
              </a:buClr>
              <a:buFont typeface="Arial" pitchFamily="34" charset="0"/>
              <a:buChar char="•"/>
              <a:defRPr/>
            </a:pPr>
            <a:r>
              <a:rPr lang="en-US" sz="2400" dirty="0">
                <a:solidFill>
                  <a:srgbClr val="002060"/>
                </a:solidFill>
                <a:latin typeface="Trebuchet MS" panose="020B0603020202020204" pitchFamily="34" charset="0"/>
              </a:rPr>
              <a:t>D</a:t>
            </a:r>
            <a:r>
              <a:rPr lang="en-US" sz="2400" dirty="0" smtClean="0">
                <a:solidFill>
                  <a:srgbClr val="002060"/>
                </a:solidFill>
                <a:latin typeface="Trebuchet MS" panose="020B0603020202020204" pitchFamily="34" charset="0"/>
              </a:rPr>
              <a:t>irect </a:t>
            </a:r>
            <a:r>
              <a:rPr lang="en-US" sz="2400" dirty="0">
                <a:solidFill>
                  <a:srgbClr val="002060"/>
                </a:solidFill>
                <a:latin typeface="Trebuchet MS" panose="020B0603020202020204" pitchFamily="34" charset="0"/>
              </a:rPr>
              <a:t>deposit </a:t>
            </a:r>
            <a:r>
              <a:rPr lang="en-US" sz="2400" dirty="0" smtClean="0">
                <a:solidFill>
                  <a:srgbClr val="002060"/>
                </a:solidFill>
                <a:latin typeface="Trebuchet MS" panose="020B0603020202020204" pitchFamily="34" charset="0"/>
              </a:rPr>
              <a:t>amount of Social Security benefit  </a:t>
            </a:r>
            <a:endParaRPr lang="en-US" sz="2400" dirty="0">
              <a:solidFill>
                <a:srgbClr val="002060"/>
              </a:solidFill>
              <a:latin typeface="Trebuchet MS" panose="020B0603020202020204" pitchFamily="34" charset="0"/>
            </a:endParaRPr>
          </a:p>
        </p:txBody>
      </p:sp>
      <p:sp>
        <p:nvSpPr>
          <p:cNvPr id="4" name="TextBox 3"/>
          <p:cNvSpPr txBox="1"/>
          <p:nvPr/>
        </p:nvSpPr>
        <p:spPr>
          <a:xfrm>
            <a:off x="1295400" y="5105400"/>
            <a:ext cx="7162800" cy="1200329"/>
          </a:xfrm>
          <a:prstGeom prst="rect">
            <a:avLst/>
          </a:prstGeom>
          <a:solidFill>
            <a:srgbClr val="002060"/>
          </a:solidFill>
        </p:spPr>
        <p:txBody>
          <a:bodyPr wrap="square" rtlCol="0">
            <a:spAutoFit/>
          </a:bodyPr>
          <a:lstStyle/>
          <a:p>
            <a:pPr marL="0" indent="0" algn="ctr" eaLnBrk="1" hangingPunct="1">
              <a:buFont typeface="Arial" charset="0"/>
              <a:buNone/>
            </a:pPr>
            <a:r>
              <a:rPr lang="en-US" kern="0" dirty="0">
                <a:solidFill>
                  <a:schemeClr val="bg1"/>
                </a:solidFill>
                <a:latin typeface="Trebuchet MS" panose="020B0603020202020204" pitchFamily="34" charset="0"/>
                <a:cs typeface="Times New Roman" pitchFamily="18" charset="0"/>
              </a:rPr>
              <a:t>Note: SSA will send </a:t>
            </a:r>
            <a:r>
              <a:rPr lang="en-US" kern="0" dirty="0" smtClean="0">
                <a:solidFill>
                  <a:schemeClr val="bg1"/>
                </a:solidFill>
                <a:latin typeface="Trebuchet MS" panose="020B0603020202020204" pitchFamily="34" charset="0"/>
                <a:cs typeface="Times New Roman" pitchFamily="18" charset="0"/>
              </a:rPr>
              <a:t>unique </a:t>
            </a:r>
            <a:r>
              <a:rPr lang="en-US" kern="0" dirty="0">
                <a:solidFill>
                  <a:schemeClr val="bg1"/>
                </a:solidFill>
                <a:latin typeface="Trebuchet MS" panose="020B0603020202020204" pitchFamily="34" charset="0"/>
                <a:cs typeface="Times New Roman" pitchFamily="18" charset="0"/>
              </a:rPr>
              <a:t>code to </a:t>
            </a:r>
            <a:r>
              <a:rPr lang="en-US" kern="0" dirty="0" smtClean="0">
                <a:solidFill>
                  <a:schemeClr val="bg1"/>
                </a:solidFill>
                <a:latin typeface="Trebuchet MS" panose="020B0603020202020204" pitchFamily="34" charset="0"/>
                <a:cs typeface="Times New Roman" pitchFamily="18" charset="0"/>
              </a:rPr>
              <a:t>text-enabled </a:t>
            </a:r>
            <a:r>
              <a:rPr lang="en-US" kern="0" dirty="0">
                <a:solidFill>
                  <a:schemeClr val="bg1"/>
                </a:solidFill>
                <a:latin typeface="Trebuchet MS" panose="020B0603020202020204" pitchFamily="34" charset="0"/>
                <a:cs typeface="Times New Roman" pitchFamily="18" charset="0"/>
              </a:rPr>
              <a:t>cell phone each time </a:t>
            </a:r>
            <a:r>
              <a:rPr lang="en-US" kern="0" dirty="0" smtClean="0">
                <a:solidFill>
                  <a:schemeClr val="bg1"/>
                </a:solidFill>
                <a:latin typeface="Trebuchet MS" panose="020B0603020202020204" pitchFamily="34" charset="0"/>
                <a:cs typeface="Times New Roman" pitchFamily="18" charset="0"/>
              </a:rPr>
              <a:t>user </a:t>
            </a:r>
            <a:r>
              <a:rPr lang="en-US" kern="0" dirty="0">
                <a:solidFill>
                  <a:schemeClr val="bg1"/>
                </a:solidFill>
                <a:latin typeface="Trebuchet MS" panose="020B0603020202020204" pitchFamily="34" charset="0"/>
                <a:cs typeface="Times New Roman" pitchFamily="18" charset="0"/>
              </a:rPr>
              <a:t>wants to sign in </a:t>
            </a:r>
            <a:r>
              <a:rPr lang="en-US" kern="0" dirty="0" smtClean="0">
                <a:solidFill>
                  <a:schemeClr val="bg1"/>
                </a:solidFill>
                <a:latin typeface="Trebuchet MS" panose="020B0603020202020204" pitchFamily="34" charset="0"/>
                <a:cs typeface="Times New Roman" pitchFamily="18" charset="0"/>
              </a:rPr>
              <a:t>                   to </a:t>
            </a:r>
            <a:r>
              <a:rPr lang="en-US" i="1" kern="0" dirty="0">
                <a:solidFill>
                  <a:srgbClr val="FF0000"/>
                </a:solidFill>
                <a:latin typeface="Trebuchet MS" panose="020B0603020202020204" pitchFamily="34" charset="0"/>
                <a:cs typeface="Times New Roman" pitchFamily="18" charset="0"/>
              </a:rPr>
              <a:t>my</a:t>
            </a:r>
            <a:r>
              <a:rPr lang="en-US" kern="0" dirty="0">
                <a:solidFill>
                  <a:schemeClr val="bg1"/>
                </a:solidFill>
                <a:latin typeface="Trebuchet MS" panose="020B0603020202020204" pitchFamily="34" charset="0"/>
                <a:cs typeface="Times New Roman" pitchFamily="18" charset="0"/>
              </a:rPr>
              <a:t> </a:t>
            </a:r>
            <a:r>
              <a:rPr lang="en-US" kern="0" dirty="0" smtClean="0">
                <a:solidFill>
                  <a:schemeClr val="bg1"/>
                </a:solidFill>
                <a:latin typeface="Trebuchet MS" panose="020B0603020202020204" pitchFamily="34" charset="0"/>
                <a:cs typeface="Times New Roman" pitchFamily="18" charset="0"/>
              </a:rPr>
              <a:t>Social </a:t>
            </a:r>
            <a:r>
              <a:rPr lang="en-US" kern="0" dirty="0">
                <a:solidFill>
                  <a:schemeClr val="bg1"/>
                </a:solidFill>
                <a:latin typeface="Trebuchet MS" panose="020B0603020202020204" pitchFamily="34" charset="0"/>
                <a:cs typeface="Times New Roman" pitchFamily="18" charset="0"/>
              </a:rPr>
              <a:t>Security account. </a:t>
            </a:r>
          </a:p>
        </p:txBody>
      </p:sp>
    </p:spTree>
    <p:extLst>
      <p:ext uri="{BB962C8B-B14F-4D97-AF65-F5344CB8AC3E}">
        <p14:creationId xmlns:p14="http://schemas.microsoft.com/office/powerpoint/2010/main" xmlns="" val="40563909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38200" y="27914"/>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What if Client Has a Credit Freeze? </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10" name="Rectangle 9"/>
          <p:cNvSpPr/>
          <p:nvPr/>
        </p:nvSpPr>
        <p:spPr>
          <a:xfrm>
            <a:off x="914400" y="1524000"/>
            <a:ext cx="7848600" cy="4401205"/>
          </a:xfrm>
          <a:prstGeom prst="rect">
            <a:avLst/>
          </a:prstGeom>
        </p:spPr>
        <p:txBody>
          <a:bodyPr wrap="square">
            <a:spAutoFit/>
          </a:bodyPr>
          <a:lstStyle/>
          <a:p>
            <a:pPr>
              <a:buClr>
                <a:srgbClr val="FF0000"/>
              </a:buClr>
            </a:pPr>
            <a:r>
              <a:rPr lang="en-US" sz="2800" dirty="0" smtClean="0">
                <a:solidFill>
                  <a:srgbClr val="003399"/>
                </a:solidFill>
                <a:latin typeface="Trebuchet MS" panose="020B0603020202020204" pitchFamily="34" charset="0"/>
              </a:rPr>
              <a:t>You </a:t>
            </a:r>
            <a:r>
              <a:rPr lang="en-US" sz="2800" dirty="0">
                <a:solidFill>
                  <a:srgbClr val="003399"/>
                </a:solidFill>
                <a:latin typeface="Trebuchet MS" panose="020B0603020202020204" pitchFamily="34" charset="0"/>
              </a:rPr>
              <a:t>cannot create </a:t>
            </a:r>
            <a:r>
              <a:rPr lang="en-US" sz="2800" i="1" dirty="0" smtClean="0">
                <a:solidFill>
                  <a:srgbClr val="003399"/>
                </a:solidFill>
                <a:latin typeface="Trebuchet MS" panose="020B0603020202020204" pitchFamily="34" charset="0"/>
              </a:rPr>
              <a:t>my</a:t>
            </a:r>
            <a:r>
              <a:rPr lang="en-US" sz="2800" dirty="0" smtClean="0">
                <a:solidFill>
                  <a:srgbClr val="003399"/>
                </a:solidFill>
                <a:latin typeface="Trebuchet MS" panose="020B0603020202020204" pitchFamily="34" charset="0"/>
              </a:rPr>
              <a:t> Social Security account if </a:t>
            </a:r>
            <a:r>
              <a:rPr lang="en-US" sz="2800" dirty="0">
                <a:solidFill>
                  <a:srgbClr val="003399"/>
                </a:solidFill>
                <a:latin typeface="Trebuchet MS" panose="020B0603020202020204" pitchFamily="34" charset="0"/>
              </a:rPr>
              <a:t>you have a security freeze, fraud alert, or both on </a:t>
            </a:r>
            <a:r>
              <a:rPr lang="en-US" sz="2800" dirty="0" smtClean="0">
                <a:solidFill>
                  <a:srgbClr val="003399"/>
                </a:solidFill>
                <a:latin typeface="Trebuchet MS" panose="020B0603020202020204" pitchFamily="34" charset="0"/>
              </a:rPr>
              <a:t>credit </a:t>
            </a:r>
            <a:r>
              <a:rPr lang="en-US" sz="2800" dirty="0">
                <a:solidFill>
                  <a:srgbClr val="003399"/>
                </a:solidFill>
                <a:latin typeface="Trebuchet MS" panose="020B0603020202020204" pitchFamily="34" charset="0"/>
              </a:rPr>
              <a:t>report. </a:t>
            </a:r>
            <a:endParaRPr lang="en-US" sz="2800" dirty="0" smtClean="0">
              <a:solidFill>
                <a:srgbClr val="003399"/>
              </a:solidFill>
              <a:latin typeface="Trebuchet MS" panose="020B0603020202020204" pitchFamily="34" charset="0"/>
            </a:endParaRPr>
          </a:p>
          <a:p>
            <a:pPr marL="914400" lvl="1" indent="-457200">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Ask </a:t>
            </a:r>
            <a:r>
              <a:rPr lang="en-US" sz="2800" dirty="0">
                <a:solidFill>
                  <a:srgbClr val="003399"/>
                </a:solidFill>
                <a:latin typeface="Trebuchet MS" panose="020B0603020202020204" pitchFamily="34" charset="0"/>
              </a:rPr>
              <a:t>Experian to remove </a:t>
            </a:r>
            <a:r>
              <a:rPr lang="en-US" sz="2800" dirty="0" smtClean="0">
                <a:solidFill>
                  <a:srgbClr val="003399"/>
                </a:solidFill>
                <a:latin typeface="Trebuchet MS" panose="020B0603020202020204" pitchFamily="34" charset="0"/>
              </a:rPr>
              <a:t>freeze </a:t>
            </a:r>
            <a:r>
              <a:rPr lang="en-US" sz="2800" dirty="0">
                <a:solidFill>
                  <a:srgbClr val="003399"/>
                </a:solidFill>
                <a:latin typeface="Trebuchet MS" panose="020B0603020202020204" pitchFamily="34" charset="0"/>
              </a:rPr>
              <a:t>or </a:t>
            </a:r>
            <a:r>
              <a:rPr lang="en-US" sz="2800" dirty="0" smtClean="0">
                <a:solidFill>
                  <a:srgbClr val="003399"/>
                </a:solidFill>
                <a:latin typeface="Trebuchet MS" panose="020B0603020202020204" pitchFamily="34" charset="0"/>
              </a:rPr>
              <a:t>alert, create the account, then add freeze or alert again. </a:t>
            </a:r>
          </a:p>
          <a:p>
            <a:pPr marL="914400" lvl="1" indent="-457200">
              <a:buClr>
                <a:srgbClr val="FF0000"/>
              </a:buClr>
              <a:buFont typeface="Arial" panose="020B0604020202020204" pitchFamily="34" charset="0"/>
              <a:buChar char="•"/>
            </a:pPr>
            <a:r>
              <a:rPr lang="en-US" sz="2800" dirty="0" smtClean="0">
                <a:solidFill>
                  <a:srgbClr val="003399"/>
                </a:solidFill>
                <a:latin typeface="Trebuchet MS" panose="020B0603020202020204" pitchFamily="34" charset="0"/>
              </a:rPr>
              <a:t>Without removing freeze or fraud alert, you must visit a local Social Security office to create account.</a:t>
            </a:r>
            <a:r>
              <a:rPr lang="en-US" sz="2800" i="1" kern="0" dirty="0" smtClean="0">
                <a:solidFill>
                  <a:srgbClr val="003399"/>
                </a:solidFill>
                <a:latin typeface="Trebuchet MS" panose="020B0603020202020204" pitchFamily="34" charset="0"/>
                <a:cs typeface="Times New Roman" pitchFamily="18" charset="0"/>
              </a:rPr>
              <a:t/>
            </a:r>
            <a:br>
              <a:rPr lang="en-US" sz="2800" i="1" kern="0" dirty="0" smtClean="0">
                <a:solidFill>
                  <a:srgbClr val="003399"/>
                </a:solidFill>
                <a:latin typeface="Trebuchet MS" panose="020B0603020202020204" pitchFamily="34" charset="0"/>
                <a:cs typeface="Times New Roman" pitchFamily="18" charset="0"/>
              </a:rPr>
            </a:br>
            <a:endParaRPr lang="en-US" sz="2800" kern="0" dirty="0">
              <a:solidFill>
                <a:srgbClr val="003399"/>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10495144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rgbClr val="002060"/>
                </a:solidFill>
                <a:latin typeface="Trebuchet MS" panose="020B0603020202020204" pitchFamily="34" charset="0"/>
              </a:rPr>
              <a:t/>
            </a:r>
            <a:br>
              <a:rPr lang="en-US" sz="1800" i="1" dirty="0">
                <a:solidFill>
                  <a:srgbClr val="002060"/>
                </a:solidFill>
                <a:latin typeface="Trebuchet MS" panose="020B0603020202020204" pitchFamily="34" charset="0"/>
              </a:rPr>
            </a:br>
            <a:endParaRPr lang="en-US" sz="1800" i="1" dirty="0">
              <a:solidFill>
                <a:srgbClr val="002060"/>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914400" y="351079"/>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What if Client is Locked Out? </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10" name="Rectangle 9"/>
          <p:cNvSpPr/>
          <p:nvPr/>
        </p:nvSpPr>
        <p:spPr>
          <a:xfrm>
            <a:off x="914400" y="1524000"/>
            <a:ext cx="7848600" cy="4659737"/>
          </a:xfrm>
          <a:prstGeom prst="rect">
            <a:avLst/>
          </a:prstGeom>
        </p:spPr>
        <p:txBody>
          <a:bodyPr wrap="square">
            <a:spAutoFit/>
          </a:bodyPr>
          <a:lstStyle/>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Wait 24 hours and try again – will get different Experian questions</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After 3 strikes, user is permanently locked out and must visit a Social Security office with photo ID to create account</a:t>
            </a:r>
          </a:p>
          <a:p>
            <a:pPr marL="342900" lvl="0" indent="-342900" eaLnBrk="0" hangingPunct="0">
              <a:spcBef>
                <a:spcPct val="20000"/>
              </a:spcBef>
              <a:buClr>
                <a:srgbClr val="FF0000"/>
              </a:buClr>
              <a:buFontTx/>
              <a:buChar char="•"/>
            </a:pPr>
            <a:r>
              <a:rPr lang="en-US" sz="2800" kern="0" dirty="0" smtClean="0">
                <a:solidFill>
                  <a:srgbClr val="003399"/>
                </a:solidFill>
                <a:latin typeface="Trebuchet MS" panose="020B0603020202020204" pitchFamily="34" charset="0"/>
                <a:cs typeface="Times New Roman" pitchFamily="18" charset="0"/>
              </a:rPr>
              <a:t>Social Security will not ask Experian questions and will provide “activation code” to complete online registration</a:t>
            </a:r>
          </a:p>
          <a:p>
            <a:pPr marL="914400" lvl="1" indent="-457200" eaLnBrk="0" hangingPunct="0">
              <a:spcBef>
                <a:spcPct val="20000"/>
              </a:spcBef>
              <a:buClr>
                <a:srgbClr val="FF0000"/>
              </a:buClr>
              <a:buFont typeface="Wingdings" panose="05000000000000000000" pitchFamily="2" charset="2"/>
              <a:buChar char="ü"/>
            </a:pPr>
            <a:r>
              <a:rPr lang="en-US" sz="2800" kern="0" dirty="0" smtClean="0">
                <a:solidFill>
                  <a:srgbClr val="003399"/>
                </a:solidFill>
                <a:latin typeface="Trebuchet MS" panose="020B0603020202020204" pitchFamily="34" charset="0"/>
                <a:cs typeface="Times New Roman" pitchFamily="18" charset="0"/>
              </a:rPr>
              <a:t>Cannot do this over telephone. </a:t>
            </a:r>
            <a:br>
              <a:rPr lang="en-US" sz="2800" kern="0" dirty="0" smtClean="0">
                <a:solidFill>
                  <a:srgbClr val="003399"/>
                </a:solidFill>
                <a:latin typeface="Trebuchet MS" panose="020B0603020202020204" pitchFamily="34" charset="0"/>
                <a:cs typeface="Times New Roman" pitchFamily="18" charset="0"/>
              </a:rPr>
            </a:br>
            <a:endParaRPr lang="en-US" sz="2800" kern="0" dirty="0">
              <a:solidFill>
                <a:srgbClr val="003399"/>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xmlns="" val="22646947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38200" y="27914"/>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3600" dirty="0" smtClean="0">
                <a:solidFill>
                  <a:srgbClr val="003399"/>
                </a:solidFill>
                <a:latin typeface="Trebuchet MS" panose="020B0603020202020204" pitchFamily="34" charset="0"/>
                <a:ea typeface="Tahoma" panose="020B0604030504040204" pitchFamily="34" charset="0"/>
                <a:cs typeface="Tahoma" panose="020B0604030504040204" pitchFamily="34" charset="0"/>
              </a:rPr>
              <a:t>What if Client Can’t Remember Username or Password?  </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10" name="Rectangle 9"/>
          <p:cNvSpPr/>
          <p:nvPr/>
        </p:nvSpPr>
        <p:spPr>
          <a:xfrm>
            <a:off x="914400" y="1371600"/>
            <a:ext cx="7848600" cy="5115246"/>
          </a:xfrm>
          <a:prstGeom prst="rect">
            <a:avLst/>
          </a:prstGeom>
        </p:spPr>
        <p:txBody>
          <a:bodyPr wrap="square">
            <a:spAutoFit/>
          </a:bodyPr>
          <a:lstStyle/>
          <a:p>
            <a:pPr lvl="0" eaLnBrk="0" hangingPunct="0">
              <a:spcBef>
                <a:spcPct val="20000"/>
              </a:spcBef>
              <a:buClr>
                <a:srgbClr val="FF0000"/>
              </a:buClr>
            </a:pPr>
            <a:r>
              <a:rPr lang="en-US" kern="0" dirty="0" smtClean="0">
                <a:solidFill>
                  <a:srgbClr val="003399"/>
                </a:solidFill>
                <a:latin typeface="Trebuchet MS" panose="020B0603020202020204" pitchFamily="34" charset="0"/>
                <a:cs typeface="Times New Roman" pitchFamily="18" charset="0"/>
              </a:rPr>
              <a:t>For security reasons, SSA does not store usernames or passwords, and we will not call to verify this information. </a:t>
            </a:r>
            <a:r>
              <a:rPr lang="en-US" u="sng" kern="0" dirty="0" smtClean="0">
                <a:solidFill>
                  <a:srgbClr val="003399"/>
                </a:solidFill>
                <a:latin typeface="Trebuchet MS" panose="020B0603020202020204" pitchFamily="34" charset="0"/>
                <a:cs typeface="Times New Roman" pitchFamily="18" charset="0"/>
              </a:rPr>
              <a:t>To retrieve username:</a:t>
            </a:r>
          </a:p>
          <a:p>
            <a:pPr marL="342900" lvl="0" indent="-342900" eaLnBrk="0" hangingPunct="0">
              <a:spcBef>
                <a:spcPct val="20000"/>
              </a:spcBef>
              <a:buClr>
                <a:srgbClr val="FF0000"/>
              </a:buClr>
              <a:buFontTx/>
              <a:buChar char="•"/>
            </a:pPr>
            <a:r>
              <a:rPr lang="en-US" kern="0" dirty="0" smtClean="0">
                <a:solidFill>
                  <a:srgbClr val="003399"/>
                </a:solidFill>
                <a:latin typeface="Trebuchet MS" panose="020B0603020202020204" pitchFamily="34" charset="0"/>
                <a:cs typeface="Times New Roman" pitchFamily="18" charset="0"/>
              </a:rPr>
              <a:t>Go to </a:t>
            </a:r>
            <a:r>
              <a:rPr lang="en-US" kern="0" dirty="0" smtClean="0">
                <a:solidFill>
                  <a:srgbClr val="3399FF"/>
                </a:solidFill>
                <a:latin typeface="Trebuchet MS" panose="020B0603020202020204" pitchFamily="34" charset="0"/>
                <a:cs typeface="Times New Roman" pitchFamily="18" charset="0"/>
              </a:rPr>
              <a:t>Forgot Username</a:t>
            </a:r>
            <a:r>
              <a:rPr lang="en-US" kern="0" dirty="0" smtClean="0">
                <a:solidFill>
                  <a:srgbClr val="000066"/>
                </a:solidFill>
                <a:latin typeface="Trebuchet MS" panose="020B0603020202020204" pitchFamily="34" charset="0"/>
                <a:cs typeface="Times New Roman" pitchFamily="18" charset="0"/>
              </a:rPr>
              <a:t>;</a:t>
            </a:r>
          </a:p>
          <a:p>
            <a:pPr marL="342900" lvl="0" indent="-342900" eaLnBrk="0" hangingPunct="0">
              <a:spcBef>
                <a:spcPct val="20000"/>
              </a:spcBef>
              <a:buClr>
                <a:srgbClr val="FF0000"/>
              </a:buClr>
              <a:buFontTx/>
              <a:buChar char="•"/>
            </a:pPr>
            <a:r>
              <a:rPr lang="en-US" kern="0" dirty="0" smtClean="0">
                <a:solidFill>
                  <a:srgbClr val="003399"/>
                </a:solidFill>
                <a:latin typeface="Trebuchet MS" panose="020B0603020202020204" pitchFamily="34" charset="0"/>
                <a:cs typeface="Times New Roman" pitchFamily="18" charset="0"/>
              </a:rPr>
              <a:t>Enter name, SSN and date of birth;</a:t>
            </a:r>
          </a:p>
          <a:p>
            <a:pPr marL="342900" lvl="0" indent="-342900" eaLnBrk="0" hangingPunct="0">
              <a:spcBef>
                <a:spcPct val="20000"/>
              </a:spcBef>
              <a:buClr>
                <a:srgbClr val="FF0000"/>
              </a:buClr>
              <a:buFontTx/>
              <a:buChar char="•"/>
            </a:pPr>
            <a:r>
              <a:rPr lang="en-US" kern="0" dirty="0" smtClean="0">
                <a:solidFill>
                  <a:srgbClr val="003399"/>
                </a:solidFill>
                <a:latin typeface="Trebuchet MS" panose="020B0603020202020204" pitchFamily="34" charset="0"/>
                <a:cs typeface="Times New Roman" pitchFamily="18" charset="0"/>
              </a:rPr>
              <a:t>View user name in “username” field of sign-in screen.</a:t>
            </a:r>
          </a:p>
          <a:p>
            <a:pPr lvl="0" eaLnBrk="0" hangingPunct="0">
              <a:spcBef>
                <a:spcPct val="20000"/>
              </a:spcBef>
              <a:buClr>
                <a:srgbClr val="FF0000"/>
              </a:buClr>
            </a:pPr>
            <a:r>
              <a:rPr lang="en-US" u="sng" kern="0" dirty="0" smtClean="0">
                <a:solidFill>
                  <a:srgbClr val="003399"/>
                </a:solidFill>
                <a:latin typeface="Trebuchet MS" panose="020B0603020202020204" pitchFamily="34" charset="0"/>
                <a:cs typeface="Times New Roman" pitchFamily="18" charset="0"/>
              </a:rPr>
              <a:t>To reset password: </a:t>
            </a:r>
          </a:p>
          <a:p>
            <a:pPr marL="342900" lvl="0" indent="-342900" eaLnBrk="0" hangingPunct="0">
              <a:spcBef>
                <a:spcPct val="20000"/>
              </a:spcBef>
              <a:buClr>
                <a:srgbClr val="FF0000"/>
              </a:buClr>
              <a:buFont typeface="Arial" panose="020B0604020202020204" pitchFamily="34" charset="0"/>
              <a:buChar char="•"/>
            </a:pPr>
            <a:r>
              <a:rPr lang="en-US" kern="0" dirty="0" smtClean="0">
                <a:solidFill>
                  <a:srgbClr val="003399"/>
                </a:solidFill>
                <a:latin typeface="Trebuchet MS" panose="020B0603020202020204" pitchFamily="34" charset="0"/>
                <a:cs typeface="Times New Roman" pitchFamily="18" charset="0"/>
              </a:rPr>
              <a:t>Go to </a:t>
            </a:r>
            <a:r>
              <a:rPr lang="en-US" kern="0" dirty="0" smtClean="0">
                <a:solidFill>
                  <a:srgbClr val="3366FF"/>
                </a:solidFill>
                <a:latin typeface="Trebuchet MS" panose="020B0603020202020204" pitchFamily="34" charset="0"/>
                <a:cs typeface="Times New Roman" pitchFamily="18" charset="0"/>
              </a:rPr>
              <a:t>Forgot Password</a:t>
            </a:r>
            <a:r>
              <a:rPr lang="en-US" kern="0" dirty="0" smtClean="0">
                <a:solidFill>
                  <a:srgbClr val="002060"/>
                </a:solidFill>
                <a:latin typeface="Trebuchet MS" panose="020B0603020202020204" pitchFamily="34" charset="0"/>
                <a:cs typeface="Times New Roman" pitchFamily="18" charset="0"/>
              </a:rPr>
              <a:t>;</a:t>
            </a:r>
          </a:p>
          <a:p>
            <a:pPr marL="342900" lvl="0" indent="-342900" eaLnBrk="0" hangingPunct="0">
              <a:spcBef>
                <a:spcPct val="20000"/>
              </a:spcBef>
              <a:buClr>
                <a:srgbClr val="FF0000"/>
              </a:buClr>
              <a:buFont typeface="Arial" panose="020B0604020202020204" pitchFamily="34" charset="0"/>
              <a:buChar char="•"/>
            </a:pPr>
            <a:r>
              <a:rPr lang="en-US" kern="0" dirty="0" smtClean="0">
                <a:solidFill>
                  <a:srgbClr val="003399"/>
                </a:solidFill>
                <a:latin typeface="Trebuchet MS" panose="020B0603020202020204" pitchFamily="34" charset="0"/>
                <a:cs typeface="Times New Roman" pitchFamily="18" charset="0"/>
              </a:rPr>
              <a:t>Enter name, SSN and date of birth;</a:t>
            </a:r>
          </a:p>
          <a:p>
            <a:pPr marL="342900" lvl="0" indent="-342900" eaLnBrk="0" hangingPunct="0">
              <a:spcBef>
                <a:spcPct val="20000"/>
              </a:spcBef>
              <a:buClr>
                <a:srgbClr val="FF0000"/>
              </a:buClr>
              <a:buFont typeface="Arial" panose="020B0604020202020204" pitchFamily="34" charset="0"/>
              <a:buChar char="•"/>
            </a:pPr>
            <a:r>
              <a:rPr lang="en-US" kern="0" dirty="0" smtClean="0">
                <a:solidFill>
                  <a:srgbClr val="003399"/>
                </a:solidFill>
                <a:latin typeface="Trebuchet MS" panose="020B0603020202020204" pitchFamily="34" charset="0"/>
                <a:cs typeface="Times New Roman" pitchFamily="18" charset="0"/>
              </a:rPr>
              <a:t>Answer three “reset” questions to verify identity; </a:t>
            </a:r>
          </a:p>
          <a:p>
            <a:pPr marL="342900" lvl="0" indent="-342900" eaLnBrk="0" hangingPunct="0">
              <a:spcBef>
                <a:spcPct val="20000"/>
              </a:spcBef>
              <a:buClr>
                <a:srgbClr val="FF0000"/>
              </a:buClr>
              <a:buFont typeface="Arial" panose="020B0604020202020204" pitchFamily="34" charset="0"/>
              <a:buChar char="•"/>
            </a:pPr>
            <a:r>
              <a:rPr lang="en-US" kern="0" dirty="0" smtClean="0">
                <a:solidFill>
                  <a:srgbClr val="003399"/>
                </a:solidFill>
                <a:latin typeface="Trebuchet MS" panose="020B0603020202020204" pitchFamily="34" charset="0"/>
                <a:cs typeface="Times New Roman" pitchFamily="18" charset="0"/>
              </a:rPr>
              <a:t>Create and confirm new password.  </a:t>
            </a:r>
          </a:p>
        </p:txBody>
      </p:sp>
    </p:spTree>
    <p:extLst>
      <p:ext uri="{BB962C8B-B14F-4D97-AF65-F5344CB8AC3E}">
        <p14:creationId xmlns:p14="http://schemas.microsoft.com/office/powerpoint/2010/main" xmlns="" val="34519266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38200" y="381000"/>
            <a:ext cx="7086600" cy="646331"/>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Familiar Strategies </a:t>
            </a:r>
          </a:p>
        </p:txBody>
      </p:sp>
      <p:sp>
        <p:nvSpPr>
          <p:cNvPr id="8" name="Rectangle 7"/>
          <p:cNvSpPr/>
          <p:nvPr/>
        </p:nvSpPr>
        <p:spPr>
          <a:xfrm>
            <a:off x="914400" y="1371600"/>
            <a:ext cx="7848600" cy="5053691"/>
          </a:xfrm>
          <a:prstGeom prst="rect">
            <a:avLst/>
          </a:prstGeom>
        </p:spPr>
        <p:txBody>
          <a:bodyPr wrap="square">
            <a:spAutoFit/>
          </a:bodyPr>
          <a:lstStyle/>
          <a:p>
            <a:pPr marL="342900" lvl="0" indent="-342900" eaLnBrk="0" hangingPunct="0">
              <a:spcBef>
                <a:spcPct val="20000"/>
              </a:spcBef>
              <a:buClr>
                <a:srgbClr val="FF0000"/>
              </a:buClr>
              <a:buFontTx/>
              <a:buChar char="•"/>
            </a:pPr>
            <a:r>
              <a:rPr lang="en-US" sz="2600" kern="0" dirty="0" smtClean="0">
                <a:solidFill>
                  <a:srgbClr val="003399"/>
                </a:solidFill>
                <a:latin typeface="Trebuchet MS" panose="020B0603020202020204" pitchFamily="34" charset="0"/>
                <a:cs typeface="Times New Roman" pitchFamily="18" charset="0"/>
              </a:rPr>
              <a:t>Continue to work but take benefits </a:t>
            </a:r>
          </a:p>
          <a:p>
            <a:pPr marL="914400" lvl="1" indent="-457200" eaLnBrk="0" hangingPunct="0">
              <a:spcBef>
                <a:spcPct val="20000"/>
              </a:spcBef>
              <a:buClr>
                <a:srgbClr val="FF0000"/>
              </a:buClr>
              <a:buFont typeface="Wingdings" panose="05000000000000000000" pitchFamily="2" charset="2"/>
              <a:buChar char="ü"/>
            </a:pPr>
            <a:r>
              <a:rPr lang="en-US" sz="2600" kern="0" dirty="0" smtClean="0">
                <a:solidFill>
                  <a:srgbClr val="003399"/>
                </a:solidFill>
                <a:latin typeface="Trebuchet MS" panose="020B0603020202020204" pitchFamily="34" charset="0"/>
                <a:cs typeface="Times New Roman" pitchFamily="18" charset="0"/>
              </a:rPr>
              <a:t>Allows dependents to collect benefits</a:t>
            </a:r>
          </a:p>
          <a:p>
            <a:pPr marL="914400" lvl="1" indent="-457200" eaLnBrk="0" hangingPunct="0">
              <a:spcBef>
                <a:spcPct val="20000"/>
              </a:spcBef>
              <a:buClr>
                <a:srgbClr val="FF0000"/>
              </a:buClr>
              <a:buFont typeface="Wingdings" panose="05000000000000000000" pitchFamily="2" charset="2"/>
              <a:buChar char="ü"/>
            </a:pPr>
            <a:r>
              <a:rPr lang="en-US" sz="2600" u="sng" kern="0" dirty="0" smtClean="0">
                <a:solidFill>
                  <a:srgbClr val="003399"/>
                </a:solidFill>
                <a:latin typeface="Trebuchet MS" panose="020B0603020202020204" pitchFamily="34" charset="0"/>
                <a:cs typeface="Times New Roman" pitchFamily="18" charset="0"/>
              </a:rPr>
              <a:t>Some</a:t>
            </a:r>
            <a:r>
              <a:rPr lang="en-US" sz="2600" kern="0" dirty="0" smtClean="0">
                <a:solidFill>
                  <a:srgbClr val="003399"/>
                </a:solidFill>
                <a:latin typeface="Trebuchet MS" panose="020B0603020202020204" pitchFamily="34" charset="0"/>
                <a:cs typeface="Times New Roman" pitchFamily="18" charset="0"/>
              </a:rPr>
              <a:t> survivors benefits may be due</a:t>
            </a:r>
          </a:p>
          <a:p>
            <a:pPr marL="914400" lvl="1" indent="-457200" eaLnBrk="0" hangingPunct="0">
              <a:spcBef>
                <a:spcPct val="20000"/>
              </a:spcBef>
              <a:buClr>
                <a:srgbClr val="FF0000"/>
              </a:buClr>
              <a:buFont typeface="Wingdings" panose="05000000000000000000" pitchFamily="2" charset="2"/>
              <a:buChar char="ü"/>
            </a:pPr>
            <a:r>
              <a:rPr lang="en-US" sz="2600" kern="0" dirty="0" smtClean="0">
                <a:solidFill>
                  <a:srgbClr val="003399"/>
                </a:solidFill>
                <a:latin typeface="Trebuchet MS" panose="020B0603020202020204" pitchFamily="34" charset="0"/>
                <a:cs typeface="Times New Roman" pitchFamily="18" charset="0"/>
              </a:rPr>
              <a:t>Even if some benefits are withheld due to earnings, those benefits will increase at FRA </a:t>
            </a:r>
          </a:p>
          <a:p>
            <a:pPr marL="914400" lvl="1" indent="-457200" eaLnBrk="0" hangingPunct="0">
              <a:spcBef>
                <a:spcPct val="20000"/>
              </a:spcBef>
              <a:buClr>
                <a:srgbClr val="FF0000"/>
              </a:buClr>
              <a:buFont typeface="Wingdings" panose="05000000000000000000" pitchFamily="2" charset="2"/>
              <a:buChar char="ü"/>
            </a:pPr>
            <a:r>
              <a:rPr lang="en-US" sz="2600" kern="0" dirty="0" smtClean="0">
                <a:solidFill>
                  <a:srgbClr val="003399"/>
                </a:solidFill>
                <a:latin typeface="Trebuchet MS" panose="020B0603020202020204" pitchFamily="34" charset="0"/>
                <a:cs typeface="Times New Roman" pitchFamily="18" charset="0"/>
              </a:rPr>
              <a:t>For non-covered workers, no reduction in Social Security until receiving both  </a:t>
            </a:r>
          </a:p>
          <a:p>
            <a:pPr marL="342900" lvl="0" indent="-342900" eaLnBrk="0" hangingPunct="0">
              <a:spcBef>
                <a:spcPct val="20000"/>
              </a:spcBef>
              <a:buClr>
                <a:srgbClr val="FF0000"/>
              </a:buClr>
              <a:buFontTx/>
              <a:buChar char="•"/>
            </a:pPr>
            <a:r>
              <a:rPr lang="en-US" sz="2600" kern="0" dirty="0" smtClean="0">
                <a:solidFill>
                  <a:srgbClr val="003399"/>
                </a:solidFill>
                <a:latin typeface="Trebuchet MS" panose="020B0603020202020204" pitchFamily="34" charset="0"/>
                <a:cs typeface="Times New Roman" pitchFamily="18" charset="0"/>
              </a:rPr>
              <a:t>Delay taking benefits (even if not working)</a:t>
            </a:r>
          </a:p>
          <a:p>
            <a:pPr marL="914400" lvl="1" indent="-457200" eaLnBrk="0" hangingPunct="0">
              <a:spcBef>
                <a:spcPct val="20000"/>
              </a:spcBef>
              <a:buClr>
                <a:srgbClr val="FF0000"/>
              </a:buClr>
              <a:buFont typeface="Wingdings" panose="05000000000000000000" pitchFamily="2" charset="2"/>
              <a:buChar char="ü"/>
            </a:pPr>
            <a:r>
              <a:rPr lang="en-US" sz="2600" kern="0" dirty="0" smtClean="0">
                <a:solidFill>
                  <a:srgbClr val="003399"/>
                </a:solidFill>
                <a:latin typeface="Trebuchet MS" panose="020B0603020202020204" pitchFamily="34" charset="0"/>
                <a:cs typeface="Times New Roman" pitchFamily="18" charset="0"/>
              </a:rPr>
              <a:t>Increase worker’s benefit due to DRCs</a:t>
            </a:r>
          </a:p>
          <a:p>
            <a:pPr marL="914400" lvl="1" indent="-457200" eaLnBrk="0" hangingPunct="0">
              <a:spcBef>
                <a:spcPct val="20000"/>
              </a:spcBef>
              <a:buClr>
                <a:srgbClr val="FF0000"/>
              </a:buClr>
              <a:buFont typeface="Wingdings" panose="05000000000000000000" pitchFamily="2" charset="2"/>
              <a:buChar char="ü"/>
            </a:pPr>
            <a:r>
              <a:rPr lang="en-US" sz="2600" kern="0" dirty="0" smtClean="0">
                <a:solidFill>
                  <a:srgbClr val="003399"/>
                </a:solidFill>
                <a:latin typeface="Trebuchet MS" panose="020B0603020202020204" pitchFamily="34" charset="0"/>
                <a:cs typeface="Times New Roman" pitchFamily="18" charset="0"/>
              </a:rPr>
              <a:t>Maximize survivors benefits </a:t>
            </a:r>
          </a:p>
        </p:txBody>
      </p:sp>
    </p:spTree>
    <p:extLst>
      <p:ext uri="{BB962C8B-B14F-4D97-AF65-F5344CB8AC3E}">
        <p14:creationId xmlns:p14="http://schemas.microsoft.com/office/powerpoint/2010/main" xmlns="" val="37117642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535094"/>
            <a:ext cx="8534400" cy="322906"/>
          </a:xfrm>
          <a:prstGeom prst="rect">
            <a:avLst/>
          </a:prstGeom>
          <a:solidFill>
            <a:srgbClr val="FF2B15"/>
          </a:solidFill>
          <a:ln w="9525">
            <a:solidFill>
              <a:srgbClr val="FF2B15"/>
            </a:solidFill>
            <a:miter lim="800000"/>
            <a:headEnd/>
            <a:tailEnd/>
          </a:ln>
        </p:spPr>
        <p:txBody>
          <a:bodyPr wrap="none" anchor="ctr"/>
          <a:lstStyle/>
          <a:p>
            <a:endParaRPr lang="en-US" sz="2000" dirty="0" smtClean="0">
              <a:solidFill>
                <a:srgbClr val="002060"/>
              </a:solidFill>
            </a:endParaRPr>
          </a:p>
          <a:p>
            <a:pPr algn="ctr"/>
            <a:r>
              <a:rPr lang="en-US" sz="1800" i="1" dirty="0" smtClean="0">
                <a:solidFill>
                  <a:schemeClr val="bg1"/>
                </a:solidFill>
                <a:latin typeface="Trebuchet MS" panose="020B0603020202020204" pitchFamily="34" charset="0"/>
              </a:rPr>
              <a:t>Social Security 80 Years - Celebrating </a:t>
            </a:r>
            <a:r>
              <a:rPr lang="en-US" sz="1800" i="1" dirty="0">
                <a:solidFill>
                  <a:schemeClr val="bg1"/>
                </a:solidFill>
                <a:latin typeface="Trebuchet MS" panose="020B0603020202020204" pitchFamily="34" charset="0"/>
              </a:rPr>
              <a:t>the </a:t>
            </a:r>
            <a:r>
              <a:rPr lang="en-US" sz="1800" i="1" dirty="0" smtClean="0">
                <a:solidFill>
                  <a:schemeClr val="bg1"/>
                </a:solidFill>
                <a:latin typeface="Trebuchet MS" panose="020B0603020202020204" pitchFamily="34" charset="0"/>
              </a:rPr>
              <a:t>Past and Building the Future </a:t>
            </a:r>
            <a:r>
              <a:rPr lang="en-US" sz="1800" i="1" dirty="0">
                <a:solidFill>
                  <a:schemeClr val="bg1"/>
                </a:solidFill>
                <a:latin typeface="Trebuchet MS" panose="020B0603020202020204" pitchFamily="34" charset="0"/>
              </a:rPr>
              <a:t/>
            </a:r>
            <a:br>
              <a:rPr lang="en-US" sz="1800" i="1" dirty="0">
                <a:solidFill>
                  <a:schemeClr val="bg1"/>
                </a:solidFill>
                <a:latin typeface="Trebuchet MS" panose="020B0603020202020204" pitchFamily="34" charset="0"/>
              </a:rPr>
            </a:br>
            <a:endParaRPr lang="en-US" sz="1800" i="1" dirty="0">
              <a:solidFill>
                <a:schemeClr val="bg1"/>
              </a:solidFill>
              <a:latin typeface="Trebuchet MS" panose="020B0603020202020204" pitchFamily="34" charset="0"/>
            </a:endParaRPr>
          </a:p>
        </p:txBody>
      </p:sp>
      <p:pic>
        <p:nvPicPr>
          <p:cNvPr id="2050" name="Picture 2" descr="http://eis.ba.ssa.gov/parc/displays-graphics/ssalogo/80_ann_logos/SSA_80th_logo_colo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4854" y="76200"/>
            <a:ext cx="965783" cy="9657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bwMode="auto">
          <a:xfrm>
            <a:off x="891012" y="18861"/>
            <a:ext cx="7086600" cy="1200329"/>
          </a:xfrm>
          <a:prstGeom prst="rect">
            <a:avLst/>
          </a:prstGeom>
          <a:noFill/>
          <a:ln w="9525" cap="flat" cmpd="sng" algn="ctr">
            <a:noFill/>
            <a:prstDash val="solid"/>
            <a:round/>
            <a:headEnd type="none" w="med" len="med"/>
            <a:tailEnd type="none" w="med" len="med"/>
          </a:ln>
          <a:effectLst>
            <a:outerShdw dist="28398" dir="12393903" algn="ctr" rotWithShape="0">
              <a:schemeClr val="bg2">
                <a:alpha val="50000"/>
              </a:schemeClr>
            </a:outerShdw>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What are Delayed Retirement Credits</a:t>
            </a:r>
            <a:r>
              <a:rPr kumimoji="0" lang="en-US" sz="3600" b="1" i="0" u="none" strike="noStrike" cap="none" normalizeH="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rPr>
              <a:t> (DRCs)? </a:t>
            </a:r>
            <a:endParaRPr kumimoji="0" lang="en-US" sz="3600" b="1" i="0" u="none" strike="noStrike" cap="none" normalizeH="0" baseline="0" dirty="0" smtClean="0">
              <a:ln>
                <a:noFill/>
              </a:ln>
              <a:solidFill>
                <a:srgbClr val="003399"/>
              </a:solidFill>
              <a:effectLst/>
              <a:latin typeface="Trebuchet MS" panose="020B0603020202020204" pitchFamily="34" charset="0"/>
              <a:ea typeface="Tahoma" panose="020B0604030504040204" pitchFamily="34" charset="0"/>
              <a:cs typeface="Tahoma" panose="020B0604030504040204" pitchFamily="34" charset="0"/>
            </a:endParaRPr>
          </a:p>
        </p:txBody>
      </p:sp>
      <p:sp>
        <p:nvSpPr>
          <p:cNvPr id="8" name="Rectangle 7"/>
          <p:cNvSpPr/>
          <p:nvPr/>
        </p:nvSpPr>
        <p:spPr>
          <a:xfrm>
            <a:off x="924962" y="1143000"/>
            <a:ext cx="7848600" cy="1274195"/>
          </a:xfrm>
          <a:prstGeom prst="rect">
            <a:avLst/>
          </a:prstGeom>
        </p:spPr>
        <p:txBody>
          <a:bodyPr wrap="square">
            <a:spAutoFit/>
          </a:bodyPr>
          <a:lstStyle/>
          <a:p>
            <a:pPr marL="342900" lvl="0" indent="-342900" eaLnBrk="0" hangingPunct="0">
              <a:spcBef>
                <a:spcPct val="20000"/>
              </a:spcBef>
              <a:buClr>
                <a:srgbClr val="FF0000"/>
              </a:buClr>
              <a:buFontTx/>
              <a:buChar char="•"/>
            </a:pPr>
            <a:r>
              <a:rPr lang="en-US" kern="0" dirty="0" smtClean="0">
                <a:solidFill>
                  <a:srgbClr val="003399"/>
                </a:solidFill>
                <a:latin typeface="Trebuchet MS" panose="020B0603020202020204" pitchFamily="34" charset="0"/>
                <a:cs typeface="Times New Roman" pitchFamily="18" charset="0"/>
              </a:rPr>
              <a:t>Social Security benefit increases if worker delays taking benefits beyond FRA</a:t>
            </a:r>
          </a:p>
          <a:p>
            <a:pPr marL="342900" lvl="0" indent="-342900" eaLnBrk="0" hangingPunct="0">
              <a:spcBef>
                <a:spcPct val="20000"/>
              </a:spcBef>
              <a:buClr>
                <a:srgbClr val="FF0000"/>
              </a:buClr>
              <a:buFontTx/>
              <a:buChar char="•"/>
            </a:pPr>
            <a:r>
              <a:rPr lang="en-US" kern="0" dirty="0" smtClean="0">
                <a:solidFill>
                  <a:srgbClr val="003399"/>
                </a:solidFill>
                <a:latin typeface="Trebuchet MS" panose="020B0603020202020204" pitchFamily="34" charset="0"/>
                <a:cs typeface="Times New Roman" pitchFamily="18" charset="0"/>
              </a:rPr>
              <a:t>Benefit increase stops when worker reaches 70</a:t>
            </a:r>
          </a:p>
        </p:txBody>
      </p:sp>
      <p:sp>
        <p:nvSpPr>
          <p:cNvPr id="3" name="TextBox 2"/>
          <p:cNvSpPr txBox="1"/>
          <p:nvPr/>
        </p:nvSpPr>
        <p:spPr>
          <a:xfrm>
            <a:off x="990600" y="2641224"/>
            <a:ext cx="7696200" cy="1200329"/>
          </a:xfrm>
          <a:prstGeom prst="rect">
            <a:avLst/>
          </a:prstGeom>
          <a:noFill/>
        </p:spPr>
        <p:txBody>
          <a:bodyPr wrap="square" rtlCol="0">
            <a:spAutoFit/>
          </a:bodyPr>
          <a:lstStyle/>
          <a:p>
            <a:pPr algn="ctr"/>
            <a:r>
              <a:rPr lang="en-US" dirty="0" smtClean="0">
                <a:solidFill>
                  <a:srgbClr val="003399"/>
                </a:solidFill>
                <a:latin typeface="Trebuchet MS" panose="020B0603020202020204" pitchFamily="34" charset="0"/>
              </a:rPr>
              <a:t>Effect of Early or Delayed Retirement on Retirement Benefits </a:t>
            </a:r>
          </a:p>
          <a:p>
            <a:r>
              <a:rPr lang="en-US" dirty="0" smtClean="0">
                <a:solidFill>
                  <a:srgbClr val="003399"/>
                </a:solidFill>
                <a:latin typeface="Trebuchet MS" panose="020B0603020202020204" pitchFamily="34" charset="0"/>
              </a:rPr>
              <a:t>www.socialsecurity.gov/OACT/ProgData/ar_drc.html </a:t>
            </a:r>
            <a:endParaRPr lang="en-US" dirty="0">
              <a:solidFill>
                <a:srgbClr val="003399"/>
              </a:solidFill>
              <a:latin typeface="Trebuchet MS" panose="020B0603020202020204" pitchFamily="34" charset="0"/>
            </a:endParaRPr>
          </a:p>
        </p:txBody>
      </p:sp>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664" t="60306" r="19332" b="9904"/>
          <a:stretch/>
        </p:blipFill>
        <p:spPr bwMode="auto">
          <a:xfrm>
            <a:off x="1204110" y="4750736"/>
            <a:ext cx="7122621" cy="1788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7645" t="35316" r="18978" b="50000"/>
          <a:stretch/>
        </p:blipFill>
        <p:spPr bwMode="auto">
          <a:xfrm>
            <a:off x="1204110" y="3841553"/>
            <a:ext cx="7177890" cy="8926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2370915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2C4C31BDB934418EABD138025A13C2" ma:contentTypeVersion="3" ma:contentTypeDescription="Create a new document." ma:contentTypeScope="" ma:versionID="dd1afba8230fffbc052280be9740685d">
  <xsd:schema xmlns:xsd="http://www.w3.org/2001/XMLSchema" xmlns:xs="http://www.w3.org/2001/XMLSchema" xmlns:p="http://schemas.microsoft.com/office/2006/metadata/properties" xmlns:ns3="http://schemas.microsoft.com/sharepoint/v3/fields" targetNamespace="http://schemas.microsoft.com/office/2006/metadata/properties" ma:root="true" ma:fieldsID="5721853ef1c325583aae1ecf5060e1fb" ns3:_="">
    <xsd:import namespace="http://schemas.microsoft.com/sharepoint/v3/fields"/>
    <xsd:element name="properties">
      <xsd:complexType>
        <xsd:sequence>
          <xsd:element name="documentManagement">
            <xsd:complexType>
              <xsd:all>
                <xsd:element ref="ns3: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Location" ma:index="9" nillable="true" ma:displayName="Location" ma:internalName="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ma:index="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tion xmlns="http://schemas.microsoft.com/sharepoint/v3/fields" xsi:nil="true"/>
  </documentManagement>
</p:properties>
</file>

<file path=customXml/itemProps1.xml><?xml version="1.0" encoding="utf-8"?>
<ds:datastoreItem xmlns:ds="http://schemas.openxmlformats.org/officeDocument/2006/customXml" ds:itemID="{943752AC-B541-4ABC-AB77-45BE505A2157}">
  <ds:schemaRefs>
    <ds:schemaRef ds:uri="http://schemas.microsoft.com/sharepoint/v3/contenttype/forms"/>
  </ds:schemaRefs>
</ds:datastoreItem>
</file>

<file path=customXml/itemProps2.xml><?xml version="1.0" encoding="utf-8"?>
<ds:datastoreItem xmlns:ds="http://schemas.openxmlformats.org/officeDocument/2006/customXml" ds:itemID="{8E3C635C-EBD0-42FA-9D64-E1A8858F5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FEFFF3-8377-4CFB-914B-B6A41FAECE1C}">
  <ds:schemaRefs>
    <ds:schemaRef ds:uri="http://purl.org/dc/dcmitype/"/>
    <ds:schemaRef ds:uri="http://www.w3.org/XML/1998/namespace"/>
    <ds:schemaRef ds:uri="http://purl.org/dc/elements/1.1/"/>
    <ds:schemaRef ds:uri="http://schemas.microsoft.com/office/infopath/2007/PartnerControls"/>
    <ds:schemaRef ds:uri="http://purl.org/dc/terms/"/>
    <ds:schemaRef ds:uri="http://schemas.microsoft.com/sharepoint/v3/fields"/>
    <ds:schemaRef ds:uri="http://schemas.openxmlformats.org/package/2006/metadata/core-properties"/>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Ocean</Template>
  <TotalTime>41874</TotalTime>
  <Words>6749</Words>
  <Application>Microsoft Office PowerPoint</Application>
  <PresentationFormat>On-screen Show (4:3)</PresentationFormat>
  <Paragraphs>439</Paragraphs>
  <Slides>34</Slides>
  <Notes>34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Default Design</vt:lpstr>
      <vt:lpstr>Custom Design</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Devon Reardon</dc:creator>
  <cp:lastModifiedBy>AssociationCon1</cp:lastModifiedBy>
  <cp:revision>1204</cp:revision>
  <cp:lastPrinted>2015-02-03T20:29:21Z</cp:lastPrinted>
  <dcterms:created xsi:type="dcterms:W3CDTF">2004-01-07T19:32:15Z</dcterms:created>
  <dcterms:modified xsi:type="dcterms:W3CDTF">2015-06-10T20:07:17Z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0x010100282C4C31BDB934418EABD138025A13C2</vt:lpwstr>
  </property>
</Properties>
</file>